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58" r:id="rId3"/>
    <p:sldId id="776" r:id="rId4"/>
    <p:sldId id="261" r:id="rId5"/>
    <p:sldId id="536" r:id="rId6"/>
    <p:sldId id="630" r:id="rId7"/>
    <p:sldId id="510" r:id="rId8"/>
    <p:sldId id="749" r:id="rId9"/>
    <p:sldId id="750" r:id="rId10"/>
    <p:sldId id="637" r:id="rId11"/>
    <p:sldId id="644" r:id="rId12"/>
    <p:sldId id="650" r:id="rId13"/>
    <p:sldId id="634" r:id="rId14"/>
    <p:sldId id="685" r:id="rId15"/>
    <p:sldId id="654" r:id="rId16"/>
    <p:sldId id="658" r:id="rId17"/>
    <p:sldId id="675" r:id="rId18"/>
    <p:sldId id="517" r:id="rId19"/>
    <p:sldId id="533" r:id="rId20"/>
    <p:sldId id="751" r:id="rId21"/>
    <p:sldId id="773" r:id="rId22"/>
    <p:sldId id="279" r:id="rId23"/>
    <p:sldId id="529" r:id="rId24"/>
    <p:sldId id="527" r:id="rId25"/>
    <p:sldId id="771" r:id="rId26"/>
    <p:sldId id="531" r:id="rId27"/>
    <p:sldId id="778" r:id="rId28"/>
    <p:sldId id="753" r:id="rId29"/>
    <p:sldId id="638" r:id="rId30"/>
    <p:sldId id="774" r:id="rId31"/>
    <p:sldId id="290" r:id="rId32"/>
    <p:sldId id="288" r:id="rId33"/>
    <p:sldId id="289" r:id="rId34"/>
    <p:sldId id="754" r:id="rId35"/>
    <p:sldId id="752" r:id="rId36"/>
    <p:sldId id="294" r:id="rId37"/>
    <p:sldId id="296" r:id="rId38"/>
  </p:sldIdLst>
  <p:sldSz cx="12192000" cy="6858000"/>
  <p:notesSz cx="6797675" cy="99266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CC"/>
    <a:srgbClr val="66FF33"/>
    <a:srgbClr val="FDCD03"/>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820" autoAdjust="0"/>
  </p:normalViewPr>
  <p:slideViewPr>
    <p:cSldViewPr snapToGrid="0">
      <p:cViewPr varScale="1">
        <p:scale>
          <a:sx n="60" d="100"/>
          <a:sy n="60" d="100"/>
        </p:scale>
        <p:origin x="-1080"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836E41D-48EC-4051-B06E-B504303CA66A}" type="datetimeFigureOut">
              <a:rPr lang="it-IT" smtClean="0"/>
              <a:pPr/>
              <a:t>14/11/2024</a:t>
            </a:fld>
            <a:endParaRPr lang="it-IT"/>
          </a:p>
        </p:txBody>
      </p:sp>
      <p:sp>
        <p:nvSpPr>
          <p:cNvPr id="4" name="Segnaposto immagin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1B9B8C0-E93F-4AE6-A797-301A1E9302B8}" type="slidenum">
              <a:rPr lang="it-IT" smtClean="0"/>
              <a:pPr/>
              <a:t>‹N›</a:t>
            </a:fld>
            <a:endParaRPr lang="it-IT"/>
          </a:p>
        </p:txBody>
      </p:sp>
    </p:spTree>
    <p:extLst>
      <p:ext uri="{BB962C8B-B14F-4D97-AF65-F5344CB8AC3E}">
        <p14:creationId xmlns:p14="http://schemas.microsoft.com/office/powerpoint/2010/main" val="12653222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PlaceHolder 1"/>
          <p:cNvSpPr>
            <a:spLocks noGrp="1" noRot="1" noChangeAspect="1" noTextEdit="1"/>
          </p:cNvSpPr>
          <p:nvPr>
            <p:ph type="sldImg"/>
          </p:nvPr>
        </p:nvSpPr>
        <p:spPr bwMode="auto">
          <a:xfrm>
            <a:off x="-212725" y="793750"/>
            <a:ext cx="7072313" cy="3978275"/>
          </a:xfrm>
          <a:noFill/>
          <a:ln>
            <a:solidFill>
              <a:srgbClr val="000000"/>
            </a:solidFill>
            <a:miter lim="800000"/>
            <a:headEnd/>
            <a:tailEnd/>
          </a:ln>
        </p:spPr>
      </p:sp>
      <p:sp>
        <p:nvSpPr>
          <p:cNvPr id="412" name="PlaceHolder 2"/>
          <p:cNvSpPr>
            <a:spLocks noGrp="1"/>
          </p:cNvSpPr>
          <p:nvPr>
            <p:ph type="body"/>
          </p:nvPr>
        </p:nvSpPr>
        <p:spPr>
          <a:xfrm>
            <a:off x="666026" y="5038830"/>
            <a:ext cx="5317336" cy="4770661"/>
          </a:xfrm>
        </p:spPr>
        <p:txBody>
          <a:bodyPr lIns="89438" rIns="89438">
            <a:normAutofit/>
          </a:bodyPr>
          <a:lstStyle/>
          <a:p>
            <a:pPr eaLnBrk="1" fontAlgn="auto" hangingPunct="1">
              <a:spcBef>
                <a:spcPts val="0"/>
              </a:spcBef>
              <a:spcAft>
                <a:spcPts val="0"/>
              </a:spcAft>
              <a:defRPr/>
            </a:pPr>
            <a:endParaRPr lang="it-IT" sz="2000" spc="-1" dirty="0">
              <a:latin typeface="Arial"/>
            </a:endParaRPr>
          </a:p>
        </p:txBody>
      </p:sp>
      <p:sp>
        <p:nvSpPr>
          <p:cNvPr id="413" name="TextShape 3"/>
          <p:cNvSpPr txBox="1"/>
          <p:nvPr/>
        </p:nvSpPr>
        <p:spPr>
          <a:xfrm>
            <a:off x="3766383" y="10072534"/>
            <a:ext cx="2879901" cy="531212"/>
          </a:xfrm>
          <a:prstGeom prst="rect">
            <a:avLst/>
          </a:prstGeom>
          <a:noFill/>
          <a:ln>
            <a:noFill/>
          </a:ln>
        </p:spPr>
        <p:txBody>
          <a:bodyPr lIns="89438" tIns="44544" rIns="89438" bIns="44544" anchor="b"/>
          <a:lstStyle/>
          <a:p>
            <a:pPr algn="r" fontAlgn="auto">
              <a:spcBef>
                <a:spcPts val="0"/>
              </a:spcBef>
              <a:spcAft>
                <a:spcPts val="0"/>
              </a:spcAft>
              <a:defRPr/>
            </a:pPr>
            <a:fld id="{66C898D6-715D-46A8-A683-755329B296D4}" type="slidenum">
              <a:rPr lang="it-IT" sz="1200" spc="-1">
                <a:solidFill>
                  <a:srgbClr val="000000"/>
                </a:solidFill>
                <a:latin typeface="+mn-lt"/>
                <a:cs typeface="+mn-cs"/>
              </a:rPr>
              <a:pPr algn="r" fontAlgn="auto">
                <a:spcBef>
                  <a:spcPts val="0"/>
                </a:spcBef>
                <a:spcAft>
                  <a:spcPts val="0"/>
                </a:spcAft>
                <a:defRPr/>
              </a:pPr>
              <a:t>1</a:t>
            </a:fld>
            <a:endParaRPr lang="it-IT" sz="1200" spc="-1" dirty="0">
              <a:latin typeface="Times New Roman"/>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PlaceHolder 1"/>
          <p:cNvSpPr>
            <a:spLocks noGrp="1" noRot="1" noChangeAspect="1" noTextEdit="1"/>
          </p:cNvSpPr>
          <p:nvPr>
            <p:ph type="sldImg"/>
          </p:nvPr>
        </p:nvSpPr>
        <p:spPr bwMode="auto">
          <a:xfrm>
            <a:off x="-212725" y="793750"/>
            <a:ext cx="7072313" cy="3978275"/>
          </a:xfrm>
          <a:noFill/>
          <a:ln>
            <a:solidFill>
              <a:srgbClr val="000000"/>
            </a:solidFill>
            <a:miter lim="800000"/>
            <a:headEnd/>
            <a:tailEnd/>
          </a:ln>
        </p:spPr>
      </p:sp>
      <p:sp>
        <p:nvSpPr>
          <p:cNvPr id="415" name="PlaceHolder 2"/>
          <p:cNvSpPr>
            <a:spLocks noGrp="1"/>
          </p:cNvSpPr>
          <p:nvPr>
            <p:ph type="body"/>
          </p:nvPr>
        </p:nvSpPr>
        <p:spPr>
          <a:xfrm>
            <a:off x="666026" y="5038830"/>
            <a:ext cx="5317336" cy="4770661"/>
          </a:xfrm>
        </p:spPr>
        <p:txBody>
          <a:bodyPr lIns="89438" rIns="89438">
            <a:normAutofit/>
          </a:bodyPr>
          <a:lstStyle/>
          <a:p>
            <a:pPr eaLnBrk="1" fontAlgn="auto" hangingPunct="1">
              <a:spcBef>
                <a:spcPts val="0"/>
              </a:spcBef>
              <a:spcAft>
                <a:spcPts val="0"/>
              </a:spcAft>
              <a:defRPr/>
            </a:pPr>
            <a:endParaRPr lang="it-IT" sz="2000" spc="-1" dirty="0">
              <a:latin typeface="Arial"/>
            </a:endParaRPr>
          </a:p>
        </p:txBody>
      </p:sp>
      <p:sp>
        <p:nvSpPr>
          <p:cNvPr id="416" name="TextShape 3"/>
          <p:cNvSpPr txBox="1"/>
          <p:nvPr/>
        </p:nvSpPr>
        <p:spPr>
          <a:xfrm>
            <a:off x="3766383" y="10072534"/>
            <a:ext cx="2879901" cy="531212"/>
          </a:xfrm>
          <a:prstGeom prst="rect">
            <a:avLst/>
          </a:prstGeom>
          <a:noFill/>
          <a:ln>
            <a:noFill/>
          </a:ln>
        </p:spPr>
        <p:txBody>
          <a:bodyPr lIns="89438" tIns="44544" rIns="89438" bIns="44544" anchor="b"/>
          <a:lstStyle/>
          <a:p>
            <a:pPr algn="r" fontAlgn="auto">
              <a:spcBef>
                <a:spcPts val="0"/>
              </a:spcBef>
              <a:spcAft>
                <a:spcPts val="0"/>
              </a:spcAft>
              <a:defRPr/>
            </a:pPr>
            <a:fld id="{9CFCB201-2EDF-4CAC-9BDC-FFC57B906EAC}" type="slidenum">
              <a:rPr lang="it-IT" sz="1200" spc="-1">
                <a:solidFill>
                  <a:srgbClr val="000000"/>
                </a:solidFill>
                <a:latin typeface="+mn-lt"/>
                <a:cs typeface="+mn-cs"/>
              </a:rPr>
              <a:pPr algn="r" fontAlgn="auto">
                <a:spcBef>
                  <a:spcPts val="0"/>
                </a:spcBef>
                <a:spcAft>
                  <a:spcPts val="0"/>
                </a:spcAft>
                <a:defRPr/>
              </a:pPr>
              <a:t>2</a:t>
            </a:fld>
            <a:endParaRPr lang="it-IT" sz="1200" spc="-1" dirty="0">
              <a:latin typeface="Times New Roman"/>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61B9B8C0-E93F-4AE6-A797-301A1E9302B8}" type="slidenum">
              <a:rPr lang="it-IT" smtClean="0"/>
              <a:pPr/>
              <a:t>6</a:t>
            </a:fld>
            <a:endParaRPr lang="it-IT"/>
          </a:p>
        </p:txBody>
      </p:sp>
    </p:spTree>
    <p:extLst>
      <p:ext uri="{BB962C8B-B14F-4D97-AF65-F5344CB8AC3E}">
        <p14:creationId xmlns:p14="http://schemas.microsoft.com/office/powerpoint/2010/main" val="794103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PlaceHolder 1"/>
          <p:cNvSpPr>
            <a:spLocks noGrp="1" noRot="1" noChangeAspect="1" noTextEdit="1"/>
          </p:cNvSpPr>
          <p:nvPr>
            <p:ph type="sldImg"/>
          </p:nvPr>
        </p:nvSpPr>
        <p:spPr bwMode="auto">
          <a:xfrm>
            <a:off x="-212725" y="793750"/>
            <a:ext cx="7072313" cy="3978275"/>
          </a:xfrm>
          <a:noFill/>
          <a:ln>
            <a:solidFill>
              <a:srgbClr val="000000"/>
            </a:solidFill>
            <a:miter lim="800000"/>
            <a:headEnd/>
            <a:tailEnd/>
          </a:ln>
        </p:spPr>
      </p:sp>
      <p:sp>
        <p:nvSpPr>
          <p:cNvPr id="427" name="PlaceHolder 2"/>
          <p:cNvSpPr>
            <a:spLocks noGrp="1"/>
          </p:cNvSpPr>
          <p:nvPr>
            <p:ph type="body"/>
          </p:nvPr>
        </p:nvSpPr>
        <p:spPr>
          <a:xfrm>
            <a:off x="666026" y="5038830"/>
            <a:ext cx="5317336" cy="4770661"/>
          </a:xfrm>
        </p:spPr>
        <p:txBody>
          <a:bodyPr lIns="89438" rIns="89438">
            <a:normAutofit/>
          </a:bodyPr>
          <a:lstStyle/>
          <a:p>
            <a:pPr eaLnBrk="1" fontAlgn="auto" hangingPunct="1">
              <a:spcBef>
                <a:spcPts val="0"/>
              </a:spcBef>
              <a:spcAft>
                <a:spcPts val="0"/>
              </a:spcAft>
              <a:defRPr/>
            </a:pPr>
            <a:endParaRPr lang="it-IT" sz="2000" spc="-1" dirty="0">
              <a:latin typeface="Arial"/>
            </a:endParaRPr>
          </a:p>
        </p:txBody>
      </p:sp>
      <p:sp>
        <p:nvSpPr>
          <p:cNvPr id="428" name="TextShape 3"/>
          <p:cNvSpPr txBox="1"/>
          <p:nvPr/>
        </p:nvSpPr>
        <p:spPr>
          <a:xfrm>
            <a:off x="3766383" y="10072534"/>
            <a:ext cx="2879901" cy="531212"/>
          </a:xfrm>
          <a:prstGeom prst="rect">
            <a:avLst/>
          </a:prstGeom>
          <a:noFill/>
          <a:ln>
            <a:noFill/>
          </a:ln>
        </p:spPr>
        <p:txBody>
          <a:bodyPr lIns="89438" tIns="44544" rIns="89438" bIns="44544" anchor="b"/>
          <a:lstStyle/>
          <a:p>
            <a:pPr algn="r" fontAlgn="auto">
              <a:spcBef>
                <a:spcPts val="0"/>
              </a:spcBef>
              <a:spcAft>
                <a:spcPts val="0"/>
              </a:spcAft>
              <a:defRPr/>
            </a:pPr>
            <a:fld id="{4E941180-0988-471C-94DB-ACB8A63E4DD3}" type="slidenum">
              <a:rPr lang="it-IT" sz="1200" spc="-1">
                <a:solidFill>
                  <a:srgbClr val="000000"/>
                </a:solidFill>
                <a:latin typeface="+mn-lt"/>
                <a:cs typeface="+mn-cs"/>
              </a:rPr>
              <a:pPr algn="r" fontAlgn="auto">
                <a:spcBef>
                  <a:spcPts val="0"/>
                </a:spcBef>
                <a:spcAft>
                  <a:spcPts val="0"/>
                </a:spcAft>
                <a:defRPr/>
              </a:pPr>
              <a:t>31</a:t>
            </a:fld>
            <a:endParaRPr lang="it-IT" sz="1200" spc="-1" dirty="0">
              <a:latin typeface="Times New Roman"/>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PlaceHolder 1"/>
          <p:cNvSpPr>
            <a:spLocks noGrp="1" noRot="1" noChangeAspect="1" noTextEdit="1"/>
          </p:cNvSpPr>
          <p:nvPr>
            <p:ph type="sldImg"/>
          </p:nvPr>
        </p:nvSpPr>
        <p:spPr bwMode="auto">
          <a:xfrm>
            <a:off x="-212725" y="793750"/>
            <a:ext cx="7072313" cy="3978275"/>
          </a:xfrm>
          <a:noFill/>
          <a:ln>
            <a:solidFill>
              <a:srgbClr val="000000"/>
            </a:solidFill>
            <a:miter lim="800000"/>
            <a:headEnd/>
            <a:tailEnd/>
          </a:ln>
        </p:spPr>
      </p:sp>
      <p:sp>
        <p:nvSpPr>
          <p:cNvPr id="424" name="PlaceHolder 2"/>
          <p:cNvSpPr>
            <a:spLocks noGrp="1"/>
          </p:cNvSpPr>
          <p:nvPr>
            <p:ph type="body"/>
          </p:nvPr>
        </p:nvSpPr>
        <p:spPr>
          <a:xfrm>
            <a:off x="666026" y="5038830"/>
            <a:ext cx="5317336" cy="4770661"/>
          </a:xfrm>
        </p:spPr>
        <p:txBody>
          <a:bodyPr lIns="89438" rIns="89438">
            <a:normAutofit/>
          </a:bodyPr>
          <a:lstStyle/>
          <a:p>
            <a:pPr eaLnBrk="1" fontAlgn="auto" hangingPunct="1">
              <a:spcBef>
                <a:spcPts val="0"/>
              </a:spcBef>
              <a:spcAft>
                <a:spcPts val="0"/>
              </a:spcAft>
              <a:defRPr/>
            </a:pPr>
            <a:endParaRPr lang="it-IT" sz="2000" spc="-1" dirty="0">
              <a:latin typeface="Arial"/>
            </a:endParaRPr>
          </a:p>
        </p:txBody>
      </p:sp>
      <p:sp>
        <p:nvSpPr>
          <p:cNvPr id="425" name="TextShape 3"/>
          <p:cNvSpPr txBox="1"/>
          <p:nvPr/>
        </p:nvSpPr>
        <p:spPr>
          <a:xfrm>
            <a:off x="3766383" y="10072534"/>
            <a:ext cx="2879901" cy="531212"/>
          </a:xfrm>
          <a:prstGeom prst="rect">
            <a:avLst/>
          </a:prstGeom>
          <a:noFill/>
          <a:ln>
            <a:noFill/>
          </a:ln>
        </p:spPr>
        <p:txBody>
          <a:bodyPr lIns="89438" tIns="44544" rIns="89438" bIns="44544" anchor="b"/>
          <a:lstStyle/>
          <a:p>
            <a:pPr algn="r" fontAlgn="auto">
              <a:spcBef>
                <a:spcPts val="0"/>
              </a:spcBef>
              <a:spcAft>
                <a:spcPts val="0"/>
              </a:spcAft>
              <a:defRPr/>
            </a:pPr>
            <a:fld id="{0D7F2A43-72E8-41E3-9DEE-00356FE5AC91}" type="slidenum">
              <a:rPr lang="it-IT" sz="1200" spc="-1">
                <a:solidFill>
                  <a:srgbClr val="000000"/>
                </a:solidFill>
                <a:latin typeface="+mn-lt"/>
                <a:cs typeface="+mn-cs"/>
              </a:rPr>
              <a:pPr algn="r" fontAlgn="auto">
                <a:spcBef>
                  <a:spcPts val="0"/>
                </a:spcBef>
                <a:spcAft>
                  <a:spcPts val="0"/>
                </a:spcAft>
                <a:defRPr/>
              </a:pPr>
              <a:t>32</a:t>
            </a:fld>
            <a:endParaRPr lang="it-IT" sz="1200" spc="-1" dirty="0">
              <a:latin typeface="Times New Roman"/>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A512AC11-6A26-23D1-DABB-46FD7BA4C59C}"/>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 xmlns:a16="http://schemas.microsoft.com/office/drawing/2014/main" id="{EF852492-A7B6-D404-AD2F-AEDBB8ED25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 xmlns:a16="http://schemas.microsoft.com/office/drawing/2014/main" id="{3B207297-0F92-70C5-9253-5C0A31C51E8B}"/>
              </a:ext>
            </a:extLst>
          </p:cNvPr>
          <p:cNvSpPr>
            <a:spLocks noGrp="1"/>
          </p:cNvSpPr>
          <p:nvPr>
            <p:ph type="dt" sz="half" idx="10"/>
          </p:nvPr>
        </p:nvSpPr>
        <p:spPr/>
        <p:txBody>
          <a:bodyPr/>
          <a:lstStyle/>
          <a:p>
            <a:fld id="{A3733B74-374A-4A9E-B938-A62EDF1B7AB7}" type="datetimeFigureOut">
              <a:rPr lang="it-IT" smtClean="0"/>
              <a:pPr/>
              <a:t>14/11/2024</a:t>
            </a:fld>
            <a:endParaRPr lang="it-IT"/>
          </a:p>
        </p:txBody>
      </p:sp>
      <p:sp>
        <p:nvSpPr>
          <p:cNvPr id="5" name="Segnaposto piè di pagina 4">
            <a:extLst>
              <a:ext uri="{FF2B5EF4-FFF2-40B4-BE49-F238E27FC236}">
                <a16:creationId xmlns="" xmlns:a16="http://schemas.microsoft.com/office/drawing/2014/main" id="{8226C867-D823-5357-D381-5765FEC48B7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 xmlns:a16="http://schemas.microsoft.com/office/drawing/2014/main" id="{1FA49C16-A517-BD96-9C65-A42769752B49}"/>
              </a:ext>
            </a:extLst>
          </p:cNvPr>
          <p:cNvSpPr>
            <a:spLocks noGrp="1"/>
          </p:cNvSpPr>
          <p:nvPr>
            <p:ph type="sldNum" sz="quarter" idx="12"/>
          </p:nvPr>
        </p:nvSpPr>
        <p:spPr/>
        <p:txBody>
          <a:bodyPr/>
          <a:lstStyle/>
          <a:p>
            <a:fld id="{0DBBBA1F-4329-4553-A3D3-8A6079578A47}" type="slidenum">
              <a:rPr lang="it-IT" smtClean="0"/>
              <a:pPr/>
              <a:t>‹N›</a:t>
            </a:fld>
            <a:endParaRPr lang="it-IT"/>
          </a:p>
        </p:txBody>
      </p:sp>
    </p:spTree>
    <p:extLst>
      <p:ext uri="{BB962C8B-B14F-4D97-AF65-F5344CB8AC3E}">
        <p14:creationId xmlns:p14="http://schemas.microsoft.com/office/powerpoint/2010/main" val="743491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E58A6D4D-73B2-ACE3-1C8E-46B78F1D20A1}"/>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 xmlns:a16="http://schemas.microsoft.com/office/drawing/2014/main" id="{CC8CE5F0-6426-2645-1C13-6A527D9D618E}"/>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 xmlns:a16="http://schemas.microsoft.com/office/drawing/2014/main" id="{7FC2843D-37AF-5F31-6F3B-4A452C1A32AB}"/>
              </a:ext>
            </a:extLst>
          </p:cNvPr>
          <p:cNvSpPr>
            <a:spLocks noGrp="1"/>
          </p:cNvSpPr>
          <p:nvPr>
            <p:ph type="dt" sz="half" idx="10"/>
          </p:nvPr>
        </p:nvSpPr>
        <p:spPr/>
        <p:txBody>
          <a:bodyPr/>
          <a:lstStyle/>
          <a:p>
            <a:fld id="{A3733B74-374A-4A9E-B938-A62EDF1B7AB7}" type="datetimeFigureOut">
              <a:rPr lang="it-IT" smtClean="0"/>
              <a:pPr/>
              <a:t>14/11/2024</a:t>
            </a:fld>
            <a:endParaRPr lang="it-IT"/>
          </a:p>
        </p:txBody>
      </p:sp>
      <p:sp>
        <p:nvSpPr>
          <p:cNvPr id="5" name="Segnaposto piè di pagina 4">
            <a:extLst>
              <a:ext uri="{FF2B5EF4-FFF2-40B4-BE49-F238E27FC236}">
                <a16:creationId xmlns="" xmlns:a16="http://schemas.microsoft.com/office/drawing/2014/main" id="{5DD1F464-8A58-1BDA-059B-251E25E7007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 xmlns:a16="http://schemas.microsoft.com/office/drawing/2014/main" id="{2B7C469A-0D0F-445A-8521-E21A267DC3D6}"/>
              </a:ext>
            </a:extLst>
          </p:cNvPr>
          <p:cNvSpPr>
            <a:spLocks noGrp="1"/>
          </p:cNvSpPr>
          <p:nvPr>
            <p:ph type="sldNum" sz="quarter" idx="12"/>
          </p:nvPr>
        </p:nvSpPr>
        <p:spPr/>
        <p:txBody>
          <a:bodyPr/>
          <a:lstStyle/>
          <a:p>
            <a:fld id="{0DBBBA1F-4329-4553-A3D3-8A6079578A47}" type="slidenum">
              <a:rPr lang="it-IT" smtClean="0"/>
              <a:pPr/>
              <a:t>‹N›</a:t>
            </a:fld>
            <a:endParaRPr lang="it-IT"/>
          </a:p>
        </p:txBody>
      </p:sp>
    </p:spTree>
    <p:extLst>
      <p:ext uri="{BB962C8B-B14F-4D97-AF65-F5344CB8AC3E}">
        <p14:creationId xmlns:p14="http://schemas.microsoft.com/office/powerpoint/2010/main" val="2963999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 xmlns:a16="http://schemas.microsoft.com/office/drawing/2014/main" id="{9A6E916E-8DF7-64D9-0293-D34FE59D0547}"/>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 xmlns:a16="http://schemas.microsoft.com/office/drawing/2014/main" id="{4DDBC0BE-EB57-D847-BA54-8E1A32587425}"/>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 xmlns:a16="http://schemas.microsoft.com/office/drawing/2014/main" id="{2A9F6ED5-D196-79F8-D1CD-4D5BA40C4952}"/>
              </a:ext>
            </a:extLst>
          </p:cNvPr>
          <p:cNvSpPr>
            <a:spLocks noGrp="1"/>
          </p:cNvSpPr>
          <p:nvPr>
            <p:ph type="dt" sz="half" idx="10"/>
          </p:nvPr>
        </p:nvSpPr>
        <p:spPr/>
        <p:txBody>
          <a:bodyPr/>
          <a:lstStyle/>
          <a:p>
            <a:fld id="{A3733B74-374A-4A9E-B938-A62EDF1B7AB7}" type="datetimeFigureOut">
              <a:rPr lang="it-IT" smtClean="0"/>
              <a:pPr/>
              <a:t>14/11/2024</a:t>
            </a:fld>
            <a:endParaRPr lang="it-IT"/>
          </a:p>
        </p:txBody>
      </p:sp>
      <p:sp>
        <p:nvSpPr>
          <p:cNvPr id="5" name="Segnaposto piè di pagina 4">
            <a:extLst>
              <a:ext uri="{FF2B5EF4-FFF2-40B4-BE49-F238E27FC236}">
                <a16:creationId xmlns="" xmlns:a16="http://schemas.microsoft.com/office/drawing/2014/main" id="{CD845BB4-8F38-D0A5-07AF-D50375A62D0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 xmlns:a16="http://schemas.microsoft.com/office/drawing/2014/main" id="{5081F591-5200-93E2-5201-2478F11A50AC}"/>
              </a:ext>
            </a:extLst>
          </p:cNvPr>
          <p:cNvSpPr>
            <a:spLocks noGrp="1"/>
          </p:cNvSpPr>
          <p:nvPr>
            <p:ph type="sldNum" sz="quarter" idx="12"/>
          </p:nvPr>
        </p:nvSpPr>
        <p:spPr/>
        <p:txBody>
          <a:bodyPr/>
          <a:lstStyle/>
          <a:p>
            <a:fld id="{0DBBBA1F-4329-4553-A3D3-8A6079578A47}" type="slidenum">
              <a:rPr lang="it-IT" smtClean="0"/>
              <a:pPr/>
              <a:t>‹N›</a:t>
            </a:fld>
            <a:endParaRPr lang="it-IT"/>
          </a:p>
        </p:txBody>
      </p:sp>
    </p:spTree>
    <p:extLst>
      <p:ext uri="{BB962C8B-B14F-4D97-AF65-F5344CB8AC3E}">
        <p14:creationId xmlns:p14="http://schemas.microsoft.com/office/powerpoint/2010/main" val="3249746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C8862BAB-7608-4C69-2C8F-B52AD10AC31A}"/>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 xmlns:a16="http://schemas.microsoft.com/office/drawing/2014/main" id="{9949A1A5-15E8-4D31-D43C-6F9A16C71DF9}"/>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 xmlns:a16="http://schemas.microsoft.com/office/drawing/2014/main" id="{20CA98B7-0B77-A256-45E9-2CD16985713C}"/>
              </a:ext>
            </a:extLst>
          </p:cNvPr>
          <p:cNvSpPr>
            <a:spLocks noGrp="1"/>
          </p:cNvSpPr>
          <p:nvPr>
            <p:ph type="dt" sz="half" idx="10"/>
          </p:nvPr>
        </p:nvSpPr>
        <p:spPr/>
        <p:txBody>
          <a:bodyPr/>
          <a:lstStyle/>
          <a:p>
            <a:fld id="{A3733B74-374A-4A9E-B938-A62EDF1B7AB7}" type="datetimeFigureOut">
              <a:rPr lang="it-IT" smtClean="0"/>
              <a:pPr/>
              <a:t>14/11/2024</a:t>
            </a:fld>
            <a:endParaRPr lang="it-IT"/>
          </a:p>
        </p:txBody>
      </p:sp>
      <p:sp>
        <p:nvSpPr>
          <p:cNvPr id="5" name="Segnaposto piè di pagina 4">
            <a:extLst>
              <a:ext uri="{FF2B5EF4-FFF2-40B4-BE49-F238E27FC236}">
                <a16:creationId xmlns="" xmlns:a16="http://schemas.microsoft.com/office/drawing/2014/main" id="{D314480F-D4C3-956F-7DD3-4519AF09586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 xmlns:a16="http://schemas.microsoft.com/office/drawing/2014/main" id="{C2B6CC87-B663-2E86-BA36-A541DD948F2D}"/>
              </a:ext>
            </a:extLst>
          </p:cNvPr>
          <p:cNvSpPr>
            <a:spLocks noGrp="1"/>
          </p:cNvSpPr>
          <p:nvPr>
            <p:ph type="sldNum" sz="quarter" idx="12"/>
          </p:nvPr>
        </p:nvSpPr>
        <p:spPr/>
        <p:txBody>
          <a:bodyPr/>
          <a:lstStyle/>
          <a:p>
            <a:fld id="{0DBBBA1F-4329-4553-A3D3-8A6079578A47}" type="slidenum">
              <a:rPr lang="it-IT" smtClean="0"/>
              <a:pPr/>
              <a:t>‹N›</a:t>
            </a:fld>
            <a:endParaRPr lang="it-IT"/>
          </a:p>
        </p:txBody>
      </p:sp>
    </p:spTree>
    <p:extLst>
      <p:ext uri="{BB962C8B-B14F-4D97-AF65-F5344CB8AC3E}">
        <p14:creationId xmlns:p14="http://schemas.microsoft.com/office/powerpoint/2010/main" val="1280311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F5C731A4-14CD-CB6E-A87C-37852567C4E2}"/>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 xmlns:a16="http://schemas.microsoft.com/office/drawing/2014/main" id="{5678F8D5-31A5-911E-022B-CA1A7F65429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 xmlns:a16="http://schemas.microsoft.com/office/drawing/2014/main" id="{C7AEA40F-1C47-6EDE-43DD-A7BD7440256F}"/>
              </a:ext>
            </a:extLst>
          </p:cNvPr>
          <p:cNvSpPr>
            <a:spLocks noGrp="1"/>
          </p:cNvSpPr>
          <p:nvPr>
            <p:ph type="dt" sz="half" idx="10"/>
          </p:nvPr>
        </p:nvSpPr>
        <p:spPr/>
        <p:txBody>
          <a:bodyPr/>
          <a:lstStyle/>
          <a:p>
            <a:fld id="{A3733B74-374A-4A9E-B938-A62EDF1B7AB7}" type="datetimeFigureOut">
              <a:rPr lang="it-IT" smtClean="0"/>
              <a:pPr/>
              <a:t>14/11/2024</a:t>
            </a:fld>
            <a:endParaRPr lang="it-IT"/>
          </a:p>
        </p:txBody>
      </p:sp>
      <p:sp>
        <p:nvSpPr>
          <p:cNvPr id="5" name="Segnaposto piè di pagina 4">
            <a:extLst>
              <a:ext uri="{FF2B5EF4-FFF2-40B4-BE49-F238E27FC236}">
                <a16:creationId xmlns="" xmlns:a16="http://schemas.microsoft.com/office/drawing/2014/main" id="{2A55F2B1-76EF-ACE9-783C-D4E6A58F7CF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 xmlns:a16="http://schemas.microsoft.com/office/drawing/2014/main" id="{69AE4047-0784-A3DD-75A7-C0AE9E966B18}"/>
              </a:ext>
            </a:extLst>
          </p:cNvPr>
          <p:cNvSpPr>
            <a:spLocks noGrp="1"/>
          </p:cNvSpPr>
          <p:nvPr>
            <p:ph type="sldNum" sz="quarter" idx="12"/>
          </p:nvPr>
        </p:nvSpPr>
        <p:spPr/>
        <p:txBody>
          <a:bodyPr/>
          <a:lstStyle/>
          <a:p>
            <a:fld id="{0DBBBA1F-4329-4553-A3D3-8A6079578A47}" type="slidenum">
              <a:rPr lang="it-IT" smtClean="0"/>
              <a:pPr/>
              <a:t>‹N›</a:t>
            </a:fld>
            <a:endParaRPr lang="it-IT"/>
          </a:p>
        </p:txBody>
      </p:sp>
    </p:spTree>
    <p:extLst>
      <p:ext uri="{BB962C8B-B14F-4D97-AF65-F5344CB8AC3E}">
        <p14:creationId xmlns:p14="http://schemas.microsoft.com/office/powerpoint/2010/main" val="2425943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C63C24F0-5C4E-011C-6C9B-7595921F544A}"/>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 xmlns:a16="http://schemas.microsoft.com/office/drawing/2014/main" id="{4F6E9851-5DDD-B398-1107-131494FCE7D4}"/>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 xmlns:a16="http://schemas.microsoft.com/office/drawing/2014/main" id="{7D8CAF7F-C866-A558-AE33-E9F220A818DB}"/>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 xmlns:a16="http://schemas.microsoft.com/office/drawing/2014/main" id="{738091BF-B15D-3C77-A99B-5E2922BE2CAD}"/>
              </a:ext>
            </a:extLst>
          </p:cNvPr>
          <p:cNvSpPr>
            <a:spLocks noGrp="1"/>
          </p:cNvSpPr>
          <p:nvPr>
            <p:ph type="dt" sz="half" idx="10"/>
          </p:nvPr>
        </p:nvSpPr>
        <p:spPr/>
        <p:txBody>
          <a:bodyPr/>
          <a:lstStyle/>
          <a:p>
            <a:fld id="{A3733B74-374A-4A9E-B938-A62EDF1B7AB7}" type="datetimeFigureOut">
              <a:rPr lang="it-IT" smtClean="0"/>
              <a:pPr/>
              <a:t>14/11/2024</a:t>
            </a:fld>
            <a:endParaRPr lang="it-IT"/>
          </a:p>
        </p:txBody>
      </p:sp>
      <p:sp>
        <p:nvSpPr>
          <p:cNvPr id="6" name="Segnaposto piè di pagina 5">
            <a:extLst>
              <a:ext uri="{FF2B5EF4-FFF2-40B4-BE49-F238E27FC236}">
                <a16:creationId xmlns="" xmlns:a16="http://schemas.microsoft.com/office/drawing/2014/main" id="{851AEB64-59E8-0987-B73F-9C9EB309778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 xmlns:a16="http://schemas.microsoft.com/office/drawing/2014/main" id="{5621883F-CBDA-D63D-9081-DB95E272D00F}"/>
              </a:ext>
            </a:extLst>
          </p:cNvPr>
          <p:cNvSpPr>
            <a:spLocks noGrp="1"/>
          </p:cNvSpPr>
          <p:nvPr>
            <p:ph type="sldNum" sz="quarter" idx="12"/>
          </p:nvPr>
        </p:nvSpPr>
        <p:spPr/>
        <p:txBody>
          <a:bodyPr/>
          <a:lstStyle/>
          <a:p>
            <a:fld id="{0DBBBA1F-4329-4553-A3D3-8A6079578A47}" type="slidenum">
              <a:rPr lang="it-IT" smtClean="0"/>
              <a:pPr/>
              <a:t>‹N›</a:t>
            </a:fld>
            <a:endParaRPr lang="it-IT"/>
          </a:p>
        </p:txBody>
      </p:sp>
    </p:spTree>
    <p:extLst>
      <p:ext uri="{BB962C8B-B14F-4D97-AF65-F5344CB8AC3E}">
        <p14:creationId xmlns:p14="http://schemas.microsoft.com/office/powerpoint/2010/main" val="2423809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B454DE9D-47AD-0DB2-762E-E9EC8CA298F5}"/>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 xmlns:a16="http://schemas.microsoft.com/office/drawing/2014/main" id="{DF10E084-A8BC-DA39-8759-135E3D40B4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 xmlns:a16="http://schemas.microsoft.com/office/drawing/2014/main" id="{274252CE-FD37-55B5-BCA4-06B9D53F0F31}"/>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 xmlns:a16="http://schemas.microsoft.com/office/drawing/2014/main" id="{C1F7F025-8EEB-1FE0-CB9F-C91B2905A3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 xmlns:a16="http://schemas.microsoft.com/office/drawing/2014/main" id="{D87B210A-9773-BD5C-9895-A7FE03CAC3C4}"/>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 xmlns:a16="http://schemas.microsoft.com/office/drawing/2014/main" id="{B3A7D86A-049F-4026-EBFE-91847137FD06}"/>
              </a:ext>
            </a:extLst>
          </p:cNvPr>
          <p:cNvSpPr>
            <a:spLocks noGrp="1"/>
          </p:cNvSpPr>
          <p:nvPr>
            <p:ph type="dt" sz="half" idx="10"/>
          </p:nvPr>
        </p:nvSpPr>
        <p:spPr/>
        <p:txBody>
          <a:bodyPr/>
          <a:lstStyle/>
          <a:p>
            <a:fld id="{A3733B74-374A-4A9E-B938-A62EDF1B7AB7}" type="datetimeFigureOut">
              <a:rPr lang="it-IT" smtClean="0"/>
              <a:pPr/>
              <a:t>14/11/2024</a:t>
            </a:fld>
            <a:endParaRPr lang="it-IT"/>
          </a:p>
        </p:txBody>
      </p:sp>
      <p:sp>
        <p:nvSpPr>
          <p:cNvPr id="8" name="Segnaposto piè di pagina 7">
            <a:extLst>
              <a:ext uri="{FF2B5EF4-FFF2-40B4-BE49-F238E27FC236}">
                <a16:creationId xmlns="" xmlns:a16="http://schemas.microsoft.com/office/drawing/2014/main" id="{2CFAADD5-946B-DA01-9E27-62DDC8C70F35}"/>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 xmlns:a16="http://schemas.microsoft.com/office/drawing/2014/main" id="{6DEE5DAD-8BE9-2DE3-4512-C2091E5A3355}"/>
              </a:ext>
            </a:extLst>
          </p:cNvPr>
          <p:cNvSpPr>
            <a:spLocks noGrp="1"/>
          </p:cNvSpPr>
          <p:nvPr>
            <p:ph type="sldNum" sz="quarter" idx="12"/>
          </p:nvPr>
        </p:nvSpPr>
        <p:spPr/>
        <p:txBody>
          <a:bodyPr/>
          <a:lstStyle/>
          <a:p>
            <a:fld id="{0DBBBA1F-4329-4553-A3D3-8A6079578A47}" type="slidenum">
              <a:rPr lang="it-IT" smtClean="0"/>
              <a:pPr/>
              <a:t>‹N›</a:t>
            </a:fld>
            <a:endParaRPr lang="it-IT"/>
          </a:p>
        </p:txBody>
      </p:sp>
    </p:spTree>
    <p:extLst>
      <p:ext uri="{BB962C8B-B14F-4D97-AF65-F5344CB8AC3E}">
        <p14:creationId xmlns:p14="http://schemas.microsoft.com/office/powerpoint/2010/main" val="199910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1D3F5371-42DE-AB6A-63CB-C412031E2A66}"/>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 xmlns:a16="http://schemas.microsoft.com/office/drawing/2014/main" id="{0318CA15-535B-5016-7844-71204E41B80E}"/>
              </a:ext>
            </a:extLst>
          </p:cNvPr>
          <p:cNvSpPr>
            <a:spLocks noGrp="1"/>
          </p:cNvSpPr>
          <p:nvPr>
            <p:ph type="dt" sz="half" idx="10"/>
          </p:nvPr>
        </p:nvSpPr>
        <p:spPr/>
        <p:txBody>
          <a:bodyPr/>
          <a:lstStyle/>
          <a:p>
            <a:fld id="{A3733B74-374A-4A9E-B938-A62EDF1B7AB7}" type="datetimeFigureOut">
              <a:rPr lang="it-IT" smtClean="0"/>
              <a:pPr/>
              <a:t>14/11/2024</a:t>
            </a:fld>
            <a:endParaRPr lang="it-IT"/>
          </a:p>
        </p:txBody>
      </p:sp>
      <p:sp>
        <p:nvSpPr>
          <p:cNvPr id="4" name="Segnaposto piè di pagina 3">
            <a:extLst>
              <a:ext uri="{FF2B5EF4-FFF2-40B4-BE49-F238E27FC236}">
                <a16:creationId xmlns="" xmlns:a16="http://schemas.microsoft.com/office/drawing/2014/main" id="{5F27DBC4-44D7-BAA1-55A4-06E2FC467A33}"/>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 xmlns:a16="http://schemas.microsoft.com/office/drawing/2014/main" id="{BE3F20F2-657A-C75B-64E2-88B0EC176756}"/>
              </a:ext>
            </a:extLst>
          </p:cNvPr>
          <p:cNvSpPr>
            <a:spLocks noGrp="1"/>
          </p:cNvSpPr>
          <p:nvPr>
            <p:ph type="sldNum" sz="quarter" idx="12"/>
          </p:nvPr>
        </p:nvSpPr>
        <p:spPr/>
        <p:txBody>
          <a:bodyPr/>
          <a:lstStyle/>
          <a:p>
            <a:fld id="{0DBBBA1F-4329-4553-A3D3-8A6079578A47}" type="slidenum">
              <a:rPr lang="it-IT" smtClean="0"/>
              <a:pPr/>
              <a:t>‹N›</a:t>
            </a:fld>
            <a:endParaRPr lang="it-IT"/>
          </a:p>
        </p:txBody>
      </p:sp>
    </p:spTree>
    <p:extLst>
      <p:ext uri="{BB962C8B-B14F-4D97-AF65-F5344CB8AC3E}">
        <p14:creationId xmlns:p14="http://schemas.microsoft.com/office/powerpoint/2010/main" val="2750467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 xmlns:a16="http://schemas.microsoft.com/office/drawing/2014/main" id="{4B1E4D71-A500-0467-A792-77185D18C628}"/>
              </a:ext>
            </a:extLst>
          </p:cNvPr>
          <p:cNvSpPr>
            <a:spLocks noGrp="1"/>
          </p:cNvSpPr>
          <p:nvPr>
            <p:ph type="dt" sz="half" idx="10"/>
          </p:nvPr>
        </p:nvSpPr>
        <p:spPr/>
        <p:txBody>
          <a:bodyPr/>
          <a:lstStyle/>
          <a:p>
            <a:fld id="{A3733B74-374A-4A9E-B938-A62EDF1B7AB7}" type="datetimeFigureOut">
              <a:rPr lang="it-IT" smtClean="0"/>
              <a:pPr/>
              <a:t>14/11/2024</a:t>
            </a:fld>
            <a:endParaRPr lang="it-IT"/>
          </a:p>
        </p:txBody>
      </p:sp>
      <p:sp>
        <p:nvSpPr>
          <p:cNvPr id="3" name="Segnaposto piè di pagina 2">
            <a:extLst>
              <a:ext uri="{FF2B5EF4-FFF2-40B4-BE49-F238E27FC236}">
                <a16:creationId xmlns="" xmlns:a16="http://schemas.microsoft.com/office/drawing/2014/main" id="{ABF94BDC-95EE-2DF1-497F-50EA1B3ADA4E}"/>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 xmlns:a16="http://schemas.microsoft.com/office/drawing/2014/main" id="{4EE436A3-5EF8-B470-4C68-75181FDDABD2}"/>
              </a:ext>
            </a:extLst>
          </p:cNvPr>
          <p:cNvSpPr>
            <a:spLocks noGrp="1"/>
          </p:cNvSpPr>
          <p:nvPr>
            <p:ph type="sldNum" sz="quarter" idx="12"/>
          </p:nvPr>
        </p:nvSpPr>
        <p:spPr/>
        <p:txBody>
          <a:bodyPr/>
          <a:lstStyle/>
          <a:p>
            <a:fld id="{0DBBBA1F-4329-4553-A3D3-8A6079578A47}" type="slidenum">
              <a:rPr lang="it-IT" smtClean="0"/>
              <a:pPr/>
              <a:t>‹N›</a:t>
            </a:fld>
            <a:endParaRPr lang="it-IT"/>
          </a:p>
        </p:txBody>
      </p:sp>
    </p:spTree>
    <p:extLst>
      <p:ext uri="{BB962C8B-B14F-4D97-AF65-F5344CB8AC3E}">
        <p14:creationId xmlns:p14="http://schemas.microsoft.com/office/powerpoint/2010/main" val="3434026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BA31FFDB-48A6-5FA0-8C8A-5EE477B58FF0}"/>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 xmlns:a16="http://schemas.microsoft.com/office/drawing/2014/main" id="{110073A5-DA0D-A2AF-D4C6-C1EBB57B37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 xmlns:a16="http://schemas.microsoft.com/office/drawing/2014/main" id="{095DF26A-4820-E00A-0F20-A21F7ADA80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 xmlns:a16="http://schemas.microsoft.com/office/drawing/2014/main" id="{19E4604D-795A-8CFC-4EC2-9330F3ED8F2E}"/>
              </a:ext>
            </a:extLst>
          </p:cNvPr>
          <p:cNvSpPr>
            <a:spLocks noGrp="1"/>
          </p:cNvSpPr>
          <p:nvPr>
            <p:ph type="dt" sz="half" idx="10"/>
          </p:nvPr>
        </p:nvSpPr>
        <p:spPr/>
        <p:txBody>
          <a:bodyPr/>
          <a:lstStyle/>
          <a:p>
            <a:fld id="{A3733B74-374A-4A9E-B938-A62EDF1B7AB7}" type="datetimeFigureOut">
              <a:rPr lang="it-IT" smtClean="0"/>
              <a:pPr/>
              <a:t>14/11/2024</a:t>
            </a:fld>
            <a:endParaRPr lang="it-IT"/>
          </a:p>
        </p:txBody>
      </p:sp>
      <p:sp>
        <p:nvSpPr>
          <p:cNvPr id="6" name="Segnaposto piè di pagina 5">
            <a:extLst>
              <a:ext uri="{FF2B5EF4-FFF2-40B4-BE49-F238E27FC236}">
                <a16:creationId xmlns="" xmlns:a16="http://schemas.microsoft.com/office/drawing/2014/main" id="{D5A65810-4B19-3A3B-3BEC-C65C9AAE84E8}"/>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 xmlns:a16="http://schemas.microsoft.com/office/drawing/2014/main" id="{88C8AC09-FE9E-E96E-E872-400C99B39CA9}"/>
              </a:ext>
            </a:extLst>
          </p:cNvPr>
          <p:cNvSpPr>
            <a:spLocks noGrp="1"/>
          </p:cNvSpPr>
          <p:nvPr>
            <p:ph type="sldNum" sz="quarter" idx="12"/>
          </p:nvPr>
        </p:nvSpPr>
        <p:spPr/>
        <p:txBody>
          <a:bodyPr/>
          <a:lstStyle/>
          <a:p>
            <a:fld id="{0DBBBA1F-4329-4553-A3D3-8A6079578A47}" type="slidenum">
              <a:rPr lang="it-IT" smtClean="0"/>
              <a:pPr/>
              <a:t>‹N›</a:t>
            </a:fld>
            <a:endParaRPr lang="it-IT"/>
          </a:p>
        </p:txBody>
      </p:sp>
    </p:spTree>
    <p:extLst>
      <p:ext uri="{BB962C8B-B14F-4D97-AF65-F5344CB8AC3E}">
        <p14:creationId xmlns:p14="http://schemas.microsoft.com/office/powerpoint/2010/main" val="3425156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86F077DE-CF32-26A3-01F3-076E80604AAC}"/>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 xmlns:a16="http://schemas.microsoft.com/office/drawing/2014/main" id="{1D72585F-E952-71C6-005F-01A853A0A9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 xmlns:a16="http://schemas.microsoft.com/office/drawing/2014/main" id="{106B8B5E-5827-209E-BE70-04488C6A19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 xmlns:a16="http://schemas.microsoft.com/office/drawing/2014/main" id="{0B1EFB7F-A876-DD74-7A9F-B8C8BEF0BFEF}"/>
              </a:ext>
            </a:extLst>
          </p:cNvPr>
          <p:cNvSpPr>
            <a:spLocks noGrp="1"/>
          </p:cNvSpPr>
          <p:nvPr>
            <p:ph type="dt" sz="half" idx="10"/>
          </p:nvPr>
        </p:nvSpPr>
        <p:spPr/>
        <p:txBody>
          <a:bodyPr/>
          <a:lstStyle/>
          <a:p>
            <a:fld id="{A3733B74-374A-4A9E-B938-A62EDF1B7AB7}" type="datetimeFigureOut">
              <a:rPr lang="it-IT" smtClean="0"/>
              <a:pPr/>
              <a:t>14/11/2024</a:t>
            </a:fld>
            <a:endParaRPr lang="it-IT"/>
          </a:p>
        </p:txBody>
      </p:sp>
      <p:sp>
        <p:nvSpPr>
          <p:cNvPr id="6" name="Segnaposto piè di pagina 5">
            <a:extLst>
              <a:ext uri="{FF2B5EF4-FFF2-40B4-BE49-F238E27FC236}">
                <a16:creationId xmlns="" xmlns:a16="http://schemas.microsoft.com/office/drawing/2014/main" id="{988A608F-3D81-6CAB-ECB0-CF9F5E27FA68}"/>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 xmlns:a16="http://schemas.microsoft.com/office/drawing/2014/main" id="{5B93DAA7-EFD9-8066-F5A0-6AEE91A67720}"/>
              </a:ext>
            </a:extLst>
          </p:cNvPr>
          <p:cNvSpPr>
            <a:spLocks noGrp="1"/>
          </p:cNvSpPr>
          <p:nvPr>
            <p:ph type="sldNum" sz="quarter" idx="12"/>
          </p:nvPr>
        </p:nvSpPr>
        <p:spPr/>
        <p:txBody>
          <a:bodyPr/>
          <a:lstStyle/>
          <a:p>
            <a:fld id="{0DBBBA1F-4329-4553-A3D3-8A6079578A47}" type="slidenum">
              <a:rPr lang="it-IT" smtClean="0"/>
              <a:pPr/>
              <a:t>‹N›</a:t>
            </a:fld>
            <a:endParaRPr lang="it-IT"/>
          </a:p>
        </p:txBody>
      </p:sp>
    </p:spTree>
    <p:extLst>
      <p:ext uri="{BB962C8B-B14F-4D97-AF65-F5344CB8AC3E}">
        <p14:creationId xmlns:p14="http://schemas.microsoft.com/office/powerpoint/2010/main" val="3932416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 xmlns:a16="http://schemas.microsoft.com/office/drawing/2014/main" id="{B864B2E2-06D4-766A-D515-A235B01686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 xmlns:a16="http://schemas.microsoft.com/office/drawing/2014/main" id="{DA9DDADE-B64F-0675-3556-379F891A6A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 xmlns:a16="http://schemas.microsoft.com/office/drawing/2014/main" id="{13BF0545-AF7D-5F8B-2B74-6BBE4FB2AC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733B74-374A-4A9E-B938-A62EDF1B7AB7}" type="datetimeFigureOut">
              <a:rPr lang="it-IT" smtClean="0"/>
              <a:pPr/>
              <a:t>14/11/2024</a:t>
            </a:fld>
            <a:endParaRPr lang="it-IT"/>
          </a:p>
        </p:txBody>
      </p:sp>
      <p:sp>
        <p:nvSpPr>
          <p:cNvPr id="5" name="Segnaposto piè di pagina 4">
            <a:extLst>
              <a:ext uri="{FF2B5EF4-FFF2-40B4-BE49-F238E27FC236}">
                <a16:creationId xmlns="" xmlns:a16="http://schemas.microsoft.com/office/drawing/2014/main" id="{AF5A77B2-02CF-1336-7E04-3E245195D3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 xmlns:a16="http://schemas.microsoft.com/office/drawing/2014/main" id="{A27DBB88-FE6B-8E2C-F34E-CE2B08DE79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BBBA1F-4329-4553-A3D3-8A6079578A47}" type="slidenum">
              <a:rPr lang="it-IT" smtClean="0"/>
              <a:pPr/>
              <a:t>‹N›</a:t>
            </a:fld>
            <a:endParaRPr lang="it-IT"/>
          </a:p>
        </p:txBody>
      </p:sp>
    </p:spTree>
    <p:extLst>
      <p:ext uri="{BB962C8B-B14F-4D97-AF65-F5344CB8AC3E}">
        <p14:creationId xmlns:p14="http://schemas.microsoft.com/office/powerpoint/2010/main" val="397206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 name="CustomShape 2"/>
          <p:cNvSpPr/>
          <p:nvPr/>
        </p:nvSpPr>
        <p:spPr>
          <a:xfrm>
            <a:off x="600957" y="1107060"/>
            <a:ext cx="10961456" cy="5446462"/>
          </a:xfrm>
          <a:prstGeom prst="rect">
            <a:avLst/>
          </a:prstGeom>
          <a:ln>
            <a:solidFill>
              <a:srgbClr val="00B050"/>
            </a:solidFill>
            <a:round/>
          </a:ln>
        </p:spPr>
        <p:style>
          <a:lnRef idx="2">
            <a:schemeClr val="accent6"/>
          </a:lnRef>
          <a:fillRef idx="1">
            <a:schemeClr val="lt1"/>
          </a:fillRef>
          <a:effectRef idx="0">
            <a:schemeClr val="accent6"/>
          </a:effectRef>
          <a:fontRef idx="minor"/>
        </p:style>
        <p:txBody>
          <a:bodyPr lIns="90000" tIns="45000" rIns="90000" bIns="45000" anchor="ctr"/>
          <a:lstStyle/>
          <a:p>
            <a:pPr algn="just">
              <a:defRPr/>
            </a:pPr>
            <a:endParaRPr lang="it-IT" sz="1400" spc="-1" dirty="0">
              <a:solidFill>
                <a:srgbClr val="000000"/>
              </a:solidFill>
              <a:highlight>
                <a:srgbClr val="FFFF00"/>
              </a:highlight>
            </a:endParaRPr>
          </a:p>
          <a:p>
            <a:pPr algn="just">
              <a:defRPr/>
            </a:pPr>
            <a:endParaRPr lang="it-IT" sz="1400" spc="-1" dirty="0">
              <a:solidFill>
                <a:srgbClr val="000000"/>
              </a:solidFill>
              <a:highlight>
                <a:srgbClr val="FFFF00"/>
              </a:highlight>
            </a:endParaRPr>
          </a:p>
          <a:p>
            <a:pPr algn="just">
              <a:defRPr/>
            </a:pPr>
            <a:endParaRPr lang="it-IT" sz="1400" spc="-1" dirty="0">
              <a:solidFill>
                <a:srgbClr val="000000"/>
              </a:solidFill>
              <a:highlight>
                <a:srgbClr val="FFFF00"/>
              </a:highlight>
            </a:endParaRPr>
          </a:p>
          <a:p>
            <a:pPr algn="just">
              <a:defRPr/>
            </a:pPr>
            <a:endParaRPr lang="it-IT" sz="1400" spc="-1" dirty="0">
              <a:solidFill>
                <a:srgbClr val="000000"/>
              </a:solidFill>
              <a:highlight>
                <a:srgbClr val="FFFF00"/>
              </a:highlight>
            </a:endParaRPr>
          </a:p>
          <a:p>
            <a:pPr algn="just">
              <a:defRPr/>
            </a:pPr>
            <a:endParaRPr lang="it-IT" sz="1400" spc="-1" dirty="0">
              <a:solidFill>
                <a:srgbClr val="000000"/>
              </a:solidFill>
              <a:highlight>
                <a:srgbClr val="FFFF00"/>
              </a:highlight>
            </a:endParaRPr>
          </a:p>
          <a:p>
            <a:pPr algn="just">
              <a:defRPr/>
            </a:pPr>
            <a:endParaRPr lang="it-IT" sz="1400" spc="-1" dirty="0">
              <a:solidFill>
                <a:srgbClr val="000000"/>
              </a:solidFill>
              <a:highlight>
                <a:srgbClr val="FFFF00"/>
              </a:highlight>
            </a:endParaRPr>
          </a:p>
          <a:p>
            <a:pPr algn="just">
              <a:defRPr/>
            </a:pPr>
            <a:r>
              <a:rPr lang="it-IT" sz="1400" spc="-1" dirty="0">
                <a:solidFill>
                  <a:srgbClr val="000000"/>
                </a:solidFill>
              </a:rPr>
              <a:t>La scelta di dare continuità al percorso progettuale dell’anno precedente nasce dal grande entusiasmo e coinvolgimento che i bambini ci hanno trasmesso durante lo sviluppo dei progetti. Anche molte famiglie ci hanno raccontato come i bambini, a casa,  erano stati in grado di trasmettere entusiasmo e interesse verso ciò che stavamo sperimentando.</a:t>
            </a:r>
          </a:p>
          <a:p>
            <a:pPr algn="just">
              <a:defRPr/>
            </a:pPr>
            <a:r>
              <a:rPr lang="it-IT" sz="1400" spc="-1" dirty="0">
                <a:solidFill>
                  <a:srgbClr val="000000"/>
                </a:solidFill>
              </a:rPr>
              <a:t>Siamo sempre  più consapevoli dell’importanza dell’esperienza diretta, del confronto, del dialogo: i bambini e le bambine hanno bisogno di sperimentare, di manifestare la loro curiosità; l’insegnante è chiamata ad osservare, ad ascoltare e  a «dare valore»  a ciascuno riconoscendo l’unicità, l’irripetibilità, ma anche riconoscendosi parte di un gruppo di una comunità, così facendo anche loro impareranno a dare valore alle relazioni, alle esperienze e alle cose.</a:t>
            </a:r>
          </a:p>
          <a:p>
            <a:pPr algn="just">
              <a:defRPr/>
            </a:pPr>
            <a:r>
              <a:rPr lang="it-IT" sz="1400" spc="-1" dirty="0">
                <a:solidFill>
                  <a:srgbClr val="000000"/>
                </a:solidFill>
              </a:rPr>
              <a:t>Si è unici ma non soli. Il nostro percorso  parte dall’esperienza di condivisione di un progetto comune «Una continua scoperta»; ci riporterà nelle strade della nostra città, nei luoghi magnifici che ci circondano che ancora non abbiamo visto e scoperto. Durante le uscite didattiche ci immergeremo nella storia, nell’arte, nella scienza, nelle tecnologie, nella letteratura, nell’universo attraverso i nostri sensi con tutte le nostre sensazioni ed emozioni.</a:t>
            </a:r>
          </a:p>
          <a:p>
            <a:pPr algn="just">
              <a:defRPr/>
            </a:pPr>
            <a:r>
              <a:rPr lang="it-IT" sz="1400" spc="-1" dirty="0">
                <a:solidFill>
                  <a:srgbClr val="000000"/>
                </a:solidFill>
              </a:rPr>
              <a:t>Il nostro filo conduttore sarà «Che cos’è un bambino?», un albo illustrato di Beatrice Alemagna che abbiamo sempre condiviso con i genitori, ma che quest’anno abbiamo deciso di esplorare con i bambini e le bambine. Attraverso  i loro occhi vedremo ciò che non si vede, ciò che non pensavamo possibile e penseremo ciò che nessuno avrebbe immaginato di pensare. La conversazione con i bambini  su ciò che si è fatto, su ciò che si è scoperto, su ciò che si potrà fare insieme ci permetterà di fare  ipotesi, creare  curiosità e  desiderio.</a:t>
            </a:r>
          </a:p>
          <a:p>
            <a:pPr algn="just">
              <a:defRPr/>
            </a:pPr>
            <a:endParaRPr lang="it-IT" sz="1400" spc="-1" dirty="0">
              <a:solidFill>
                <a:srgbClr val="000000"/>
              </a:solidFill>
            </a:endParaRPr>
          </a:p>
          <a:p>
            <a:pPr algn="just">
              <a:defRPr/>
            </a:pPr>
            <a:r>
              <a:rPr lang="it-IT" sz="1400" spc="-1" dirty="0">
                <a:solidFill>
                  <a:srgbClr val="000000"/>
                </a:solidFill>
              </a:rPr>
              <a:t>Buon cammino a tutti!</a:t>
            </a:r>
          </a:p>
          <a:p>
            <a:pPr algn="just">
              <a:defRPr/>
            </a:pPr>
            <a:endParaRPr lang="it-IT" sz="1400" spc="-1" dirty="0">
              <a:solidFill>
                <a:srgbClr val="000000"/>
              </a:solidFill>
            </a:endParaRPr>
          </a:p>
          <a:p>
            <a:pPr algn="just">
              <a:defRPr/>
            </a:pPr>
            <a:endParaRPr lang="it-IT" sz="1400" spc="-1" dirty="0">
              <a:solidFill>
                <a:srgbClr val="000000"/>
              </a:solidFill>
            </a:endParaRPr>
          </a:p>
          <a:p>
            <a:pPr algn="just">
              <a:defRPr/>
            </a:pPr>
            <a:endParaRPr lang="it-IT" sz="1400" spc="-1" dirty="0">
              <a:solidFill>
                <a:srgbClr val="000000"/>
              </a:solidFill>
            </a:endParaRPr>
          </a:p>
          <a:p>
            <a:pPr algn="just" fontAlgn="auto">
              <a:spcBef>
                <a:spcPts val="0"/>
              </a:spcBef>
              <a:spcAft>
                <a:spcPts val="0"/>
              </a:spcAft>
              <a:defRPr/>
            </a:pPr>
            <a:endParaRPr lang="it-IT" altLang="it-IT" sz="1400" i="1" dirty="0">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it-IT" sz="1400" spc="-1" dirty="0">
              <a:solidFill>
                <a:srgbClr val="000000"/>
              </a:solidFill>
            </a:endParaRPr>
          </a:p>
          <a:p>
            <a:pPr algn="just" fontAlgn="auto">
              <a:spcBef>
                <a:spcPts val="0"/>
              </a:spcBef>
              <a:spcAft>
                <a:spcPts val="0"/>
              </a:spcAft>
              <a:defRPr/>
            </a:pPr>
            <a:r>
              <a:rPr lang="it-IT" sz="1400" spc="-1" dirty="0">
                <a:solidFill>
                  <a:srgbClr val="000000"/>
                </a:solidFill>
              </a:rPr>
              <a:t> </a:t>
            </a:r>
          </a:p>
          <a:p>
            <a:pPr algn="just" fontAlgn="auto">
              <a:spcBef>
                <a:spcPts val="0"/>
              </a:spcBef>
              <a:spcAft>
                <a:spcPts val="0"/>
              </a:spcAft>
              <a:defRPr/>
            </a:pPr>
            <a:endParaRPr lang="it-IT" sz="1400" spc="-1" dirty="0">
              <a:solidFill>
                <a:srgbClr val="000000"/>
              </a:solidFill>
            </a:endParaRPr>
          </a:p>
          <a:p>
            <a:pPr algn="just" fontAlgn="auto">
              <a:spcBef>
                <a:spcPts val="0"/>
              </a:spcBef>
              <a:spcAft>
                <a:spcPts val="0"/>
              </a:spcAft>
              <a:defRPr/>
            </a:pPr>
            <a:endParaRPr lang="it-IT" sz="1400" spc="-1" dirty="0">
              <a:solidFill>
                <a:srgbClr val="000000"/>
              </a:solidFill>
            </a:endParaRPr>
          </a:p>
          <a:p>
            <a:pPr algn="just" fontAlgn="auto">
              <a:spcBef>
                <a:spcPts val="0"/>
              </a:spcBef>
              <a:spcAft>
                <a:spcPts val="0"/>
              </a:spcAft>
              <a:defRPr/>
            </a:pPr>
            <a:endParaRPr lang="it-IT" sz="1400" spc="-1" dirty="0">
              <a:solidFill>
                <a:srgbClr val="000000"/>
              </a:solidFill>
            </a:endParaRPr>
          </a:p>
        </p:txBody>
      </p:sp>
      <p:sp>
        <p:nvSpPr>
          <p:cNvPr id="2" name="Rettangolo 1">
            <a:extLst>
              <a:ext uri="{FF2B5EF4-FFF2-40B4-BE49-F238E27FC236}">
                <a16:creationId xmlns="" xmlns:a16="http://schemas.microsoft.com/office/drawing/2014/main" id="{3137691D-D0E6-7047-AC60-F7F6E31DC5E6}"/>
              </a:ext>
            </a:extLst>
          </p:cNvPr>
          <p:cNvSpPr/>
          <p:nvPr/>
        </p:nvSpPr>
        <p:spPr>
          <a:xfrm>
            <a:off x="615272" y="109728"/>
            <a:ext cx="10961456" cy="914400"/>
          </a:xfrm>
          <a:prstGeom prst="rect">
            <a:avLst/>
          </a:prstGeom>
          <a:ln>
            <a:solidFill>
              <a:srgbClr val="66FF33"/>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it-IT" sz="2800" dirty="0">
                <a:solidFill>
                  <a:srgbClr val="FF66CC"/>
                </a:solidFill>
              </a:rPr>
              <a:t>«UNA CONTINUA SCOPERTA»</a:t>
            </a:r>
          </a:p>
          <a:p>
            <a:pPr algn="ctr"/>
            <a:r>
              <a:rPr lang="it-IT" dirty="0"/>
              <a:t>«… VEDERE CIÒ CHE TUTTI HANNO VISTO, PENSARE CIÒ CHE NESSUNO HA PENSATO…»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 xmlns:a16="http://schemas.microsoft.com/office/drawing/2014/main" id="{CC18DD14-AE73-F4CA-F8DA-BB037CCC462D}"/>
              </a:ext>
            </a:extLst>
          </p:cNvPr>
          <p:cNvSpPr/>
          <p:nvPr/>
        </p:nvSpPr>
        <p:spPr>
          <a:xfrm>
            <a:off x="256869" y="1275633"/>
            <a:ext cx="11727180" cy="84577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rgbClr val="FF0000"/>
                </a:solidFill>
                <a:effectLst/>
                <a:ea typeface="Times New Roman" pitchFamily="18" charset="0"/>
                <a:cs typeface="Arial Narrow" pitchFamily="34" charset="0"/>
              </a:rPr>
              <a:t>COMPETENZA CHIAVE EUROPEA: COMPETENZA ALFABETICA FUNZIONALE</a:t>
            </a:r>
          </a:p>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rgbClr val="FF0000"/>
                </a:solidFill>
                <a:effectLst/>
                <a:ea typeface="Times New Roman" pitchFamily="18" charset="0"/>
                <a:cs typeface="Arial Narrow" pitchFamily="34" charset="0"/>
              </a:rPr>
              <a:t>Competenza specifica: </a:t>
            </a:r>
            <a:r>
              <a:rPr lang="it-IT" sz="1400" dirty="0">
                <a:cs typeface="Arial MT"/>
              </a:rPr>
              <a:t>P</a:t>
            </a:r>
            <a:r>
              <a:rPr lang="it-IT" sz="1400" spc="-10" dirty="0">
                <a:cs typeface="Arial MT"/>
              </a:rPr>
              <a:t>a</a:t>
            </a:r>
            <a:r>
              <a:rPr lang="it-IT" sz="1400" spc="5" dirty="0">
                <a:cs typeface="Arial MT"/>
              </a:rPr>
              <a:t>d</a:t>
            </a:r>
            <a:r>
              <a:rPr lang="it-IT" sz="1400" spc="-5" dirty="0">
                <a:cs typeface="Arial MT"/>
              </a:rPr>
              <a:t>r</a:t>
            </a:r>
            <a:r>
              <a:rPr lang="it-IT" sz="1400" spc="-10" dirty="0">
                <a:cs typeface="Arial MT"/>
              </a:rPr>
              <a:t>o</a:t>
            </a:r>
            <a:r>
              <a:rPr lang="it-IT" sz="1400" spc="5" dirty="0">
                <a:cs typeface="Arial MT"/>
              </a:rPr>
              <a:t>n</a:t>
            </a:r>
            <a:r>
              <a:rPr lang="it-IT" sz="1400" spc="-10" dirty="0">
                <a:cs typeface="Arial MT"/>
              </a:rPr>
              <a:t>e</a:t>
            </a:r>
            <a:r>
              <a:rPr lang="it-IT" sz="1400" spc="5" dirty="0">
                <a:cs typeface="Arial MT"/>
              </a:rPr>
              <a:t>gg</a:t>
            </a:r>
            <a:r>
              <a:rPr lang="it-IT" sz="1400" spc="-15" dirty="0">
                <a:cs typeface="Arial MT"/>
              </a:rPr>
              <a:t>i</a:t>
            </a:r>
            <a:r>
              <a:rPr lang="it-IT" sz="1400" spc="5" dirty="0">
                <a:cs typeface="Arial MT"/>
              </a:rPr>
              <a:t>a</a:t>
            </a:r>
            <a:r>
              <a:rPr lang="it-IT" sz="1400" spc="-5" dirty="0">
                <a:cs typeface="Arial MT"/>
              </a:rPr>
              <a:t>r</a:t>
            </a:r>
            <a:r>
              <a:rPr lang="it-IT" sz="1400" dirty="0">
                <a:cs typeface="Arial MT"/>
              </a:rPr>
              <a:t>e</a:t>
            </a:r>
            <a:r>
              <a:rPr lang="it-IT" sz="1400" spc="-50" dirty="0">
                <a:cs typeface="Arial MT"/>
              </a:rPr>
              <a:t> </a:t>
            </a:r>
            <a:r>
              <a:rPr lang="it-IT" sz="1400" spc="5" dirty="0">
                <a:cs typeface="Arial MT"/>
              </a:rPr>
              <a:t>g</a:t>
            </a:r>
            <a:r>
              <a:rPr lang="it-IT" sz="1400" spc="-5" dirty="0">
                <a:cs typeface="Arial MT"/>
              </a:rPr>
              <a:t>l</a:t>
            </a:r>
            <a:r>
              <a:rPr lang="it-IT" sz="1400" dirty="0">
                <a:cs typeface="Arial MT"/>
              </a:rPr>
              <a:t>i</a:t>
            </a:r>
            <a:r>
              <a:rPr lang="it-IT" sz="1400" spc="-75" dirty="0">
                <a:cs typeface="Arial MT"/>
              </a:rPr>
              <a:t> </a:t>
            </a:r>
            <a:r>
              <a:rPr lang="it-IT" sz="1400" spc="5" dirty="0">
                <a:cs typeface="Arial MT"/>
              </a:rPr>
              <a:t>s</a:t>
            </a:r>
            <a:r>
              <a:rPr lang="it-IT" sz="1400" spc="-5" dirty="0">
                <a:cs typeface="Arial MT"/>
              </a:rPr>
              <a:t>tr</a:t>
            </a:r>
            <a:r>
              <a:rPr lang="it-IT" sz="1400" spc="5" dirty="0">
                <a:cs typeface="Arial MT"/>
              </a:rPr>
              <a:t>u</a:t>
            </a:r>
            <a:r>
              <a:rPr lang="it-IT" sz="1400" spc="-10" dirty="0">
                <a:cs typeface="Arial MT"/>
              </a:rPr>
              <a:t>m</a:t>
            </a:r>
            <a:r>
              <a:rPr lang="it-IT" sz="1400" spc="5" dirty="0">
                <a:cs typeface="Arial MT"/>
              </a:rPr>
              <a:t>en</a:t>
            </a:r>
            <a:r>
              <a:rPr lang="it-IT" sz="1400" spc="-5" dirty="0">
                <a:cs typeface="Arial MT"/>
              </a:rPr>
              <a:t>t</a:t>
            </a:r>
            <a:r>
              <a:rPr lang="it-IT" sz="1400" dirty="0">
                <a:cs typeface="Arial MT"/>
              </a:rPr>
              <a:t>i</a:t>
            </a:r>
            <a:r>
              <a:rPr lang="it-IT" sz="1400" spc="-60" dirty="0">
                <a:cs typeface="Arial MT"/>
              </a:rPr>
              <a:t> </a:t>
            </a:r>
            <a:r>
              <a:rPr lang="it-IT" sz="1400" spc="-10" dirty="0">
                <a:cs typeface="Arial MT"/>
              </a:rPr>
              <a:t>e</a:t>
            </a:r>
            <a:r>
              <a:rPr lang="it-IT" sz="1400" spc="5" dirty="0">
                <a:cs typeface="Arial MT"/>
              </a:rPr>
              <a:t>sp</a:t>
            </a:r>
            <a:r>
              <a:rPr lang="it-IT" sz="1400" spc="-20" dirty="0">
                <a:cs typeface="Arial MT"/>
              </a:rPr>
              <a:t>r</a:t>
            </a:r>
            <a:r>
              <a:rPr lang="it-IT" sz="1400" spc="5" dirty="0">
                <a:cs typeface="Arial MT"/>
              </a:rPr>
              <a:t>e</a:t>
            </a:r>
            <a:r>
              <a:rPr lang="it-IT" sz="1400" spc="-10" dirty="0">
                <a:cs typeface="Arial MT"/>
              </a:rPr>
              <a:t>s</a:t>
            </a:r>
            <a:r>
              <a:rPr lang="it-IT" sz="1400" spc="5" dirty="0">
                <a:cs typeface="Arial MT"/>
              </a:rPr>
              <a:t>s</a:t>
            </a:r>
            <a:r>
              <a:rPr lang="it-IT" sz="1400" spc="-5" dirty="0">
                <a:cs typeface="Arial MT"/>
              </a:rPr>
              <a:t>i</a:t>
            </a:r>
            <a:r>
              <a:rPr lang="it-IT" sz="1400" spc="5" dirty="0">
                <a:cs typeface="Arial MT"/>
              </a:rPr>
              <a:t>v</a:t>
            </a:r>
            <a:r>
              <a:rPr lang="it-IT" sz="1400" dirty="0">
                <a:cs typeface="Arial MT"/>
              </a:rPr>
              <a:t>i</a:t>
            </a:r>
            <a:r>
              <a:rPr lang="it-IT" sz="1400" spc="-60" dirty="0">
                <a:cs typeface="Arial MT"/>
              </a:rPr>
              <a:t> </a:t>
            </a:r>
            <a:r>
              <a:rPr lang="it-IT" sz="1400" dirty="0">
                <a:cs typeface="Arial MT"/>
              </a:rPr>
              <a:t>e </a:t>
            </a:r>
            <a:r>
              <a:rPr lang="it-IT" sz="1400" spc="-5" dirty="0">
                <a:cs typeface="Arial MT"/>
              </a:rPr>
              <a:t>l</a:t>
            </a:r>
            <a:r>
              <a:rPr lang="it-IT" sz="1400" spc="5" dirty="0">
                <a:cs typeface="Arial MT"/>
              </a:rPr>
              <a:t>e</a:t>
            </a:r>
            <a:r>
              <a:rPr lang="it-IT" sz="1400" spc="-10" dirty="0">
                <a:cs typeface="Arial MT"/>
              </a:rPr>
              <a:t>s</a:t>
            </a:r>
            <a:r>
              <a:rPr lang="it-IT" sz="1400" spc="5" dirty="0">
                <a:cs typeface="Arial MT"/>
              </a:rPr>
              <a:t>s</a:t>
            </a:r>
            <a:r>
              <a:rPr lang="it-IT" sz="1400" spc="-5" dirty="0">
                <a:cs typeface="Arial MT"/>
              </a:rPr>
              <a:t>i</a:t>
            </a:r>
            <a:r>
              <a:rPr lang="it-IT" sz="1400" spc="-10" dirty="0">
                <a:cs typeface="Arial MT"/>
              </a:rPr>
              <a:t>c</a:t>
            </a:r>
            <a:r>
              <a:rPr lang="it-IT" sz="1400" spc="5" dirty="0">
                <a:cs typeface="Arial MT"/>
              </a:rPr>
              <a:t>a</a:t>
            </a:r>
            <a:r>
              <a:rPr lang="it-IT" sz="1400" spc="-5" dirty="0">
                <a:cs typeface="Arial MT"/>
              </a:rPr>
              <a:t>l</a:t>
            </a:r>
            <a:r>
              <a:rPr lang="it-IT" sz="1400" dirty="0">
                <a:cs typeface="Arial MT"/>
              </a:rPr>
              <a:t>i </a:t>
            </a:r>
            <a:r>
              <a:rPr lang="it-IT" sz="1400" spc="-65" dirty="0">
                <a:cs typeface="Arial MT"/>
              </a:rPr>
              <a:t> </a:t>
            </a:r>
            <a:r>
              <a:rPr lang="it-IT" sz="1400" spc="-5" dirty="0">
                <a:cs typeface="Arial MT"/>
              </a:rPr>
              <a:t>i</a:t>
            </a:r>
            <a:r>
              <a:rPr lang="it-IT" sz="1400" spc="-10" dirty="0">
                <a:cs typeface="Arial MT"/>
              </a:rPr>
              <a:t>n</a:t>
            </a:r>
            <a:r>
              <a:rPr lang="it-IT" sz="1400" spc="5" dirty="0">
                <a:cs typeface="Arial MT"/>
              </a:rPr>
              <a:t>d</a:t>
            </a:r>
            <a:r>
              <a:rPr lang="it-IT" sz="1400" spc="-5" dirty="0">
                <a:cs typeface="Arial MT"/>
              </a:rPr>
              <a:t>i</a:t>
            </a:r>
            <a:r>
              <a:rPr lang="it-IT" sz="1400" spc="-10" dirty="0">
                <a:cs typeface="Arial MT"/>
              </a:rPr>
              <a:t>s</a:t>
            </a:r>
            <a:r>
              <a:rPr lang="it-IT" sz="1400" spc="5" dirty="0">
                <a:cs typeface="Arial MT"/>
              </a:rPr>
              <a:t>p</a:t>
            </a:r>
            <a:r>
              <a:rPr lang="it-IT" sz="1400" spc="-10" dirty="0">
                <a:cs typeface="Arial MT"/>
              </a:rPr>
              <a:t>en</a:t>
            </a:r>
            <a:r>
              <a:rPr lang="it-IT" sz="1400" spc="5" dirty="0">
                <a:cs typeface="Arial MT"/>
              </a:rPr>
              <a:t>s</a:t>
            </a:r>
            <a:r>
              <a:rPr lang="it-IT" sz="1400" spc="-10" dirty="0">
                <a:cs typeface="Arial MT"/>
              </a:rPr>
              <a:t>a</a:t>
            </a:r>
            <a:r>
              <a:rPr lang="it-IT" sz="1400" spc="5" dirty="0">
                <a:cs typeface="Arial MT"/>
              </a:rPr>
              <a:t>b</a:t>
            </a:r>
            <a:r>
              <a:rPr lang="it-IT" sz="1400" spc="-5" dirty="0">
                <a:cs typeface="Arial MT"/>
              </a:rPr>
              <a:t>il</a:t>
            </a:r>
            <a:r>
              <a:rPr lang="it-IT" sz="1400" dirty="0">
                <a:cs typeface="Arial MT"/>
              </a:rPr>
              <a:t>i</a:t>
            </a:r>
            <a:r>
              <a:rPr lang="it-IT" sz="1400" spc="-95" dirty="0">
                <a:cs typeface="Arial MT"/>
              </a:rPr>
              <a:t> </a:t>
            </a:r>
            <a:r>
              <a:rPr lang="it-IT" sz="1400" spc="5" dirty="0">
                <a:cs typeface="Arial MT"/>
              </a:rPr>
              <a:t>pe</a:t>
            </a:r>
            <a:r>
              <a:rPr lang="it-IT" sz="1400" dirty="0">
                <a:cs typeface="Arial MT"/>
              </a:rPr>
              <a:t>r</a:t>
            </a:r>
            <a:r>
              <a:rPr lang="it-IT" sz="1400" spc="-95" dirty="0">
                <a:cs typeface="Arial MT"/>
              </a:rPr>
              <a:t> </a:t>
            </a:r>
            <a:r>
              <a:rPr lang="it-IT" sz="1400" spc="-10" dirty="0">
                <a:cs typeface="Arial MT"/>
              </a:rPr>
              <a:t>g</a:t>
            </a:r>
            <a:r>
              <a:rPr lang="it-IT" sz="1400" spc="5" dirty="0">
                <a:cs typeface="Arial MT"/>
              </a:rPr>
              <a:t>es</a:t>
            </a:r>
            <a:r>
              <a:rPr lang="it-IT" sz="1400" spc="-5" dirty="0">
                <a:cs typeface="Arial MT"/>
              </a:rPr>
              <a:t>tire  </a:t>
            </a:r>
            <a:r>
              <a:rPr lang="it-IT" sz="1400" spc="-65" dirty="0">
                <a:cs typeface="Arial MT"/>
              </a:rPr>
              <a:t>l’interazione</a:t>
            </a:r>
            <a:r>
              <a:rPr lang="it-IT" sz="1400" spc="-80" dirty="0">
                <a:cs typeface="Arial MT"/>
              </a:rPr>
              <a:t> </a:t>
            </a:r>
            <a:r>
              <a:rPr lang="it-IT" sz="1400" spc="-75" dirty="0">
                <a:cs typeface="Arial MT"/>
              </a:rPr>
              <a:t>comunicativa</a:t>
            </a:r>
            <a:r>
              <a:rPr lang="it-IT" sz="1400" spc="40" dirty="0">
                <a:cs typeface="Arial MT"/>
              </a:rPr>
              <a:t> </a:t>
            </a:r>
            <a:r>
              <a:rPr lang="it-IT" sz="1400" spc="-75" dirty="0">
                <a:cs typeface="Arial MT"/>
              </a:rPr>
              <a:t>verbale</a:t>
            </a:r>
            <a:r>
              <a:rPr lang="it-IT" sz="1400" spc="-35" dirty="0">
                <a:cs typeface="Arial MT"/>
              </a:rPr>
              <a:t> </a:t>
            </a:r>
            <a:r>
              <a:rPr lang="it-IT" sz="1400" spc="-60" dirty="0">
                <a:cs typeface="Arial MT"/>
              </a:rPr>
              <a:t>in</a:t>
            </a:r>
            <a:r>
              <a:rPr lang="it-IT" sz="1400" spc="-35" dirty="0">
                <a:cs typeface="Arial MT"/>
              </a:rPr>
              <a:t> </a:t>
            </a:r>
            <a:r>
              <a:rPr lang="it-IT" sz="1400" spc="-60" dirty="0">
                <a:cs typeface="Arial MT"/>
              </a:rPr>
              <a:t>vari </a:t>
            </a:r>
            <a:r>
              <a:rPr lang="it-IT" sz="1400" spc="-210" dirty="0">
                <a:cs typeface="Arial MT"/>
              </a:rPr>
              <a:t> </a:t>
            </a:r>
            <a:r>
              <a:rPr lang="it-IT" sz="1400" spc="5" dirty="0">
                <a:cs typeface="Arial MT"/>
              </a:rPr>
              <a:t>c</a:t>
            </a:r>
            <a:r>
              <a:rPr lang="it-IT" sz="1400" spc="-10" dirty="0">
                <a:cs typeface="Arial MT"/>
              </a:rPr>
              <a:t>a</a:t>
            </a:r>
            <a:r>
              <a:rPr lang="it-IT" sz="1400" dirty="0">
                <a:cs typeface="Arial MT"/>
              </a:rPr>
              <a:t>m</a:t>
            </a:r>
            <a:r>
              <a:rPr lang="it-IT" sz="1400" spc="5" dirty="0">
                <a:cs typeface="Arial MT"/>
              </a:rPr>
              <a:t>p</a:t>
            </a:r>
            <a:r>
              <a:rPr lang="it-IT" sz="1400" dirty="0">
                <a:cs typeface="Arial MT"/>
              </a:rPr>
              <a:t>i</a:t>
            </a:r>
            <a:r>
              <a:rPr lang="it-IT" sz="1400" spc="-60" dirty="0">
                <a:cs typeface="Arial MT"/>
              </a:rPr>
              <a:t> </a:t>
            </a:r>
            <a:r>
              <a:rPr lang="it-IT" sz="1400" spc="5" dirty="0">
                <a:cs typeface="Arial MT"/>
              </a:rPr>
              <a:t>d</a:t>
            </a:r>
            <a:r>
              <a:rPr lang="it-IT" sz="1400" spc="-5" dirty="0">
                <a:cs typeface="Arial MT"/>
              </a:rPr>
              <a:t>’</a:t>
            </a:r>
            <a:r>
              <a:rPr lang="it-IT" sz="1400" spc="-10" dirty="0">
                <a:cs typeface="Arial MT"/>
              </a:rPr>
              <a:t>e</a:t>
            </a:r>
            <a:r>
              <a:rPr lang="it-IT" sz="1400" spc="5" dirty="0">
                <a:cs typeface="Arial MT"/>
              </a:rPr>
              <a:t>s</a:t>
            </a:r>
            <a:r>
              <a:rPr lang="it-IT" sz="1400" spc="-10" dirty="0">
                <a:cs typeface="Arial MT"/>
              </a:rPr>
              <a:t>p</a:t>
            </a:r>
            <a:r>
              <a:rPr lang="it-IT" sz="1400" spc="5" dirty="0">
                <a:cs typeface="Arial MT"/>
              </a:rPr>
              <a:t>e</a:t>
            </a:r>
            <a:r>
              <a:rPr lang="it-IT" sz="1400" spc="-5" dirty="0">
                <a:cs typeface="Arial MT"/>
              </a:rPr>
              <a:t>ri</a:t>
            </a:r>
            <a:r>
              <a:rPr lang="it-IT" sz="1400" spc="-10" dirty="0">
                <a:cs typeface="Arial MT"/>
              </a:rPr>
              <a:t>e</a:t>
            </a:r>
            <a:r>
              <a:rPr lang="it-IT" sz="1400" spc="5" dirty="0">
                <a:cs typeface="Arial MT"/>
              </a:rPr>
              <a:t>n</a:t>
            </a:r>
            <a:r>
              <a:rPr lang="it-IT" sz="1400" spc="-10" dirty="0">
                <a:cs typeface="Arial MT"/>
              </a:rPr>
              <a:t>z</a:t>
            </a:r>
            <a:r>
              <a:rPr lang="it-IT" sz="1400" spc="5" dirty="0">
                <a:cs typeface="Arial MT"/>
              </a:rPr>
              <a:t>a.</a:t>
            </a:r>
            <a:endParaRPr lang="it-IT" sz="1400" dirty="0">
              <a:cs typeface="Arial MT"/>
            </a:endParaRPr>
          </a:p>
        </p:txBody>
      </p:sp>
      <p:sp>
        <p:nvSpPr>
          <p:cNvPr id="5" name="Rettangolo 4">
            <a:extLst>
              <a:ext uri="{FF2B5EF4-FFF2-40B4-BE49-F238E27FC236}">
                <a16:creationId xmlns="" xmlns:a16="http://schemas.microsoft.com/office/drawing/2014/main" id="{F3C8AD7C-42AF-E871-C261-C514ED70FE8C}"/>
              </a:ext>
            </a:extLst>
          </p:cNvPr>
          <p:cNvSpPr/>
          <p:nvPr/>
        </p:nvSpPr>
        <p:spPr>
          <a:xfrm>
            <a:off x="231947" y="421348"/>
            <a:ext cx="11725591" cy="195209"/>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it-IT" sz="1200" dirty="0"/>
              <a:t>UNITÀ DI APPRENDIMENTO</a:t>
            </a:r>
          </a:p>
        </p:txBody>
      </p:sp>
      <p:sp>
        <p:nvSpPr>
          <p:cNvPr id="6" name="Rettangolo 5">
            <a:extLst>
              <a:ext uri="{FF2B5EF4-FFF2-40B4-BE49-F238E27FC236}">
                <a16:creationId xmlns="" xmlns:a16="http://schemas.microsoft.com/office/drawing/2014/main" id="{1938D837-CECE-F8FE-BD9A-67BACC9E85A3}"/>
              </a:ext>
            </a:extLst>
          </p:cNvPr>
          <p:cNvSpPr/>
          <p:nvPr/>
        </p:nvSpPr>
        <p:spPr>
          <a:xfrm>
            <a:off x="234461" y="642003"/>
            <a:ext cx="11723077" cy="633629"/>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dirty="0">
                <a:solidFill>
                  <a:srgbClr val="FF0000"/>
                </a:solidFill>
              </a:rPr>
              <a:t>«</a:t>
            </a:r>
            <a:r>
              <a:rPr lang="it-IT" sz="1400" b="1" kern="1200" dirty="0">
                <a:solidFill>
                  <a:srgbClr val="FF0000"/>
                </a:solidFill>
                <a:effectLst/>
                <a:latin typeface="+mn-lt"/>
                <a:ea typeface="+mn-ea"/>
                <a:cs typeface="+mn-cs"/>
              </a:rPr>
              <a:t>L’ARTE DEL NATALE»</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kern="1200" dirty="0">
                <a:solidFill>
                  <a:schemeClr val="tx1"/>
                </a:solidFill>
                <a:effectLst/>
                <a:latin typeface="+mn-lt"/>
                <a:ea typeface="+mn-ea"/>
                <a:cs typeface="+mn-cs"/>
              </a:rPr>
              <a:t>SEZIONE</a:t>
            </a:r>
            <a:endParaRPr lang="it-IT" sz="1400" b="1" dirty="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kern="1200" dirty="0">
                <a:solidFill>
                  <a:schemeClr val="tx1"/>
                </a:solidFill>
                <a:effectLst/>
                <a:latin typeface="+mn-lt"/>
                <a:ea typeface="+mn-ea"/>
                <a:cs typeface="+mn-cs"/>
              </a:rPr>
              <a:t>NOVEMBRE - DICEMBRE</a:t>
            </a:r>
            <a:endParaRPr lang="it-IT" sz="1400" dirty="0"/>
          </a:p>
        </p:txBody>
      </p:sp>
      <p:sp>
        <p:nvSpPr>
          <p:cNvPr id="9" name="Rettangolo 8">
            <a:extLst>
              <a:ext uri="{FF2B5EF4-FFF2-40B4-BE49-F238E27FC236}">
                <a16:creationId xmlns="" xmlns:a16="http://schemas.microsoft.com/office/drawing/2014/main" id="{3077A08B-7B25-247C-14DD-58094D02567C}"/>
              </a:ext>
            </a:extLst>
          </p:cNvPr>
          <p:cNvSpPr/>
          <p:nvPr/>
        </p:nvSpPr>
        <p:spPr>
          <a:xfrm>
            <a:off x="255851" y="2167050"/>
            <a:ext cx="11727180" cy="46423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just" defTabSz="94615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rgbClr val="FF0000"/>
                </a:solidFill>
                <a:effectLst/>
                <a:ea typeface="Times New Roman" pitchFamily="18" charset="0"/>
                <a:cs typeface="Arial Narrow" pitchFamily="34" charset="0"/>
              </a:rPr>
              <a:t>COMPETENZA CHIAVE EUROPEA: COMPETENZA DIGITALE</a:t>
            </a:r>
            <a:endParaRPr kumimoji="0" lang="it-IT" sz="1400" b="1" i="0" u="none" strike="noStrike" cap="none" normalizeH="0" baseline="0" dirty="0">
              <a:ln>
                <a:noFill/>
              </a:ln>
              <a:solidFill>
                <a:srgbClr val="FF0000"/>
              </a:solidFill>
              <a:effectLst/>
            </a:endParaRPr>
          </a:p>
          <a:p>
            <a:pPr marL="0" marR="0" lvl="0" indent="0" algn="just" defTabSz="94615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rgbClr val="FF0000"/>
                </a:solidFill>
                <a:effectLst/>
              </a:rPr>
              <a:t>Competenza specifica</a:t>
            </a:r>
            <a:r>
              <a:rPr kumimoji="0" lang="it-IT" sz="1400" b="0" i="0" u="none" strike="noStrike" cap="none" normalizeH="0" baseline="0" dirty="0">
                <a:ln>
                  <a:noFill/>
                </a:ln>
                <a:solidFill>
                  <a:srgbClr val="FF0000"/>
                </a:solidFill>
                <a:effectLst/>
              </a:rPr>
              <a:t>: </a:t>
            </a:r>
            <a:r>
              <a:rPr lang="it-IT" sz="1400" kern="1200" dirty="0">
                <a:solidFill>
                  <a:srgbClr val="00000A"/>
                </a:solidFill>
                <a:ea typeface="Times New Roman"/>
                <a:cs typeface="Arial"/>
              </a:rPr>
              <a:t>Utilizzare le nuove tecnologie per giocare, svolgere compiti, acquisire informazioni, con la supervisione dell’insegnante.</a:t>
            </a:r>
            <a:endParaRPr kumimoji="0" lang="it-IT" sz="1400" b="0" i="0" u="none" strike="noStrike" cap="none" normalizeH="0" baseline="0" dirty="0">
              <a:ln>
                <a:noFill/>
              </a:ln>
              <a:solidFill>
                <a:schemeClr val="tx1"/>
              </a:solidFill>
              <a:effectLst/>
            </a:endParaRPr>
          </a:p>
        </p:txBody>
      </p:sp>
      <p:sp>
        <p:nvSpPr>
          <p:cNvPr id="7" name="Rettangolo 6">
            <a:extLst>
              <a:ext uri="{FF2B5EF4-FFF2-40B4-BE49-F238E27FC236}">
                <a16:creationId xmlns="" xmlns:a16="http://schemas.microsoft.com/office/drawing/2014/main" id="{EC1712B6-59FB-77DE-E505-E55526C44A2B}"/>
              </a:ext>
            </a:extLst>
          </p:cNvPr>
          <p:cNvSpPr/>
          <p:nvPr/>
        </p:nvSpPr>
        <p:spPr>
          <a:xfrm>
            <a:off x="255851" y="2695051"/>
            <a:ext cx="11751909" cy="613069"/>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rgbClr val="FF0000"/>
                </a:solidFill>
                <a:effectLst/>
                <a:ea typeface="Verdana" pitchFamily="34" charset="0"/>
                <a:cs typeface="Verdana" pitchFamily="34" charset="0"/>
              </a:rPr>
              <a:t>COM</a:t>
            </a:r>
            <a:r>
              <a:rPr kumimoji="0" lang="it-IT" sz="1400" b="1" i="0" u="none" strike="noStrike" cap="none" normalizeH="0" baseline="0" dirty="0">
                <a:ln>
                  <a:noFill/>
                </a:ln>
                <a:solidFill>
                  <a:srgbClr val="FF0000"/>
                </a:solidFill>
                <a:effectLst/>
              </a:rPr>
              <a:t>PETENZA CHIAVE EUROPEA: COMPETENZA IMPRENDITORIALE</a:t>
            </a:r>
            <a:endParaRPr kumimoji="0" lang="it-IT" sz="1400" b="1" i="0" u="none" strike="noStrike" cap="none" normalizeH="0" baseline="0" dirty="0">
              <a:ln>
                <a:noFill/>
              </a:ln>
              <a:solidFill>
                <a:srgbClr val="FF0000"/>
              </a:solidFill>
              <a:effectLst/>
              <a:cs typeface="Times New Roman" pitchFamily="18" charset="0"/>
            </a:endParaRPr>
          </a:p>
          <a:p>
            <a:r>
              <a:rPr kumimoji="0" lang="it-IT" sz="1400" b="1" i="0" u="none" strike="noStrike" cap="none" normalizeH="0" baseline="0" dirty="0">
                <a:ln>
                  <a:noFill/>
                </a:ln>
                <a:solidFill>
                  <a:srgbClr val="FF0000"/>
                </a:solidFill>
                <a:effectLst/>
              </a:rPr>
              <a:t>Competenza specifica: </a:t>
            </a:r>
            <a:r>
              <a:rPr lang="it-IT" sz="1400" spc="-5" dirty="0">
                <a:cs typeface="Arial MT"/>
              </a:rPr>
              <a:t>P</a:t>
            </a:r>
            <a:r>
              <a:rPr lang="it-IT" sz="1400" dirty="0">
                <a:cs typeface="Arial MT"/>
              </a:rPr>
              <a:t>i</a:t>
            </a:r>
            <a:r>
              <a:rPr lang="it-IT" sz="1400" spc="-5" dirty="0">
                <a:cs typeface="Arial MT"/>
              </a:rPr>
              <a:t>an</a:t>
            </a:r>
            <a:r>
              <a:rPr lang="it-IT" sz="1400" dirty="0">
                <a:cs typeface="Arial MT"/>
              </a:rPr>
              <a:t>i</a:t>
            </a:r>
            <a:r>
              <a:rPr lang="it-IT" sz="1400" spc="-5" dirty="0">
                <a:cs typeface="Arial MT"/>
              </a:rPr>
              <a:t>f</a:t>
            </a:r>
            <a:r>
              <a:rPr lang="it-IT" sz="1400" dirty="0">
                <a:cs typeface="Arial MT"/>
              </a:rPr>
              <a:t>ic</a:t>
            </a:r>
            <a:r>
              <a:rPr lang="it-IT" sz="1400" spc="-5" dirty="0">
                <a:cs typeface="Arial MT"/>
              </a:rPr>
              <a:t>a</a:t>
            </a:r>
            <a:r>
              <a:rPr lang="it-IT" sz="1400" spc="5" dirty="0">
                <a:cs typeface="Arial MT"/>
              </a:rPr>
              <a:t>r</a:t>
            </a:r>
            <a:r>
              <a:rPr lang="it-IT" sz="1400" dirty="0">
                <a:cs typeface="Arial MT"/>
              </a:rPr>
              <a:t>e</a:t>
            </a:r>
            <a:r>
              <a:rPr lang="it-IT" sz="1400" spc="-110" dirty="0">
                <a:cs typeface="Arial MT"/>
              </a:rPr>
              <a:t> </a:t>
            </a:r>
            <a:r>
              <a:rPr lang="it-IT" sz="1400" dirty="0">
                <a:cs typeface="Arial MT"/>
              </a:rPr>
              <a:t>e</a:t>
            </a:r>
            <a:r>
              <a:rPr lang="it-IT" sz="1400" spc="-100" dirty="0">
                <a:cs typeface="Arial MT"/>
              </a:rPr>
              <a:t> </a:t>
            </a:r>
            <a:r>
              <a:rPr lang="it-IT" sz="1400" spc="-5" dirty="0">
                <a:cs typeface="Arial MT"/>
              </a:rPr>
              <a:t>o</a:t>
            </a:r>
            <a:r>
              <a:rPr lang="it-IT" sz="1400" spc="5" dirty="0">
                <a:cs typeface="Arial MT"/>
              </a:rPr>
              <a:t>r</a:t>
            </a:r>
            <a:r>
              <a:rPr lang="it-IT" sz="1400" spc="-5" dirty="0">
                <a:cs typeface="Arial MT"/>
              </a:rPr>
              <a:t>gan</a:t>
            </a:r>
            <a:r>
              <a:rPr lang="it-IT" sz="1400" dirty="0">
                <a:cs typeface="Arial MT"/>
              </a:rPr>
              <a:t>izz</a:t>
            </a:r>
            <a:r>
              <a:rPr lang="it-IT" sz="1400" spc="-5" dirty="0">
                <a:cs typeface="Arial MT"/>
              </a:rPr>
              <a:t>a</a:t>
            </a:r>
            <a:r>
              <a:rPr lang="it-IT" sz="1400" spc="5" dirty="0">
                <a:cs typeface="Arial MT"/>
              </a:rPr>
              <a:t>r</a:t>
            </a:r>
            <a:r>
              <a:rPr lang="it-IT" sz="1400" dirty="0">
                <a:cs typeface="Arial MT"/>
              </a:rPr>
              <a:t>e</a:t>
            </a:r>
            <a:r>
              <a:rPr lang="it-IT" sz="1400" spc="-75" dirty="0">
                <a:cs typeface="Arial MT"/>
              </a:rPr>
              <a:t> </a:t>
            </a:r>
            <a:r>
              <a:rPr lang="it-IT" sz="1400" dirty="0">
                <a:cs typeface="Arial MT"/>
              </a:rPr>
              <a:t>il</a:t>
            </a:r>
            <a:r>
              <a:rPr lang="it-IT" sz="1400" spc="-105" dirty="0">
                <a:cs typeface="Arial MT"/>
              </a:rPr>
              <a:t> </a:t>
            </a:r>
            <a:r>
              <a:rPr lang="it-IT" sz="1400" spc="-5" dirty="0">
                <a:cs typeface="Arial MT"/>
              </a:rPr>
              <a:t>p</a:t>
            </a:r>
            <a:r>
              <a:rPr lang="it-IT" sz="1400" spc="5" dirty="0">
                <a:cs typeface="Arial MT"/>
              </a:rPr>
              <a:t>r</a:t>
            </a:r>
            <a:r>
              <a:rPr lang="it-IT" sz="1400" spc="-5" dirty="0">
                <a:cs typeface="Arial MT"/>
              </a:rPr>
              <a:t>op</a:t>
            </a:r>
            <a:r>
              <a:rPr lang="it-IT" sz="1400" spc="5" dirty="0">
                <a:cs typeface="Arial MT"/>
              </a:rPr>
              <a:t>r</a:t>
            </a:r>
            <a:r>
              <a:rPr lang="it-IT" sz="1400" dirty="0">
                <a:cs typeface="Arial MT"/>
              </a:rPr>
              <a:t>io  </a:t>
            </a:r>
            <a:r>
              <a:rPr lang="it-IT" sz="1400" spc="-75" dirty="0">
                <a:cs typeface="Arial MT"/>
              </a:rPr>
              <a:t>lavoro;</a:t>
            </a:r>
            <a:r>
              <a:rPr lang="it-IT" sz="1400" spc="-70" dirty="0">
                <a:cs typeface="Arial MT"/>
              </a:rPr>
              <a:t> </a:t>
            </a:r>
            <a:r>
              <a:rPr lang="it-IT" sz="1400" spc="-75" dirty="0">
                <a:cs typeface="Arial MT"/>
              </a:rPr>
              <a:t>realizzare</a:t>
            </a:r>
            <a:r>
              <a:rPr lang="it-IT" sz="1400" spc="-65" dirty="0">
                <a:cs typeface="Arial MT"/>
              </a:rPr>
              <a:t> </a:t>
            </a:r>
            <a:r>
              <a:rPr lang="it-IT" sz="1400" spc="-80" dirty="0">
                <a:cs typeface="Arial MT"/>
              </a:rPr>
              <a:t>semplici</a:t>
            </a:r>
            <a:r>
              <a:rPr lang="it-IT" sz="1400" spc="-75" dirty="0">
                <a:cs typeface="Arial MT"/>
              </a:rPr>
              <a:t> </a:t>
            </a:r>
            <a:r>
              <a:rPr lang="it-IT" sz="1400" spc="-70" dirty="0">
                <a:cs typeface="Arial MT"/>
              </a:rPr>
              <a:t>progetti.</a:t>
            </a:r>
            <a:endParaRPr lang="it-IT" sz="1400" dirty="0">
              <a:cs typeface="Arial MT"/>
            </a:endParaRPr>
          </a:p>
          <a:p>
            <a:endParaRPr kumimoji="0" lang="it-IT" sz="1400" b="0" i="0" u="none" strike="noStrike" cap="none" normalizeH="0" baseline="0" dirty="0">
              <a:ln>
                <a:noFill/>
              </a:ln>
              <a:solidFill>
                <a:schemeClr val="tx1"/>
              </a:solidFill>
              <a:effectLst/>
            </a:endParaRPr>
          </a:p>
        </p:txBody>
      </p:sp>
      <p:sp>
        <p:nvSpPr>
          <p:cNvPr id="12" name="Rettangolo 11">
            <a:extLst>
              <a:ext uri="{FF2B5EF4-FFF2-40B4-BE49-F238E27FC236}">
                <a16:creationId xmlns="" xmlns:a16="http://schemas.microsoft.com/office/drawing/2014/main" id="{C5049214-68FC-B7AF-032F-39843A3826C0}"/>
              </a:ext>
            </a:extLst>
          </p:cNvPr>
          <p:cNvSpPr/>
          <p:nvPr/>
        </p:nvSpPr>
        <p:spPr>
          <a:xfrm>
            <a:off x="231947" y="3388519"/>
            <a:ext cx="11777851" cy="65921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rgbClr val="FF0000"/>
                </a:solidFill>
                <a:effectLst/>
                <a:ea typeface="Verdana" pitchFamily="34" charset="0"/>
                <a:cs typeface="Calibri" pitchFamily="34" charset="0"/>
              </a:rPr>
              <a:t>COMPETENZA IN MATERIA DI </a:t>
            </a:r>
            <a:r>
              <a:rPr kumimoji="0" lang="it-IT" sz="1400" b="1" i="0" u="none" strike="noStrike" cap="none" normalizeH="0" baseline="0" dirty="0">
                <a:ln>
                  <a:noFill/>
                </a:ln>
                <a:solidFill>
                  <a:srgbClr val="FF0000"/>
                </a:solidFill>
                <a:effectLst/>
                <a:ea typeface="Times New Roman" pitchFamily="18" charset="0"/>
                <a:cs typeface="Calibri" pitchFamily="34" charset="0"/>
              </a:rPr>
              <a:t>CONSAPEVOLEZZA ED ESPRESSIONE CULTURALI – IMMAGINI, SUONI, COLORI</a:t>
            </a:r>
          </a:p>
          <a:p>
            <a:pPr marL="0" marR="0" lvl="0" indent="0" algn="just"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rgbClr val="FF0000"/>
                </a:solidFill>
                <a:effectLst/>
              </a:rPr>
              <a:t>Competenza specifica:</a:t>
            </a:r>
            <a:r>
              <a:rPr kumimoji="0" lang="it-IT" sz="1400" b="0" i="0" u="none" strike="noStrike" cap="none" normalizeH="0" baseline="0" dirty="0">
                <a:ln>
                  <a:noFill/>
                </a:ln>
                <a:solidFill>
                  <a:schemeClr val="tx1"/>
                </a:solidFill>
                <a:effectLst/>
                <a:cs typeface="Times New Roman" pitchFamily="18" charset="0"/>
              </a:rPr>
              <a:t> </a:t>
            </a:r>
            <a:r>
              <a:rPr lang="it-IT" sz="1400" kern="1200" dirty="0">
                <a:solidFill>
                  <a:schemeClr val="tx1"/>
                </a:solidFill>
                <a:effectLst/>
                <a:ea typeface="Times New Roman" panose="02020603050405020304" pitchFamily="18" charset="0"/>
                <a:cs typeface="Arial Narrow" panose="020B0606020202030204" pitchFamily="34" charset="0"/>
              </a:rPr>
              <a:t>Padroneggiare</a:t>
            </a:r>
            <a:r>
              <a:rPr lang="it-IT" sz="1400" kern="1200" dirty="0">
                <a:solidFill>
                  <a:srgbClr val="FF0000"/>
                </a:solidFill>
                <a:effectLst/>
                <a:ea typeface="Times New Roman" panose="02020603050405020304" pitchFamily="18" charset="0"/>
                <a:cs typeface="Arial Narrow" panose="020B0606020202030204" pitchFamily="34" charset="0"/>
              </a:rPr>
              <a:t> </a:t>
            </a:r>
            <a:r>
              <a:rPr lang="it-IT" sz="1400" kern="1200" dirty="0">
                <a:solidFill>
                  <a:srgbClr val="00000A"/>
                </a:solidFill>
                <a:effectLst/>
                <a:ea typeface="Times New Roman" panose="02020603050405020304" pitchFamily="18" charset="0"/>
                <a:cs typeface="Arial Narrow" panose="020B0606020202030204" pitchFamily="34" charset="0"/>
              </a:rPr>
              <a:t>gli strumenti necessari ad un utilizzo dei linguaggi espressivi, artistici, visivi, multimediali (strumenti e tecniche di fruizione e produzione, lettura).</a:t>
            </a:r>
            <a:endParaRPr kumimoji="0" lang="it-IT" sz="1400" b="0" i="0" u="none" strike="noStrike" cap="none" normalizeH="0" baseline="0" dirty="0">
              <a:ln>
                <a:noFill/>
              </a:ln>
              <a:solidFill>
                <a:schemeClr val="tx1"/>
              </a:solidFill>
              <a:effectLst/>
            </a:endParaRPr>
          </a:p>
        </p:txBody>
      </p:sp>
      <p:pic>
        <p:nvPicPr>
          <p:cNvPr id="4" name="Immagine 3" descr="Immagine che contiene disegno, Arte bambini, dipinto, illustrazione&#10;&#10;Descrizione generata automaticamente">
            <a:extLst>
              <a:ext uri="{FF2B5EF4-FFF2-40B4-BE49-F238E27FC236}">
                <a16:creationId xmlns="" xmlns:a16="http://schemas.microsoft.com/office/drawing/2014/main" id="{391BAAA9-3BAA-16BA-B853-03C82443DD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8644" y="4103669"/>
            <a:ext cx="2172929" cy="2626172"/>
          </a:xfrm>
          <a:prstGeom prst="rect">
            <a:avLst/>
          </a:prstGeom>
        </p:spPr>
      </p:pic>
      <p:pic>
        <p:nvPicPr>
          <p:cNvPr id="10" name="Immagine 9" descr="Immagine che contiene disegno, Arte bambini, schizzo, dipinto&#10;&#10;Descrizione generata automaticamente">
            <a:extLst>
              <a:ext uri="{FF2B5EF4-FFF2-40B4-BE49-F238E27FC236}">
                <a16:creationId xmlns="" xmlns:a16="http://schemas.microsoft.com/office/drawing/2014/main" id="{138D124F-1A21-1CEC-A09C-B87CBFF9BF1C}"/>
              </a:ext>
            </a:extLst>
          </p:cNvPr>
          <p:cNvPicPr>
            <a:picLocks noChangeAspect="1"/>
          </p:cNvPicPr>
          <p:nvPr/>
        </p:nvPicPr>
        <p:blipFill>
          <a:blip r:embed="rId3" cstate="print">
            <a:extLst>
              <a:ext uri="{28A0092B-C50C-407E-A947-70E740481C1C}">
                <a14:useLocalDpi xmlns:a14="http://schemas.microsoft.com/office/drawing/2010/main" val="0"/>
              </a:ext>
            </a:extLst>
          </a:blip>
          <a:srcRect b="11117"/>
          <a:stretch/>
        </p:blipFill>
        <p:spPr>
          <a:xfrm>
            <a:off x="8071907" y="4113293"/>
            <a:ext cx="3639824" cy="2560968"/>
          </a:xfrm>
          <a:prstGeom prst="rect">
            <a:avLst/>
          </a:prstGeom>
        </p:spPr>
      </p:pic>
      <p:pic>
        <p:nvPicPr>
          <p:cNvPr id="13" name="Immagine 12" descr="Immagine che contiene Arte bambini, disegno, schizzo, illustrazione&#10;&#10;Descrizione generata automaticamente">
            <a:extLst>
              <a:ext uri="{FF2B5EF4-FFF2-40B4-BE49-F238E27FC236}">
                <a16:creationId xmlns="" xmlns:a16="http://schemas.microsoft.com/office/drawing/2014/main" id="{656F07FB-7B8A-5D27-4856-29B6E9E1BB26}"/>
              </a:ext>
            </a:extLst>
          </p:cNvPr>
          <p:cNvPicPr>
            <a:picLocks noChangeAspect="1"/>
          </p:cNvPicPr>
          <p:nvPr/>
        </p:nvPicPr>
        <p:blipFill>
          <a:blip r:embed="rId4" cstate="print">
            <a:extLst>
              <a:ext uri="{28A0092B-C50C-407E-A947-70E740481C1C}">
                <a14:useLocalDpi xmlns:a14="http://schemas.microsoft.com/office/drawing/2010/main" val="0"/>
              </a:ext>
            </a:extLst>
          </a:blip>
          <a:srcRect l="6805" t="1869" r="6805" b="5090"/>
          <a:stretch/>
        </p:blipFill>
        <p:spPr>
          <a:xfrm>
            <a:off x="1376515" y="4113293"/>
            <a:ext cx="2487562" cy="2626172"/>
          </a:xfrm>
          <a:prstGeom prst="rect">
            <a:avLst/>
          </a:prstGeom>
        </p:spPr>
      </p:pic>
    </p:spTree>
    <p:extLst>
      <p:ext uri="{BB962C8B-B14F-4D97-AF65-F5344CB8AC3E}">
        <p14:creationId xmlns:p14="http://schemas.microsoft.com/office/powerpoint/2010/main" val="1151295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 xmlns:a16="http://schemas.microsoft.com/office/drawing/2014/main" id="{047E190D-CBEE-2E8E-A1FF-4276DFB738DF}"/>
              </a:ext>
            </a:extLst>
          </p:cNvPr>
          <p:cNvSpPr/>
          <p:nvPr/>
        </p:nvSpPr>
        <p:spPr>
          <a:xfrm>
            <a:off x="248926" y="2715529"/>
            <a:ext cx="11727180" cy="46423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rgbClr val="FF0000"/>
                </a:solidFill>
                <a:effectLst/>
                <a:ea typeface="Verdana" pitchFamily="34" charset="0"/>
                <a:cs typeface="Verdana" pitchFamily="34" charset="0"/>
              </a:rPr>
              <a:t>COM</a:t>
            </a:r>
            <a:r>
              <a:rPr kumimoji="0" lang="it-IT" sz="1400" b="1" i="0" u="none" strike="noStrike" cap="none" normalizeH="0" baseline="0" dirty="0">
                <a:ln>
                  <a:noFill/>
                </a:ln>
                <a:solidFill>
                  <a:srgbClr val="FF0000"/>
                </a:solidFill>
                <a:effectLst/>
              </a:rPr>
              <a:t>PETENZA CHIAVE EUROPEA: COMPETENZA IMPRENDITORIALE</a:t>
            </a:r>
            <a:endParaRPr kumimoji="0" lang="it-IT" sz="1400" b="1" i="0" u="none" strike="noStrike" cap="none" normalizeH="0" baseline="0" dirty="0">
              <a:ln>
                <a:noFill/>
              </a:ln>
              <a:solidFill>
                <a:srgbClr val="FF0000"/>
              </a:solidFill>
              <a:effectLst/>
              <a:cs typeface="Times New Roman" pitchFamily="18" charset="0"/>
            </a:endParaRPr>
          </a:p>
          <a:p>
            <a:pPr fontAlgn="base">
              <a:spcBef>
                <a:spcPct val="0"/>
              </a:spcBef>
              <a:spcAft>
                <a:spcPct val="0"/>
              </a:spcAft>
            </a:pPr>
            <a:r>
              <a:rPr kumimoji="0" lang="it-IT" sz="1400" b="1" i="0" u="none" strike="noStrike" cap="none" normalizeH="0" baseline="0" dirty="0">
                <a:ln>
                  <a:noFill/>
                </a:ln>
                <a:solidFill>
                  <a:srgbClr val="FF0000"/>
                </a:solidFill>
                <a:effectLst/>
              </a:rPr>
              <a:t>Competenza specifica:</a:t>
            </a:r>
            <a:r>
              <a:rPr kumimoji="0" lang="it-IT" sz="1400" b="0" i="0" u="none" strike="noStrike" cap="none" normalizeH="0" baseline="0" dirty="0">
                <a:ln>
                  <a:noFill/>
                </a:ln>
                <a:solidFill>
                  <a:schemeClr val="tx1"/>
                </a:solidFill>
                <a:effectLst/>
                <a:ea typeface="Times New Roman" pitchFamily="18" charset="0"/>
                <a:cs typeface="Arial Narrow" pitchFamily="34" charset="0"/>
              </a:rPr>
              <a:t> </a:t>
            </a:r>
            <a:r>
              <a:rPr lang="it-IT" sz="1400" spc="-5" dirty="0">
                <a:cs typeface="Arial MT"/>
              </a:rPr>
              <a:t>Effettua</a:t>
            </a:r>
            <a:r>
              <a:rPr lang="it-IT" sz="1400" spc="5" dirty="0">
                <a:cs typeface="Arial MT"/>
              </a:rPr>
              <a:t>r</a:t>
            </a:r>
            <a:r>
              <a:rPr lang="it-IT" sz="1400" dirty="0">
                <a:cs typeface="Arial MT"/>
              </a:rPr>
              <a:t>e</a:t>
            </a:r>
            <a:r>
              <a:rPr lang="it-IT" sz="1400" spc="-100" dirty="0">
                <a:cs typeface="Arial MT"/>
              </a:rPr>
              <a:t> </a:t>
            </a:r>
            <a:r>
              <a:rPr lang="it-IT" sz="1400" dirty="0">
                <a:cs typeface="Arial MT"/>
              </a:rPr>
              <a:t>v</a:t>
            </a:r>
            <a:r>
              <a:rPr lang="it-IT" sz="1400" spc="-5" dirty="0">
                <a:cs typeface="Arial MT"/>
              </a:rPr>
              <a:t>a</a:t>
            </a:r>
            <a:r>
              <a:rPr lang="it-IT" sz="1400" dirty="0">
                <a:cs typeface="Arial MT"/>
              </a:rPr>
              <a:t>l</a:t>
            </a:r>
            <a:r>
              <a:rPr lang="it-IT" sz="1400" spc="-5" dirty="0">
                <a:cs typeface="Arial MT"/>
              </a:rPr>
              <a:t>uta</a:t>
            </a:r>
            <a:r>
              <a:rPr lang="it-IT" sz="1400" dirty="0">
                <a:cs typeface="Arial MT"/>
              </a:rPr>
              <a:t>zi</a:t>
            </a:r>
            <a:r>
              <a:rPr lang="it-IT" sz="1400" spc="-5" dirty="0">
                <a:cs typeface="Arial MT"/>
              </a:rPr>
              <a:t>on</a:t>
            </a:r>
            <a:r>
              <a:rPr lang="it-IT" sz="1400" dirty="0">
                <a:cs typeface="Arial MT"/>
              </a:rPr>
              <a:t>i</a:t>
            </a:r>
            <a:r>
              <a:rPr lang="it-IT" sz="1400" spc="-65" dirty="0">
                <a:cs typeface="Arial MT"/>
              </a:rPr>
              <a:t> </a:t>
            </a:r>
            <a:r>
              <a:rPr lang="it-IT" sz="1400" spc="5" dirty="0">
                <a:cs typeface="Arial MT"/>
              </a:rPr>
              <a:t>r</a:t>
            </a:r>
            <a:r>
              <a:rPr lang="it-IT" sz="1400" dirty="0">
                <a:cs typeface="Arial MT"/>
              </a:rPr>
              <a:t>is</a:t>
            </a:r>
            <a:r>
              <a:rPr lang="it-IT" sz="1400" spc="-5" dirty="0">
                <a:cs typeface="Arial MT"/>
              </a:rPr>
              <a:t>pett</a:t>
            </a:r>
            <a:r>
              <a:rPr lang="it-IT" sz="1400" dirty="0">
                <a:cs typeface="Arial MT"/>
              </a:rPr>
              <a:t>o</a:t>
            </a:r>
            <a:r>
              <a:rPr lang="it-IT" sz="1400" spc="-85" dirty="0">
                <a:cs typeface="Arial MT"/>
              </a:rPr>
              <a:t> </a:t>
            </a:r>
            <a:r>
              <a:rPr lang="it-IT" sz="1400" spc="-30" dirty="0">
                <a:cs typeface="Arial MT"/>
              </a:rPr>
              <a:t>a</a:t>
            </a:r>
            <a:r>
              <a:rPr lang="it-IT" sz="1400" spc="-20" dirty="0">
                <a:cs typeface="Arial MT"/>
              </a:rPr>
              <a:t>lle  </a:t>
            </a:r>
            <a:r>
              <a:rPr lang="it-IT" sz="1400" dirty="0">
                <a:cs typeface="Arial MT"/>
              </a:rPr>
              <a:t>i</a:t>
            </a:r>
            <a:r>
              <a:rPr lang="it-IT" sz="1400" spc="-5" dirty="0">
                <a:cs typeface="Arial MT"/>
              </a:rPr>
              <a:t>nfo</a:t>
            </a:r>
            <a:r>
              <a:rPr lang="it-IT" sz="1400" spc="5" dirty="0">
                <a:cs typeface="Arial MT"/>
              </a:rPr>
              <a:t>r</a:t>
            </a:r>
            <a:r>
              <a:rPr lang="it-IT" sz="1400" spc="-5" dirty="0">
                <a:cs typeface="Arial MT"/>
              </a:rPr>
              <a:t>ma</a:t>
            </a:r>
            <a:r>
              <a:rPr lang="it-IT" sz="1400" dirty="0">
                <a:cs typeface="Arial MT"/>
              </a:rPr>
              <a:t>zi</a:t>
            </a:r>
            <a:r>
              <a:rPr lang="it-IT" sz="1400" spc="-5" dirty="0">
                <a:cs typeface="Arial MT"/>
              </a:rPr>
              <a:t>on</a:t>
            </a:r>
            <a:r>
              <a:rPr lang="it-IT" sz="1400" dirty="0">
                <a:cs typeface="Arial MT"/>
              </a:rPr>
              <a:t>i,</a:t>
            </a:r>
            <a:r>
              <a:rPr lang="it-IT" sz="1400" spc="-110" dirty="0">
                <a:cs typeface="Arial MT"/>
              </a:rPr>
              <a:t> </a:t>
            </a:r>
            <a:r>
              <a:rPr lang="it-IT" sz="1400" spc="-5" dirty="0">
                <a:cs typeface="Arial MT"/>
              </a:rPr>
              <a:t>a</a:t>
            </a:r>
            <a:r>
              <a:rPr lang="it-IT" sz="1400" dirty="0">
                <a:cs typeface="Arial MT"/>
              </a:rPr>
              <a:t>i</a:t>
            </a:r>
            <a:r>
              <a:rPr lang="it-IT" sz="1400" spc="-90" dirty="0">
                <a:cs typeface="Arial MT"/>
              </a:rPr>
              <a:t> </a:t>
            </a:r>
            <a:r>
              <a:rPr lang="it-IT" sz="1400" dirty="0">
                <a:cs typeface="Arial MT"/>
              </a:rPr>
              <a:t>c</a:t>
            </a:r>
            <a:r>
              <a:rPr lang="it-IT" sz="1400" spc="-5" dirty="0">
                <a:cs typeface="Arial MT"/>
              </a:rPr>
              <a:t>omp</a:t>
            </a:r>
            <a:r>
              <a:rPr lang="it-IT" sz="1400" dirty="0">
                <a:cs typeface="Arial MT"/>
              </a:rPr>
              <a:t>i</a:t>
            </a:r>
            <a:r>
              <a:rPr lang="it-IT" sz="1400" spc="-5" dirty="0">
                <a:cs typeface="Arial MT"/>
              </a:rPr>
              <a:t>t</a:t>
            </a:r>
            <a:r>
              <a:rPr lang="it-IT" sz="1400" dirty="0">
                <a:cs typeface="Arial MT"/>
              </a:rPr>
              <a:t>i,</a:t>
            </a:r>
            <a:r>
              <a:rPr lang="it-IT" sz="1400" spc="-95" dirty="0">
                <a:cs typeface="Arial MT"/>
              </a:rPr>
              <a:t> </a:t>
            </a:r>
            <a:r>
              <a:rPr lang="it-IT" sz="1400" spc="-5" dirty="0">
                <a:cs typeface="Arial MT"/>
              </a:rPr>
              <a:t>a</a:t>
            </a:r>
            <a:r>
              <a:rPr lang="it-IT" sz="1400" dirty="0">
                <a:cs typeface="Arial MT"/>
              </a:rPr>
              <a:t>l</a:t>
            </a:r>
            <a:r>
              <a:rPr lang="it-IT" sz="1400" spc="-105" dirty="0">
                <a:cs typeface="Arial MT"/>
              </a:rPr>
              <a:t> </a:t>
            </a:r>
            <a:r>
              <a:rPr lang="it-IT" sz="1400" spc="-5" dirty="0">
                <a:cs typeface="Arial MT"/>
              </a:rPr>
              <a:t>p</a:t>
            </a:r>
            <a:r>
              <a:rPr lang="it-IT" sz="1400" spc="5" dirty="0">
                <a:cs typeface="Arial MT"/>
              </a:rPr>
              <a:t>r</a:t>
            </a:r>
            <a:r>
              <a:rPr lang="it-IT" sz="1400" spc="-5" dirty="0">
                <a:cs typeface="Arial MT"/>
              </a:rPr>
              <a:t>op</a:t>
            </a:r>
            <a:r>
              <a:rPr lang="it-IT" sz="1400" spc="5" dirty="0">
                <a:cs typeface="Arial MT"/>
              </a:rPr>
              <a:t>r</a:t>
            </a:r>
            <a:r>
              <a:rPr lang="it-IT" sz="1400" dirty="0">
                <a:cs typeface="Arial MT"/>
              </a:rPr>
              <a:t>io  l</a:t>
            </a:r>
            <a:r>
              <a:rPr lang="it-IT" sz="1400" spc="-5" dirty="0">
                <a:cs typeface="Arial MT"/>
              </a:rPr>
              <a:t>a</a:t>
            </a:r>
            <a:r>
              <a:rPr lang="it-IT" sz="1400" dirty="0">
                <a:cs typeface="Arial MT"/>
              </a:rPr>
              <a:t>v</a:t>
            </a:r>
            <a:r>
              <a:rPr lang="it-IT" sz="1400" spc="-5" dirty="0">
                <a:cs typeface="Arial MT"/>
              </a:rPr>
              <a:t>o</a:t>
            </a:r>
            <a:r>
              <a:rPr lang="it-IT" sz="1400" spc="5" dirty="0">
                <a:cs typeface="Arial MT"/>
              </a:rPr>
              <a:t>r</a:t>
            </a:r>
            <a:r>
              <a:rPr lang="it-IT" sz="1400" spc="-5" dirty="0">
                <a:cs typeface="Arial MT"/>
              </a:rPr>
              <a:t>o</a:t>
            </a:r>
            <a:r>
              <a:rPr lang="it-IT" sz="1400" dirty="0">
                <a:cs typeface="Arial MT"/>
              </a:rPr>
              <a:t>,</a:t>
            </a:r>
            <a:r>
              <a:rPr lang="it-IT" sz="1400" spc="-50" dirty="0">
                <a:cs typeface="Arial MT"/>
              </a:rPr>
              <a:t> </a:t>
            </a:r>
            <a:r>
              <a:rPr lang="it-IT" sz="1400" spc="-5" dirty="0">
                <a:cs typeface="Arial MT"/>
              </a:rPr>
              <a:t>a</a:t>
            </a:r>
            <a:r>
              <a:rPr lang="it-IT" sz="1400" dirty="0">
                <a:cs typeface="Arial MT"/>
              </a:rPr>
              <a:t>l </a:t>
            </a:r>
            <a:r>
              <a:rPr lang="it-IT" sz="1400" spc="-90" dirty="0">
                <a:cs typeface="Arial MT"/>
              </a:rPr>
              <a:t> </a:t>
            </a:r>
            <a:r>
              <a:rPr lang="it-IT" sz="1400" dirty="0">
                <a:cs typeface="Arial MT"/>
              </a:rPr>
              <a:t>c</a:t>
            </a:r>
            <a:r>
              <a:rPr lang="it-IT" sz="1400" spc="-5" dirty="0">
                <a:cs typeface="Arial MT"/>
              </a:rPr>
              <a:t>onte</a:t>
            </a:r>
            <a:r>
              <a:rPr lang="it-IT" sz="1400" dirty="0">
                <a:cs typeface="Arial MT"/>
              </a:rPr>
              <a:t>s</a:t>
            </a:r>
            <a:r>
              <a:rPr lang="it-IT" sz="1400" spc="-5" dirty="0">
                <a:cs typeface="Arial MT"/>
              </a:rPr>
              <a:t>to</a:t>
            </a:r>
            <a:r>
              <a:rPr lang="it-IT" sz="1400" dirty="0">
                <a:cs typeface="Arial MT"/>
              </a:rPr>
              <a:t>;</a:t>
            </a:r>
            <a:r>
              <a:rPr lang="it-IT" sz="1400" spc="-50" dirty="0">
                <a:cs typeface="Arial MT"/>
              </a:rPr>
              <a:t> </a:t>
            </a:r>
            <a:r>
              <a:rPr lang="it-IT" sz="1400" dirty="0">
                <a:cs typeface="Arial MT"/>
              </a:rPr>
              <a:t>v</a:t>
            </a:r>
            <a:r>
              <a:rPr lang="it-IT" sz="1400" spc="-5" dirty="0">
                <a:cs typeface="Arial MT"/>
              </a:rPr>
              <a:t>a</a:t>
            </a:r>
            <a:r>
              <a:rPr lang="it-IT" sz="1400" dirty="0">
                <a:cs typeface="Arial MT"/>
              </a:rPr>
              <a:t>l</a:t>
            </a:r>
            <a:r>
              <a:rPr lang="it-IT" sz="1400" spc="-5" dirty="0">
                <a:cs typeface="Arial MT"/>
              </a:rPr>
              <a:t>uta</a:t>
            </a:r>
            <a:r>
              <a:rPr lang="it-IT" sz="1400" spc="5" dirty="0">
                <a:cs typeface="Arial MT"/>
              </a:rPr>
              <a:t>r</a:t>
            </a:r>
            <a:r>
              <a:rPr lang="it-IT" sz="1400" dirty="0">
                <a:cs typeface="Arial MT"/>
              </a:rPr>
              <a:t>e  </a:t>
            </a:r>
            <a:r>
              <a:rPr lang="it-IT" sz="1400" spc="-5" dirty="0">
                <a:cs typeface="Arial MT"/>
              </a:rPr>
              <a:t>a</a:t>
            </a:r>
            <a:r>
              <a:rPr lang="it-IT" sz="1400" dirty="0">
                <a:cs typeface="Arial MT"/>
              </a:rPr>
              <a:t>l</a:t>
            </a:r>
            <a:r>
              <a:rPr lang="it-IT" sz="1400" spc="-5" dirty="0">
                <a:cs typeface="Arial MT"/>
              </a:rPr>
              <a:t>te</a:t>
            </a:r>
            <a:r>
              <a:rPr lang="it-IT" sz="1400" spc="5" dirty="0">
                <a:cs typeface="Arial MT"/>
              </a:rPr>
              <a:t>r</a:t>
            </a:r>
            <a:r>
              <a:rPr lang="it-IT" sz="1400" spc="-5" dirty="0">
                <a:cs typeface="Arial MT"/>
              </a:rPr>
              <a:t>nat</a:t>
            </a:r>
            <a:r>
              <a:rPr lang="it-IT" sz="1400" dirty="0">
                <a:cs typeface="Arial MT"/>
              </a:rPr>
              <a:t>iv</a:t>
            </a:r>
            <a:r>
              <a:rPr lang="it-IT" sz="1400" spc="-5" dirty="0">
                <a:cs typeface="Arial MT"/>
              </a:rPr>
              <a:t>e</a:t>
            </a:r>
            <a:r>
              <a:rPr lang="it-IT" sz="1400" dirty="0">
                <a:cs typeface="Arial MT"/>
              </a:rPr>
              <a:t>,</a:t>
            </a:r>
            <a:r>
              <a:rPr lang="it-IT" sz="1400" spc="-50" dirty="0">
                <a:cs typeface="Arial MT"/>
              </a:rPr>
              <a:t> </a:t>
            </a:r>
            <a:r>
              <a:rPr lang="it-IT" sz="1400" spc="-5" dirty="0">
                <a:cs typeface="Arial MT"/>
              </a:rPr>
              <a:t>p</a:t>
            </a:r>
            <a:r>
              <a:rPr lang="it-IT" sz="1400" spc="5" dirty="0">
                <a:cs typeface="Arial MT"/>
              </a:rPr>
              <a:t>r</a:t>
            </a:r>
            <a:r>
              <a:rPr lang="it-IT" sz="1400" spc="-5" dirty="0">
                <a:cs typeface="Arial MT"/>
              </a:rPr>
              <a:t>ende</a:t>
            </a:r>
            <a:r>
              <a:rPr lang="it-IT" sz="1400" spc="5" dirty="0">
                <a:cs typeface="Arial MT"/>
              </a:rPr>
              <a:t>r</a:t>
            </a:r>
            <a:r>
              <a:rPr lang="it-IT" sz="1400" dirty="0">
                <a:cs typeface="Arial MT"/>
              </a:rPr>
              <a:t>e</a:t>
            </a:r>
            <a:r>
              <a:rPr lang="it-IT" sz="1400" spc="-50" dirty="0">
                <a:cs typeface="Arial MT"/>
              </a:rPr>
              <a:t> </a:t>
            </a:r>
            <a:r>
              <a:rPr lang="it-IT" sz="1400" spc="-15" dirty="0">
                <a:cs typeface="Arial MT"/>
              </a:rPr>
              <a:t>de</a:t>
            </a:r>
            <a:r>
              <a:rPr lang="it-IT" sz="1400" spc="-10" dirty="0">
                <a:cs typeface="Arial MT"/>
              </a:rPr>
              <a:t>cisi</a:t>
            </a:r>
            <a:r>
              <a:rPr lang="it-IT" sz="1400" spc="-15" dirty="0">
                <a:cs typeface="Arial MT"/>
              </a:rPr>
              <a:t>on</a:t>
            </a:r>
            <a:r>
              <a:rPr lang="it-IT" sz="1400" spc="-10" dirty="0">
                <a:cs typeface="Arial MT"/>
              </a:rPr>
              <a:t>i</a:t>
            </a:r>
            <a:r>
              <a:rPr lang="it-IT" sz="1400" dirty="0">
                <a:cs typeface="Arial MT"/>
              </a:rPr>
              <a:t>.</a:t>
            </a:r>
          </a:p>
        </p:txBody>
      </p:sp>
      <p:sp>
        <p:nvSpPr>
          <p:cNvPr id="3" name="Rettangolo 2">
            <a:extLst>
              <a:ext uri="{FF2B5EF4-FFF2-40B4-BE49-F238E27FC236}">
                <a16:creationId xmlns="" xmlns:a16="http://schemas.microsoft.com/office/drawing/2014/main" id="{D1E777B1-8B03-87B4-6B89-07E081470E53}"/>
              </a:ext>
            </a:extLst>
          </p:cNvPr>
          <p:cNvSpPr/>
          <p:nvPr/>
        </p:nvSpPr>
        <p:spPr>
          <a:xfrm>
            <a:off x="248926" y="277401"/>
            <a:ext cx="11725591" cy="195209"/>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it-IT" sz="1200" dirty="0"/>
              <a:t>UNITÀ DI APPRENDIMENTO</a:t>
            </a:r>
          </a:p>
        </p:txBody>
      </p:sp>
      <p:sp>
        <p:nvSpPr>
          <p:cNvPr id="30724" name="AutoShape 4" descr="Anello idraulico di Padova - Water Museums of Venice"/>
          <p:cNvSpPr>
            <a:spLocks noChangeAspect="1" noChangeArrowheads="1"/>
          </p:cNvSpPr>
          <p:nvPr/>
        </p:nvSpPr>
        <p:spPr bwMode="auto">
          <a:xfrm>
            <a:off x="155575" y="-890588"/>
            <a:ext cx="2466975" cy="1857376"/>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30726" name="AutoShape 6" descr="Anello idraulico di Padova - Water Museums of Venice"/>
          <p:cNvSpPr>
            <a:spLocks noChangeAspect="1" noChangeArrowheads="1"/>
          </p:cNvSpPr>
          <p:nvPr/>
        </p:nvSpPr>
        <p:spPr bwMode="auto">
          <a:xfrm>
            <a:off x="155575" y="-890588"/>
            <a:ext cx="2466975" cy="1857376"/>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30728" name="AutoShape 8" descr="Anello idraulico di Padova - Water Museums of Venice"/>
          <p:cNvSpPr>
            <a:spLocks noChangeAspect="1" noChangeArrowheads="1"/>
          </p:cNvSpPr>
          <p:nvPr/>
        </p:nvSpPr>
        <p:spPr bwMode="auto">
          <a:xfrm>
            <a:off x="155575" y="-890588"/>
            <a:ext cx="2466975" cy="1857376"/>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 name="Rettangolo 1">
            <a:extLst>
              <a:ext uri="{FF2B5EF4-FFF2-40B4-BE49-F238E27FC236}">
                <a16:creationId xmlns="" xmlns:a16="http://schemas.microsoft.com/office/drawing/2014/main" id="{5F4F6552-1187-576B-C039-7B37E4DA6851}"/>
              </a:ext>
            </a:extLst>
          </p:cNvPr>
          <p:cNvSpPr/>
          <p:nvPr/>
        </p:nvSpPr>
        <p:spPr>
          <a:xfrm>
            <a:off x="234461" y="642004"/>
            <a:ext cx="11723077" cy="65921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dirty="0">
                <a:solidFill>
                  <a:srgbClr val="FF0000"/>
                </a:solidFill>
              </a:rPr>
              <a:t>«</a:t>
            </a:r>
            <a:r>
              <a:rPr lang="it-IT" sz="1400" b="1" kern="1200" dirty="0">
                <a:solidFill>
                  <a:srgbClr val="FF0000"/>
                </a:solidFill>
                <a:effectLst/>
                <a:latin typeface="+mn-lt"/>
                <a:ea typeface="+mn-ea"/>
                <a:cs typeface="+mn-cs"/>
              </a:rPr>
              <a:t>IL CARNEVALE DEGLI ANIMALI»</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kern="1200" dirty="0">
                <a:solidFill>
                  <a:schemeClr val="tx1"/>
                </a:solidFill>
                <a:effectLst/>
                <a:latin typeface="+mn-lt"/>
                <a:ea typeface="+mn-ea"/>
                <a:cs typeface="+mn-cs"/>
              </a:rPr>
              <a:t>SEZIONE</a:t>
            </a:r>
            <a:endParaRPr lang="it-IT" sz="1400" b="1" dirty="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kern="1200" dirty="0">
                <a:solidFill>
                  <a:schemeClr val="tx1"/>
                </a:solidFill>
                <a:effectLst/>
                <a:latin typeface="+mn-lt"/>
                <a:ea typeface="+mn-ea"/>
                <a:cs typeface="+mn-cs"/>
              </a:rPr>
              <a:t>GENNAIO - FEBBRAIO</a:t>
            </a:r>
            <a:endParaRPr lang="it-IT" sz="1400" dirty="0"/>
          </a:p>
        </p:txBody>
      </p:sp>
      <p:sp>
        <p:nvSpPr>
          <p:cNvPr id="8" name="Rettangolo 7">
            <a:extLst>
              <a:ext uri="{FF2B5EF4-FFF2-40B4-BE49-F238E27FC236}">
                <a16:creationId xmlns="" xmlns:a16="http://schemas.microsoft.com/office/drawing/2014/main" id="{9E2E90FA-0FB2-F256-4528-5FC045B9043A}"/>
              </a:ext>
            </a:extLst>
          </p:cNvPr>
          <p:cNvSpPr/>
          <p:nvPr/>
        </p:nvSpPr>
        <p:spPr>
          <a:xfrm>
            <a:off x="248926" y="1344327"/>
            <a:ext cx="11727180" cy="582641"/>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rgbClr val="FF0000"/>
                </a:solidFill>
                <a:effectLst/>
                <a:ea typeface="Times New Roman" pitchFamily="18" charset="0"/>
                <a:cs typeface="Arial Narrow" pitchFamily="34" charset="0"/>
              </a:rPr>
              <a:t>COMPETENZA CHIAVE EUROPEA: COMPETENZA ALFABETICA FUNZIONALE</a:t>
            </a:r>
          </a:p>
          <a:p>
            <a:pPr fontAlgn="base">
              <a:spcBef>
                <a:spcPct val="0"/>
              </a:spcBef>
              <a:spcAft>
                <a:spcPct val="0"/>
              </a:spcAft>
            </a:pPr>
            <a:r>
              <a:rPr kumimoji="0" lang="it-IT" sz="1400" b="1" i="0" u="none" strike="noStrike" cap="none" normalizeH="0" baseline="0" dirty="0">
                <a:ln>
                  <a:noFill/>
                </a:ln>
                <a:solidFill>
                  <a:srgbClr val="FF0000"/>
                </a:solidFill>
                <a:effectLst/>
                <a:ea typeface="Times New Roman" pitchFamily="18" charset="0"/>
                <a:cs typeface="Arial Narrow" pitchFamily="34" charset="0"/>
              </a:rPr>
              <a:t>Competenza specifica: </a:t>
            </a:r>
            <a:r>
              <a:rPr lang="it-IT" sz="1400" dirty="0">
                <a:solidFill>
                  <a:schemeClr val="tx1"/>
                </a:solidFill>
                <a:cs typeface="Arial Narrow"/>
              </a:rPr>
              <a:t>.</a:t>
            </a:r>
            <a:r>
              <a:rPr lang="it-IT" sz="1400" dirty="0">
                <a:cs typeface="Arial MT"/>
              </a:rPr>
              <a:t> </a:t>
            </a:r>
            <a:r>
              <a:rPr lang="it-IT" sz="1400" spc="-85" dirty="0">
                <a:cs typeface="Arial MT"/>
              </a:rPr>
              <a:t>Comprendere</a:t>
            </a:r>
            <a:r>
              <a:rPr lang="it-IT" sz="1400" spc="-75" dirty="0">
                <a:cs typeface="Arial MT"/>
              </a:rPr>
              <a:t> </a:t>
            </a:r>
            <a:r>
              <a:rPr lang="it-IT" sz="1400" spc="-55" dirty="0">
                <a:cs typeface="Arial MT"/>
              </a:rPr>
              <a:t>testi</a:t>
            </a:r>
            <a:r>
              <a:rPr lang="it-IT" sz="1400" spc="-85" dirty="0">
                <a:cs typeface="Arial MT"/>
              </a:rPr>
              <a:t> </a:t>
            </a:r>
            <a:r>
              <a:rPr lang="it-IT" sz="1400" spc="-55" dirty="0">
                <a:cs typeface="Arial MT"/>
              </a:rPr>
              <a:t>di</a:t>
            </a:r>
            <a:r>
              <a:rPr lang="it-IT" sz="1400" spc="-70" dirty="0">
                <a:cs typeface="Arial MT"/>
              </a:rPr>
              <a:t> </a:t>
            </a:r>
            <a:r>
              <a:rPr lang="it-IT" sz="1400" spc="-65" dirty="0">
                <a:cs typeface="Arial MT"/>
              </a:rPr>
              <a:t>vario</a:t>
            </a:r>
            <a:r>
              <a:rPr lang="it-IT" sz="1400" spc="-75" dirty="0">
                <a:cs typeface="Arial MT"/>
              </a:rPr>
              <a:t> </a:t>
            </a:r>
            <a:r>
              <a:rPr lang="it-IT" sz="1400" spc="-60" dirty="0">
                <a:cs typeface="Arial MT"/>
              </a:rPr>
              <a:t>tipo</a:t>
            </a:r>
            <a:r>
              <a:rPr lang="it-IT" sz="1400" spc="-70" dirty="0">
                <a:cs typeface="Arial MT"/>
              </a:rPr>
              <a:t> </a:t>
            </a:r>
            <a:r>
              <a:rPr lang="it-IT" sz="1400" spc="-50" dirty="0">
                <a:cs typeface="Arial MT"/>
              </a:rPr>
              <a:t>letti</a:t>
            </a:r>
            <a:r>
              <a:rPr lang="it-IT" sz="1400" spc="-45" dirty="0">
                <a:cs typeface="Arial MT"/>
              </a:rPr>
              <a:t> </a:t>
            </a:r>
            <a:r>
              <a:rPr lang="it-IT" sz="1400" spc="-85" dirty="0">
                <a:cs typeface="Arial MT"/>
              </a:rPr>
              <a:t>da</a:t>
            </a:r>
            <a:r>
              <a:rPr lang="it-IT" sz="1400" spc="-75" dirty="0">
                <a:cs typeface="Arial MT"/>
              </a:rPr>
              <a:t> </a:t>
            </a:r>
            <a:r>
              <a:rPr lang="it-IT" sz="1400" spc="-60" dirty="0">
                <a:cs typeface="Arial MT"/>
              </a:rPr>
              <a:t>altri.</a:t>
            </a:r>
            <a:endParaRPr lang="it-IT" sz="1400" dirty="0">
              <a:cs typeface="Arial MT"/>
            </a:endParaRPr>
          </a:p>
        </p:txBody>
      </p:sp>
      <p:sp>
        <p:nvSpPr>
          <p:cNvPr id="10" name="Rettangolo 9">
            <a:extLst>
              <a:ext uri="{FF2B5EF4-FFF2-40B4-BE49-F238E27FC236}">
                <a16:creationId xmlns="" xmlns:a16="http://schemas.microsoft.com/office/drawing/2014/main" id="{66736916-ECBF-F504-E822-421ADB7BCE6A}"/>
              </a:ext>
            </a:extLst>
          </p:cNvPr>
          <p:cNvSpPr/>
          <p:nvPr/>
        </p:nvSpPr>
        <p:spPr>
          <a:xfrm>
            <a:off x="230765" y="2001208"/>
            <a:ext cx="11727180" cy="640081"/>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rgbClr val="FF0000"/>
                </a:solidFill>
                <a:effectLst/>
              </a:rPr>
              <a:t>COMPETENZA CHIAVE EUROPEA: </a:t>
            </a:r>
            <a:r>
              <a:rPr kumimoji="0" lang="it-IT" sz="1400" b="1" i="0" u="none" strike="noStrike" cap="none" normalizeH="0" baseline="0" dirty="0">
                <a:ln>
                  <a:noFill/>
                </a:ln>
                <a:solidFill>
                  <a:srgbClr val="FF0000"/>
                </a:solidFill>
                <a:effectLst/>
                <a:ea typeface="Times New Roman" pitchFamily="18" charset="0"/>
                <a:cs typeface="Arial Narrow" pitchFamily="34" charset="0"/>
              </a:rPr>
              <a:t>COMPETENZA PERSONALE, SOCIALE E CAPACITÀ DI IMPARARE AD IMPARARE</a:t>
            </a:r>
            <a:endParaRPr lang="it-IT" sz="1400" b="1" dirty="0">
              <a:solidFill>
                <a:srgbClr val="FF0000"/>
              </a:solidFill>
              <a:ea typeface="Times New Roman" pitchFamily="18" charset="0"/>
              <a:cs typeface="Arial Narrow" pitchFamily="34" charset="0"/>
            </a:endParaRPr>
          </a:p>
          <a:p>
            <a:pPr fontAlgn="base">
              <a:spcBef>
                <a:spcPct val="0"/>
              </a:spcBef>
              <a:spcAft>
                <a:spcPct val="0"/>
              </a:spcAft>
            </a:pPr>
            <a:r>
              <a:rPr kumimoji="0" lang="it-IT" sz="1400" b="1" i="0" u="none" strike="noStrike" cap="none" normalizeH="0" baseline="0" dirty="0">
                <a:ln>
                  <a:noFill/>
                </a:ln>
                <a:solidFill>
                  <a:srgbClr val="FF0000"/>
                </a:solidFill>
                <a:effectLst/>
              </a:rPr>
              <a:t>Competenza specifica: </a:t>
            </a:r>
            <a:r>
              <a:rPr lang="it-IT" sz="1400" spc="-70" dirty="0">
                <a:cs typeface="Arial MT"/>
              </a:rPr>
              <a:t>Giocare</a:t>
            </a:r>
            <a:r>
              <a:rPr lang="it-IT" sz="1400" spc="-65" dirty="0">
                <a:cs typeface="Arial MT"/>
              </a:rPr>
              <a:t> </a:t>
            </a:r>
            <a:r>
              <a:rPr lang="it-IT" sz="1400" spc="-75" dirty="0">
                <a:cs typeface="Arial MT"/>
              </a:rPr>
              <a:t>e</a:t>
            </a:r>
            <a:r>
              <a:rPr lang="it-IT" sz="1400" spc="45" dirty="0">
                <a:cs typeface="Arial MT"/>
              </a:rPr>
              <a:t> </a:t>
            </a:r>
            <a:r>
              <a:rPr lang="it-IT" sz="1400" spc="-60" dirty="0">
                <a:cs typeface="Arial MT"/>
              </a:rPr>
              <a:t>lavorare</a:t>
            </a:r>
            <a:r>
              <a:rPr lang="it-IT" sz="1400" spc="210" dirty="0">
                <a:cs typeface="Arial MT"/>
              </a:rPr>
              <a:t> </a:t>
            </a:r>
            <a:r>
              <a:rPr lang="it-IT" sz="1400" spc="-45" dirty="0">
                <a:cs typeface="Arial MT"/>
              </a:rPr>
              <a:t>in</a:t>
            </a:r>
            <a:r>
              <a:rPr lang="it-IT" sz="1400" spc="105" dirty="0">
                <a:cs typeface="Arial MT"/>
              </a:rPr>
              <a:t> </a:t>
            </a:r>
            <a:r>
              <a:rPr lang="it-IT" sz="1400" spc="-85" dirty="0">
                <a:cs typeface="Arial MT"/>
              </a:rPr>
              <a:t>modo</a:t>
            </a:r>
            <a:r>
              <a:rPr lang="it-IT" sz="1400" spc="25" dirty="0">
                <a:cs typeface="Arial MT"/>
              </a:rPr>
              <a:t> </a:t>
            </a:r>
            <a:r>
              <a:rPr lang="it-IT" sz="1400" spc="-55" dirty="0">
                <a:cs typeface="Arial MT"/>
              </a:rPr>
              <a:t>costruttivo, </a:t>
            </a:r>
            <a:r>
              <a:rPr lang="it-IT" sz="1400" spc="-50" dirty="0">
                <a:cs typeface="Arial MT"/>
              </a:rPr>
              <a:t> </a:t>
            </a:r>
            <a:r>
              <a:rPr lang="it-IT" sz="1400" spc="-60" dirty="0">
                <a:cs typeface="Arial MT"/>
              </a:rPr>
              <a:t>collaborativo,</a:t>
            </a:r>
            <a:r>
              <a:rPr lang="it-IT" sz="1400" spc="-55" dirty="0">
                <a:cs typeface="Arial MT"/>
              </a:rPr>
              <a:t> </a:t>
            </a:r>
            <a:r>
              <a:rPr lang="it-IT" sz="1400" spc="-60" dirty="0">
                <a:cs typeface="Arial MT"/>
              </a:rPr>
              <a:t>partecipativo</a:t>
            </a:r>
            <a:r>
              <a:rPr lang="it-IT" sz="1400" spc="-55" dirty="0">
                <a:cs typeface="Arial MT"/>
              </a:rPr>
              <a:t> </a:t>
            </a:r>
            <a:r>
              <a:rPr lang="it-IT" sz="1400" spc="-75" dirty="0">
                <a:cs typeface="Arial MT"/>
              </a:rPr>
              <a:t>e</a:t>
            </a:r>
            <a:r>
              <a:rPr lang="it-IT" sz="1400" spc="-70" dirty="0">
                <a:cs typeface="Arial MT"/>
              </a:rPr>
              <a:t> </a:t>
            </a:r>
            <a:r>
              <a:rPr lang="it-IT" sz="1400" spc="-60" dirty="0">
                <a:cs typeface="Arial MT"/>
              </a:rPr>
              <a:t>creativo</a:t>
            </a:r>
            <a:r>
              <a:rPr lang="it-IT" sz="1400" spc="-55" dirty="0">
                <a:cs typeface="Arial MT"/>
              </a:rPr>
              <a:t> </a:t>
            </a:r>
            <a:r>
              <a:rPr lang="it-IT" sz="1400" spc="-70" dirty="0">
                <a:cs typeface="Arial MT"/>
              </a:rPr>
              <a:t>con</a:t>
            </a:r>
            <a:r>
              <a:rPr lang="it-IT" sz="1400" spc="-65" dirty="0">
                <a:cs typeface="Arial MT"/>
              </a:rPr>
              <a:t> </a:t>
            </a:r>
            <a:r>
              <a:rPr lang="it-IT" sz="1400" spc="-45" dirty="0">
                <a:cs typeface="Arial MT"/>
              </a:rPr>
              <a:t>gli</a:t>
            </a:r>
            <a:r>
              <a:rPr lang="it-IT" sz="1400" spc="-40" dirty="0">
                <a:cs typeface="Arial MT"/>
              </a:rPr>
              <a:t> </a:t>
            </a:r>
            <a:r>
              <a:rPr lang="it-IT" sz="1400" spc="-45" dirty="0">
                <a:cs typeface="Arial MT"/>
              </a:rPr>
              <a:t>altri </a:t>
            </a:r>
            <a:r>
              <a:rPr lang="it-IT" sz="1400" spc="-40" dirty="0">
                <a:cs typeface="Arial MT"/>
              </a:rPr>
              <a:t> </a:t>
            </a:r>
            <a:r>
              <a:rPr lang="it-IT" sz="1400" spc="-75" dirty="0">
                <a:cs typeface="Arial MT"/>
              </a:rPr>
              <a:t>bambini.</a:t>
            </a:r>
            <a:endParaRPr lang="it-IT" sz="1400" dirty="0">
              <a:cs typeface="Arial MT"/>
            </a:endParaRPr>
          </a:p>
          <a:p>
            <a:pPr marL="0" marR="0" lvl="0" indent="0" algn="l" defTabSz="914400" rtl="0" eaLnBrk="1" fontAlgn="base" latinLnBrk="0" hangingPunct="1">
              <a:lnSpc>
                <a:spcPct val="100000"/>
              </a:lnSpc>
              <a:spcBef>
                <a:spcPct val="0"/>
              </a:spcBef>
              <a:spcAft>
                <a:spcPct val="0"/>
              </a:spcAft>
              <a:buClrTx/>
              <a:buSzTx/>
              <a:buFontTx/>
              <a:buNone/>
              <a:tabLst/>
            </a:pPr>
            <a:endParaRPr lang="it-IT" sz="1400" dirty="0">
              <a:solidFill>
                <a:srgbClr val="FF0000"/>
              </a:solidFill>
              <a:cs typeface="Arial Narrow"/>
            </a:endParaRPr>
          </a:p>
        </p:txBody>
      </p:sp>
      <p:sp>
        <p:nvSpPr>
          <p:cNvPr id="11" name="Rettangolo 10">
            <a:extLst>
              <a:ext uri="{FF2B5EF4-FFF2-40B4-BE49-F238E27FC236}">
                <a16:creationId xmlns="" xmlns:a16="http://schemas.microsoft.com/office/drawing/2014/main" id="{164ED126-F69D-73CD-620B-00589B08AD6B}"/>
              </a:ext>
            </a:extLst>
          </p:cNvPr>
          <p:cNvSpPr/>
          <p:nvPr/>
        </p:nvSpPr>
        <p:spPr>
          <a:xfrm>
            <a:off x="248926" y="3244687"/>
            <a:ext cx="11727180" cy="46423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rgbClr val="FF0000"/>
                </a:solidFill>
                <a:effectLst/>
                <a:ea typeface="Verdana" pitchFamily="34" charset="0"/>
                <a:cs typeface="Verdana" pitchFamily="34" charset="0"/>
              </a:rPr>
              <a:t>COM</a:t>
            </a:r>
            <a:r>
              <a:rPr kumimoji="0" lang="it-IT" sz="1400" b="1" i="0" u="none" strike="noStrike" cap="none" normalizeH="0" baseline="0" dirty="0">
                <a:ln>
                  <a:noFill/>
                </a:ln>
                <a:solidFill>
                  <a:srgbClr val="FF0000"/>
                </a:solidFill>
                <a:effectLst/>
              </a:rPr>
              <a:t>PETENZA CHIAVE EUROPEA: </a:t>
            </a:r>
            <a:r>
              <a:rPr kumimoji="0" lang="it-IT" sz="1400" b="1" i="0" u="none" strike="noStrike" cap="none" normalizeH="0" baseline="0" dirty="0">
                <a:ln>
                  <a:noFill/>
                </a:ln>
                <a:solidFill>
                  <a:srgbClr val="FF0000"/>
                </a:solidFill>
                <a:effectLst/>
                <a:ea typeface="Times New Roman" pitchFamily="18" charset="0"/>
                <a:cs typeface="Arial Narrow" pitchFamily="34" charset="0"/>
              </a:rPr>
              <a:t>COMPETENZA IN MATERIA DI CONSAPEVOLEZZA ED ESPRESSIONE CULTURALI - IL CORPO E IL MOVIMENTO</a:t>
            </a:r>
            <a:endParaRPr kumimoji="0" lang="it-IT" sz="1400" b="0" i="0" u="none" strike="noStrike" cap="none" normalizeH="0" baseline="0" dirty="0">
              <a:ln>
                <a:noFill/>
              </a:ln>
              <a:solidFill>
                <a:srgbClr val="FF0000"/>
              </a:solidFill>
              <a:effectLst/>
              <a:cs typeface="Times New Roman" pitchFamily="18" charset="0"/>
            </a:endParaRPr>
          </a:p>
          <a:p>
            <a:pPr fontAlgn="base">
              <a:spcBef>
                <a:spcPct val="0"/>
              </a:spcBef>
              <a:spcAft>
                <a:spcPct val="0"/>
              </a:spcAft>
              <a:defRPr/>
            </a:pPr>
            <a:r>
              <a:rPr kumimoji="0" lang="it-IT" sz="1400" b="1" i="0" u="none" strike="noStrike" cap="none" normalizeH="0" baseline="0" dirty="0">
                <a:ln>
                  <a:noFill/>
                </a:ln>
                <a:solidFill>
                  <a:srgbClr val="FF0000"/>
                </a:solidFill>
                <a:effectLst/>
              </a:rPr>
              <a:t>Competenza specifica: </a:t>
            </a:r>
            <a:r>
              <a:rPr lang="it-IT" sz="1400" spc="-5" dirty="0">
                <a:solidFill>
                  <a:srgbClr val="000006"/>
                </a:solidFill>
                <a:cs typeface="Arial MT"/>
              </a:rPr>
              <a:t>Ut</a:t>
            </a:r>
            <a:r>
              <a:rPr lang="it-IT" sz="1400" dirty="0">
                <a:solidFill>
                  <a:srgbClr val="000006"/>
                </a:solidFill>
                <a:cs typeface="Arial MT"/>
              </a:rPr>
              <a:t>ilizz</a:t>
            </a:r>
            <a:r>
              <a:rPr lang="it-IT" sz="1400" spc="-5" dirty="0">
                <a:solidFill>
                  <a:srgbClr val="000006"/>
                </a:solidFill>
                <a:cs typeface="Arial MT"/>
              </a:rPr>
              <a:t>a</a:t>
            </a:r>
            <a:r>
              <a:rPr lang="it-IT" sz="1400" spc="5" dirty="0">
                <a:solidFill>
                  <a:srgbClr val="000006"/>
                </a:solidFill>
                <a:cs typeface="Arial MT"/>
              </a:rPr>
              <a:t>r</a:t>
            </a:r>
            <a:r>
              <a:rPr lang="it-IT" sz="1400" dirty="0">
                <a:solidFill>
                  <a:srgbClr val="000006"/>
                </a:solidFill>
                <a:cs typeface="Arial MT"/>
              </a:rPr>
              <a:t>e</a:t>
            </a:r>
            <a:r>
              <a:rPr lang="it-IT" sz="1400" spc="-85" dirty="0">
                <a:solidFill>
                  <a:srgbClr val="000006"/>
                </a:solidFill>
                <a:cs typeface="Arial MT"/>
              </a:rPr>
              <a:t> </a:t>
            </a:r>
            <a:r>
              <a:rPr lang="it-IT" sz="1400" spc="-5" dirty="0">
                <a:solidFill>
                  <a:srgbClr val="000006"/>
                </a:solidFill>
                <a:cs typeface="Arial MT"/>
              </a:rPr>
              <a:t>g</a:t>
            </a:r>
            <a:r>
              <a:rPr lang="it-IT" sz="1400" dirty="0">
                <a:solidFill>
                  <a:srgbClr val="000006"/>
                </a:solidFill>
                <a:cs typeface="Arial MT"/>
              </a:rPr>
              <a:t>li</a:t>
            </a:r>
            <a:r>
              <a:rPr lang="it-IT" sz="1400" spc="-80" dirty="0">
                <a:solidFill>
                  <a:srgbClr val="000006"/>
                </a:solidFill>
                <a:cs typeface="Arial MT"/>
              </a:rPr>
              <a:t> </a:t>
            </a:r>
            <a:r>
              <a:rPr lang="it-IT" sz="1400" spc="-5" dirty="0">
                <a:solidFill>
                  <a:srgbClr val="000006"/>
                </a:solidFill>
                <a:cs typeface="Arial MT"/>
              </a:rPr>
              <a:t>a</a:t>
            </a:r>
            <a:r>
              <a:rPr lang="it-IT" sz="1400" dirty="0">
                <a:solidFill>
                  <a:srgbClr val="000006"/>
                </a:solidFill>
                <a:cs typeface="Arial MT"/>
              </a:rPr>
              <a:t>s</a:t>
            </a:r>
            <a:r>
              <a:rPr lang="it-IT" sz="1400" spc="-5" dirty="0">
                <a:solidFill>
                  <a:srgbClr val="000006"/>
                </a:solidFill>
                <a:cs typeface="Arial MT"/>
              </a:rPr>
              <a:t>pett</a:t>
            </a:r>
            <a:r>
              <a:rPr lang="it-IT" sz="1400" dirty="0">
                <a:solidFill>
                  <a:srgbClr val="000006"/>
                </a:solidFill>
                <a:cs typeface="Arial MT"/>
              </a:rPr>
              <a:t>i</a:t>
            </a:r>
            <a:r>
              <a:rPr lang="it-IT" sz="1400" spc="-80" dirty="0">
                <a:solidFill>
                  <a:srgbClr val="000006"/>
                </a:solidFill>
                <a:cs typeface="Arial MT"/>
              </a:rPr>
              <a:t> </a:t>
            </a:r>
            <a:r>
              <a:rPr lang="it-IT" sz="1400" dirty="0">
                <a:solidFill>
                  <a:srgbClr val="000006"/>
                </a:solidFill>
                <a:cs typeface="Arial MT"/>
              </a:rPr>
              <a:t>c</a:t>
            </a:r>
            <a:r>
              <a:rPr lang="it-IT" sz="1400" spc="-5" dirty="0">
                <a:solidFill>
                  <a:srgbClr val="000006"/>
                </a:solidFill>
                <a:cs typeface="Arial MT"/>
              </a:rPr>
              <a:t>omun</a:t>
            </a:r>
            <a:r>
              <a:rPr lang="it-IT" sz="1400" dirty="0">
                <a:solidFill>
                  <a:srgbClr val="000006"/>
                </a:solidFill>
                <a:cs typeface="Arial MT"/>
              </a:rPr>
              <a:t>ic</a:t>
            </a:r>
            <a:r>
              <a:rPr lang="it-IT" sz="1400" spc="-5" dirty="0">
                <a:solidFill>
                  <a:srgbClr val="000006"/>
                </a:solidFill>
                <a:cs typeface="Arial MT"/>
              </a:rPr>
              <a:t>at</a:t>
            </a:r>
            <a:r>
              <a:rPr lang="it-IT" sz="1400" dirty="0">
                <a:solidFill>
                  <a:srgbClr val="000006"/>
                </a:solidFill>
                <a:cs typeface="Arial MT"/>
              </a:rPr>
              <a:t>iv</a:t>
            </a:r>
            <a:r>
              <a:rPr lang="it-IT" sz="1400" spc="-5" dirty="0">
                <a:solidFill>
                  <a:srgbClr val="000006"/>
                </a:solidFill>
                <a:cs typeface="Arial MT"/>
              </a:rPr>
              <a:t>o</a:t>
            </a:r>
            <a:r>
              <a:rPr lang="it-IT" sz="1400" dirty="0">
                <a:solidFill>
                  <a:srgbClr val="000006"/>
                </a:solidFill>
                <a:cs typeface="Arial MT"/>
              </a:rPr>
              <a:t>-  </a:t>
            </a:r>
            <a:r>
              <a:rPr lang="it-IT" sz="1400" spc="5" dirty="0">
                <a:solidFill>
                  <a:srgbClr val="000006"/>
                </a:solidFill>
                <a:cs typeface="Arial MT"/>
              </a:rPr>
              <a:t>r</a:t>
            </a:r>
            <a:r>
              <a:rPr lang="it-IT" sz="1400" spc="-5" dirty="0">
                <a:solidFill>
                  <a:srgbClr val="000006"/>
                </a:solidFill>
                <a:cs typeface="Arial MT"/>
              </a:rPr>
              <a:t>e</a:t>
            </a:r>
            <a:r>
              <a:rPr lang="it-IT" sz="1400" dirty="0">
                <a:solidFill>
                  <a:srgbClr val="000006"/>
                </a:solidFill>
                <a:cs typeface="Arial MT"/>
              </a:rPr>
              <a:t>l</a:t>
            </a:r>
            <a:r>
              <a:rPr lang="it-IT" sz="1400" spc="-5" dirty="0">
                <a:solidFill>
                  <a:srgbClr val="000006"/>
                </a:solidFill>
                <a:cs typeface="Arial MT"/>
              </a:rPr>
              <a:t>a</a:t>
            </a:r>
            <a:r>
              <a:rPr lang="it-IT" sz="1400" dirty="0">
                <a:solidFill>
                  <a:srgbClr val="000006"/>
                </a:solidFill>
                <a:cs typeface="Arial MT"/>
              </a:rPr>
              <a:t>zi</a:t>
            </a:r>
            <a:r>
              <a:rPr lang="it-IT" sz="1400" spc="-5" dirty="0">
                <a:solidFill>
                  <a:srgbClr val="000006"/>
                </a:solidFill>
                <a:cs typeface="Arial MT"/>
              </a:rPr>
              <a:t>ona</a:t>
            </a:r>
            <a:r>
              <a:rPr lang="it-IT" sz="1400" dirty="0">
                <a:solidFill>
                  <a:srgbClr val="000006"/>
                </a:solidFill>
                <a:cs typeface="Arial MT"/>
              </a:rPr>
              <a:t>li</a:t>
            </a:r>
            <a:r>
              <a:rPr lang="it-IT" sz="1400" spc="-55" dirty="0">
                <a:solidFill>
                  <a:srgbClr val="000006"/>
                </a:solidFill>
                <a:cs typeface="Arial MT"/>
              </a:rPr>
              <a:t> </a:t>
            </a:r>
            <a:r>
              <a:rPr lang="it-IT" sz="1400" spc="-5" dirty="0">
                <a:solidFill>
                  <a:srgbClr val="000006"/>
                </a:solidFill>
                <a:cs typeface="Arial MT"/>
              </a:rPr>
              <a:t>de</a:t>
            </a:r>
            <a:r>
              <a:rPr lang="it-IT" sz="1400" dirty="0">
                <a:solidFill>
                  <a:srgbClr val="000006"/>
                </a:solidFill>
                <a:cs typeface="Arial MT"/>
              </a:rPr>
              <a:t>l</a:t>
            </a:r>
            <a:r>
              <a:rPr lang="it-IT" sz="1400" spc="110" dirty="0">
                <a:solidFill>
                  <a:srgbClr val="000006"/>
                </a:solidFill>
                <a:cs typeface="Arial MT"/>
              </a:rPr>
              <a:t> </a:t>
            </a:r>
            <a:r>
              <a:rPr lang="it-IT" sz="1400" spc="-5" dirty="0">
                <a:solidFill>
                  <a:srgbClr val="000006"/>
                </a:solidFill>
                <a:cs typeface="Arial MT"/>
              </a:rPr>
              <a:t>me</a:t>
            </a:r>
            <a:r>
              <a:rPr lang="it-IT" sz="1400" dirty="0">
                <a:solidFill>
                  <a:srgbClr val="000006"/>
                </a:solidFill>
                <a:cs typeface="Arial MT"/>
              </a:rPr>
              <a:t>ss</a:t>
            </a:r>
            <a:r>
              <a:rPr lang="it-IT" sz="1400" spc="-5" dirty="0">
                <a:solidFill>
                  <a:srgbClr val="000006"/>
                </a:solidFill>
                <a:cs typeface="Arial MT"/>
              </a:rPr>
              <a:t>agg</a:t>
            </a:r>
            <a:r>
              <a:rPr lang="it-IT" sz="1400" dirty="0">
                <a:solidFill>
                  <a:srgbClr val="000006"/>
                </a:solidFill>
                <a:cs typeface="Arial MT"/>
              </a:rPr>
              <a:t>io</a:t>
            </a:r>
            <a:r>
              <a:rPr lang="it-IT" sz="1400" spc="-50" dirty="0">
                <a:solidFill>
                  <a:srgbClr val="000006"/>
                </a:solidFill>
                <a:cs typeface="Arial MT"/>
              </a:rPr>
              <a:t> </a:t>
            </a:r>
            <a:r>
              <a:rPr lang="it-IT" sz="1400" spc="-10" dirty="0">
                <a:solidFill>
                  <a:srgbClr val="000006"/>
                </a:solidFill>
                <a:cs typeface="Arial MT"/>
              </a:rPr>
              <a:t>c</a:t>
            </a:r>
            <a:r>
              <a:rPr lang="it-IT" sz="1400" spc="-15" dirty="0">
                <a:solidFill>
                  <a:srgbClr val="000006"/>
                </a:solidFill>
                <a:cs typeface="Arial MT"/>
              </a:rPr>
              <a:t>o</a:t>
            </a:r>
            <a:r>
              <a:rPr lang="it-IT" sz="1400" spc="-10" dirty="0">
                <a:solidFill>
                  <a:srgbClr val="000006"/>
                </a:solidFill>
                <a:cs typeface="Arial MT"/>
              </a:rPr>
              <a:t>r</a:t>
            </a:r>
            <a:r>
              <a:rPr lang="it-IT" sz="1400" spc="-15" dirty="0">
                <a:solidFill>
                  <a:srgbClr val="000006"/>
                </a:solidFill>
                <a:cs typeface="Arial MT"/>
              </a:rPr>
              <a:t>po</a:t>
            </a:r>
            <a:r>
              <a:rPr lang="it-IT" sz="1400" spc="-10" dirty="0">
                <a:solidFill>
                  <a:srgbClr val="000006"/>
                </a:solidFill>
                <a:cs typeface="Arial MT"/>
              </a:rPr>
              <a:t>r</a:t>
            </a:r>
            <a:r>
              <a:rPr lang="it-IT" sz="1400" spc="-15" dirty="0">
                <a:solidFill>
                  <a:srgbClr val="000006"/>
                </a:solidFill>
                <a:cs typeface="Arial MT"/>
              </a:rPr>
              <a:t>e</a:t>
            </a:r>
            <a:r>
              <a:rPr lang="it-IT" sz="1400" spc="-5" dirty="0">
                <a:solidFill>
                  <a:srgbClr val="000006"/>
                </a:solidFill>
                <a:cs typeface="Arial MT"/>
              </a:rPr>
              <a:t>o</a:t>
            </a:r>
            <a:r>
              <a:rPr lang="it-IT" sz="1400" dirty="0">
                <a:solidFill>
                  <a:srgbClr val="000006"/>
                </a:solidFill>
                <a:cs typeface="Arial MT"/>
              </a:rPr>
              <a:t>.</a:t>
            </a:r>
            <a:endParaRPr lang="it-IT" sz="1400" spc="-5" dirty="0">
              <a:solidFill>
                <a:srgbClr val="000006"/>
              </a:solidFill>
              <a:cs typeface="Arial MT"/>
            </a:endParaRPr>
          </a:p>
        </p:txBody>
      </p:sp>
      <p:pic>
        <p:nvPicPr>
          <p:cNvPr id="1026" name="Picture 2" descr="Il carnevale degli animali. Ediz. a colori">
            <a:extLst>
              <a:ext uri="{FF2B5EF4-FFF2-40B4-BE49-F238E27FC236}">
                <a16:creationId xmlns="" xmlns:a16="http://schemas.microsoft.com/office/drawing/2014/main" id="{E7271EA9-694F-9C02-9AC1-DF50EAE4EB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068" y="4104519"/>
            <a:ext cx="2209800" cy="2209800"/>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a:extLst>
              <a:ext uri="{FF2B5EF4-FFF2-40B4-BE49-F238E27FC236}">
                <a16:creationId xmlns="" xmlns:a16="http://schemas.microsoft.com/office/drawing/2014/main" id="{38D94931-00E7-F514-D749-3C4059EF5A40}"/>
              </a:ext>
            </a:extLst>
          </p:cNvPr>
          <p:cNvSpPr txBox="1"/>
          <p:nvPr/>
        </p:nvSpPr>
        <p:spPr>
          <a:xfrm>
            <a:off x="3519947" y="4609254"/>
            <a:ext cx="8268929" cy="923330"/>
          </a:xfrm>
          <a:prstGeom prst="rect">
            <a:avLst/>
          </a:prstGeom>
          <a:noFill/>
        </p:spPr>
        <p:txBody>
          <a:bodyPr wrap="square">
            <a:spAutoFit/>
          </a:bodyPr>
          <a:lstStyle/>
          <a:p>
            <a:r>
              <a:rPr lang="it-IT" b="0" i="0" dirty="0">
                <a:solidFill>
                  <a:srgbClr val="0F1111"/>
                </a:solidFill>
                <a:effectLst/>
                <a:latin typeface="Amazon Ember"/>
              </a:rPr>
              <a:t>Il carnevale è arrivato! Gli animali sono in fermento, tutti si mascherano ma... da cosa? Indovina! Un libro divertente per leggere e per giocare in due, da soli, in gruppo... tutto è permesso a carnevale! </a:t>
            </a:r>
            <a:endParaRPr lang="it-IT" dirty="0"/>
          </a:p>
        </p:txBody>
      </p:sp>
    </p:spTree>
    <p:extLst>
      <p:ext uri="{BB962C8B-B14F-4D97-AF65-F5344CB8AC3E}">
        <p14:creationId xmlns:p14="http://schemas.microsoft.com/office/powerpoint/2010/main" val="2379992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 xmlns:a16="http://schemas.microsoft.com/office/drawing/2014/main" id="{D690B39C-519A-3683-95C9-BBA1D70D71DB}"/>
              </a:ext>
            </a:extLst>
          </p:cNvPr>
          <p:cNvSpPr/>
          <p:nvPr/>
        </p:nvSpPr>
        <p:spPr>
          <a:xfrm>
            <a:off x="264060" y="1318629"/>
            <a:ext cx="11727180" cy="750263"/>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rgbClr val="FF0000"/>
                </a:solidFill>
                <a:effectLst/>
                <a:ea typeface="Times New Roman" pitchFamily="18" charset="0"/>
                <a:cs typeface="Arial Narrow" pitchFamily="34" charset="0"/>
              </a:rPr>
              <a:t>COMPETENZA CHIAVE EUROPEA: COMPETENZA ALFABETICA FUNZIONALE</a:t>
            </a:r>
          </a:p>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rgbClr val="FF0000"/>
                </a:solidFill>
                <a:effectLst/>
                <a:ea typeface="Times New Roman" pitchFamily="18" charset="0"/>
                <a:cs typeface="Arial Narrow" pitchFamily="34" charset="0"/>
              </a:rPr>
              <a:t>Competenza specifica: </a:t>
            </a:r>
            <a:r>
              <a:rPr lang="it-IT" sz="1400" dirty="0" smtClean="0">
                <a:cs typeface="Arial MT"/>
              </a:rPr>
              <a:t> </a:t>
            </a:r>
            <a:r>
              <a:rPr lang="it-IT" sz="1400" dirty="0">
                <a:cs typeface="Arial MT"/>
              </a:rPr>
              <a:t>P</a:t>
            </a:r>
            <a:r>
              <a:rPr lang="it-IT" sz="1400" spc="-10" dirty="0">
                <a:cs typeface="Arial MT"/>
              </a:rPr>
              <a:t>a</a:t>
            </a:r>
            <a:r>
              <a:rPr lang="it-IT" sz="1400" spc="5" dirty="0">
                <a:cs typeface="Arial MT"/>
              </a:rPr>
              <a:t>d</a:t>
            </a:r>
            <a:r>
              <a:rPr lang="it-IT" sz="1400" spc="-5" dirty="0">
                <a:cs typeface="Arial MT"/>
              </a:rPr>
              <a:t>r</a:t>
            </a:r>
            <a:r>
              <a:rPr lang="it-IT" sz="1400" spc="-10" dirty="0">
                <a:cs typeface="Arial MT"/>
              </a:rPr>
              <a:t>o</a:t>
            </a:r>
            <a:r>
              <a:rPr lang="it-IT" sz="1400" spc="5" dirty="0">
                <a:cs typeface="Arial MT"/>
              </a:rPr>
              <a:t>n</a:t>
            </a:r>
            <a:r>
              <a:rPr lang="it-IT" sz="1400" spc="-10" dirty="0">
                <a:cs typeface="Arial MT"/>
              </a:rPr>
              <a:t>e</a:t>
            </a:r>
            <a:r>
              <a:rPr lang="it-IT" sz="1400" spc="5" dirty="0">
                <a:cs typeface="Arial MT"/>
              </a:rPr>
              <a:t>gg</a:t>
            </a:r>
            <a:r>
              <a:rPr lang="it-IT" sz="1400" spc="-15" dirty="0">
                <a:cs typeface="Arial MT"/>
              </a:rPr>
              <a:t>i</a:t>
            </a:r>
            <a:r>
              <a:rPr lang="it-IT" sz="1400" spc="5" dirty="0">
                <a:cs typeface="Arial MT"/>
              </a:rPr>
              <a:t>a</a:t>
            </a:r>
            <a:r>
              <a:rPr lang="it-IT" sz="1400" spc="-5" dirty="0">
                <a:cs typeface="Arial MT"/>
              </a:rPr>
              <a:t>r</a:t>
            </a:r>
            <a:r>
              <a:rPr lang="it-IT" sz="1400" dirty="0">
                <a:cs typeface="Arial MT"/>
              </a:rPr>
              <a:t>e</a:t>
            </a:r>
            <a:r>
              <a:rPr lang="it-IT" sz="1400" spc="-50" dirty="0">
                <a:cs typeface="Arial MT"/>
              </a:rPr>
              <a:t> </a:t>
            </a:r>
            <a:r>
              <a:rPr lang="it-IT" sz="1400" spc="5" dirty="0">
                <a:cs typeface="Arial MT"/>
              </a:rPr>
              <a:t>g</a:t>
            </a:r>
            <a:r>
              <a:rPr lang="it-IT" sz="1400" spc="-5" dirty="0">
                <a:cs typeface="Arial MT"/>
              </a:rPr>
              <a:t>l</a:t>
            </a:r>
            <a:r>
              <a:rPr lang="it-IT" sz="1400" dirty="0">
                <a:cs typeface="Arial MT"/>
              </a:rPr>
              <a:t>i</a:t>
            </a:r>
            <a:r>
              <a:rPr lang="it-IT" sz="1400" spc="-75" dirty="0">
                <a:cs typeface="Arial MT"/>
              </a:rPr>
              <a:t> </a:t>
            </a:r>
            <a:r>
              <a:rPr lang="it-IT" sz="1400" spc="5" dirty="0">
                <a:cs typeface="Arial MT"/>
              </a:rPr>
              <a:t>s</a:t>
            </a:r>
            <a:r>
              <a:rPr lang="it-IT" sz="1400" spc="-5" dirty="0">
                <a:cs typeface="Arial MT"/>
              </a:rPr>
              <a:t>tr</a:t>
            </a:r>
            <a:r>
              <a:rPr lang="it-IT" sz="1400" spc="5" dirty="0">
                <a:cs typeface="Arial MT"/>
              </a:rPr>
              <a:t>u</a:t>
            </a:r>
            <a:r>
              <a:rPr lang="it-IT" sz="1400" spc="-10" dirty="0">
                <a:cs typeface="Arial MT"/>
              </a:rPr>
              <a:t>m</a:t>
            </a:r>
            <a:r>
              <a:rPr lang="it-IT" sz="1400" spc="5" dirty="0">
                <a:cs typeface="Arial MT"/>
              </a:rPr>
              <a:t>en</a:t>
            </a:r>
            <a:r>
              <a:rPr lang="it-IT" sz="1400" spc="-5" dirty="0">
                <a:cs typeface="Arial MT"/>
              </a:rPr>
              <a:t>t</a:t>
            </a:r>
            <a:r>
              <a:rPr lang="it-IT" sz="1400" dirty="0">
                <a:cs typeface="Arial MT"/>
              </a:rPr>
              <a:t>i</a:t>
            </a:r>
            <a:r>
              <a:rPr lang="it-IT" sz="1400" spc="-60" dirty="0">
                <a:cs typeface="Arial MT"/>
              </a:rPr>
              <a:t> </a:t>
            </a:r>
            <a:r>
              <a:rPr lang="it-IT" sz="1400" spc="-10" dirty="0">
                <a:cs typeface="Arial MT"/>
              </a:rPr>
              <a:t>e</a:t>
            </a:r>
            <a:r>
              <a:rPr lang="it-IT" sz="1400" spc="5" dirty="0">
                <a:cs typeface="Arial MT"/>
              </a:rPr>
              <a:t>sp</a:t>
            </a:r>
            <a:r>
              <a:rPr lang="it-IT" sz="1400" spc="-20" dirty="0">
                <a:cs typeface="Arial MT"/>
              </a:rPr>
              <a:t>r</a:t>
            </a:r>
            <a:r>
              <a:rPr lang="it-IT" sz="1400" spc="5" dirty="0">
                <a:cs typeface="Arial MT"/>
              </a:rPr>
              <a:t>e</a:t>
            </a:r>
            <a:r>
              <a:rPr lang="it-IT" sz="1400" spc="-10" dirty="0">
                <a:cs typeface="Arial MT"/>
              </a:rPr>
              <a:t>s</a:t>
            </a:r>
            <a:r>
              <a:rPr lang="it-IT" sz="1400" spc="5" dirty="0">
                <a:cs typeface="Arial MT"/>
              </a:rPr>
              <a:t>s</a:t>
            </a:r>
            <a:r>
              <a:rPr lang="it-IT" sz="1400" spc="-5" dirty="0">
                <a:cs typeface="Arial MT"/>
              </a:rPr>
              <a:t>i</a:t>
            </a:r>
            <a:r>
              <a:rPr lang="it-IT" sz="1400" spc="5" dirty="0">
                <a:cs typeface="Arial MT"/>
              </a:rPr>
              <a:t>v</a:t>
            </a:r>
            <a:r>
              <a:rPr lang="it-IT" sz="1400" dirty="0">
                <a:cs typeface="Arial MT"/>
              </a:rPr>
              <a:t>i</a:t>
            </a:r>
            <a:r>
              <a:rPr lang="it-IT" sz="1400" spc="-60" dirty="0">
                <a:cs typeface="Arial MT"/>
              </a:rPr>
              <a:t> </a:t>
            </a:r>
            <a:r>
              <a:rPr lang="it-IT" sz="1400" dirty="0">
                <a:cs typeface="Arial MT"/>
              </a:rPr>
              <a:t>e </a:t>
            </a:r>
            <a:r>
              <a:rPr lang="it-IT" sz="1400" spc="-5" dirty="0">
                <a:cs typeface="Arial MT"/>
              </a:rPr>
              <a:t>l</a:t>
            </a:r>
            <a:r>
              <a:rPr lang="it-IT" sz="1400" spc="5" dirty="0">
                <a:cs typeface="Arial MT"/>
              </a:rPr>
              <a:t>e</a:t>
            </a:r>
            <a:r>
              <a:rPr lang="it-IT" sz="1400" spc="-10" dirty="0">
                <a:cs typeface="Arial MT"/>
              </a:rPr>
              <a:t>s</a:t>
            </a:r>
            <a:r>
              <a:rPr lang="it-IT" sz="1400" spc="5" dirty="0">
                <a:cs typeface="Arial MT"/>
              </a:rPr>
              <a:t>s</a:t>
            </a:r>
            <a:r>
              <a:rPr lang="it-IT" sz="1400" spc="-5" dirty="0">
                <a:cs typeface="Arial MT"/>
              </a:rPr>
              <a:t>i</a:t>
            </a:r>
            <a:r>
              <a:rPr lang="it-IT" sz="1400" spc="-10" dirty="0">
                <a:cs typeface="Arial MT"/>
              </a:rPr>
              <a:t>c</a:t>
            </a:r>
            <a:r>
              <a:rPr lang="it-IT" sz="1400" spc="5" dirty="0">
                <a:cs typeface="Arial MT"/>
              </a:rPr>
              <a:t>a</a:t>
            </a:r>
            <a:r>
              <a:rPr lang="it-IT" sz="1400" spc="-5" dirty="0">
                <a:cs typeface="Arial MT"/>
              </a:rPr>
              <a:t>l</a:t>
            </a:r>
            <a:r>
              <a:rPr lang="it-IT" sz="1400" dirty="0">
                <a:cs typeface="Arial MT"/>
              </a:rPr>
              <a:t>i </a:t>
            </a:r>
            <a:r>
              <a:rPr lang="it-IT" sz="1400" spc="-65" dirty="0">
                <a:cs typeface="Arial MT"/>
              </a:rPr>
              <a:t> </a:t>
            </a:r>
            <a:r>
              <a:rPr lang="it-IT" sz="1400" spc="-5" dirty="0">
                <a:cs typeface="Arial MT"/>
              </a:rPr>
              <a:t>i</a:t>
            </a:r>
            <a:r>
              <a:rPr lang="it-IT" sz="1400" spc="-10" dirty="0">
                <a:cs typeface="Arial MT"/>
              </a:rPr>
              <a:t>n</a:t>
            </a:r>
            <a:r>
              <a:rPr lang="it-IT" sz="1400" spc="5" dirty="0">
                <a:cs typeface="Arial MT"/>
              </a:rPr>
              <a:t>d</a:t>
            </a:r>
            <a:r>
              <a:rPr lang="it-IT" sz="1400" spc="-5" dirty="0">
                <a:cs typeface="Arial MT"/>
              </a:rPr>
              <a:t>i</a:t>
            </a:r>
            <a:r>
              <a:rPr lang="it-IT" sz="1400" spc="-10" dirty="0">
                <a:cs typeface="Arial MT"/>
              </a:rPr>
              <a:t>s</a:t>
            </a:r>
            <a:r>
              <a:rPr lang="it-IT" sz="1400" spc="5" dirty="0">
                <a:cs typeface="Arial MT"/>
              </a:rPr>
              <a:t>p</a:t>
            </a:r>
            <a:r>
              <a:rPr lang="it-IT" sz="1400" spc="-10" dirty="0">
                <a:cs typeface="Arial MT"/>
              </a:rPr>
              <a:t>en</a:t>
            </a:r>
            <a:r>
              <a:rPr lang="it-IT" sz="1400" spc="5" dirty="0">
                <a:cs typeface="Arial MT"/>
              </a:rPr>
              <a:t>s</a:t>
            </a:r>
            <a:r>
              <a:rPr lang="it-IT" sz="1400" spc="-10" dirty="0">
                <a:cs typeface="Arial MT"/>
              </a:rPr>
              <a:t>a</a:t>
            </a:r>
            <a:r>
              <a:rPr lang="it-IT" sz="1400" spc="5" dirty="0">
                <a:cs typeface="Arial MT"/>
              </a:rPr>
              <a:t>b</a:t>
            </a:r>
            <a:r>
              <a:rPr lang="it-IT" sz="1400" spc="-5" dirty="0">
                <a:cs typeface="Arial MT"/>
              </a:rPr>
              <a:t>il</a:t>
            </a:r>
            <a:r>
              <a:rPr lang="it-IT" sz="1400" dirty="0">
                <a:cs typeface="Arial MT"/>
              </a:rPr>
              <a:t>i</a:t>
            </a:r>
            <a:r>
              <a:rPr lang="it-IT" sz="1400" spc="-95" dirty="0">
                <a:cs typeface="Arial MT"/>
              </a:rPr>
              <a:t> </a:t>
            </a:r>
            <a:r>
              <a:rPr lang="it-IT" sz="1400" spc="5" dirty="0">
                <a:cs typeface="Arial MT"/>
              </a:rPr>
              <a:t>pe</a:t>
            </a:r>
            <a:r>
              <a:rPr lang="it-IT" sz="1400" dirty="0">
                <a:cs typeface="Arial MT"/>
              </a:rPr>
              <a:t>r</a:t>
            </a:r>
            <a:r>
              <a:rPr lang="it-IT" sz="1400" spc="-95" dirty="0">
                <a:cs typeface="Arial MT"/>
              </a:rPr>
              <a:t> </a:t>
            </a:r>
            <a:r>
              <a:rPr lang="it-IT" sz="1400" spc="-10" dirty="0">
                <a:cs typeface="Arial MT"/>
              </a:rPr>
              <a:t>g</a:t>
            </a:r>
            <a:r>
              <a:rPr lang="it-IT" sz="1400" spc="5" dirty="0">
                <a:cs typeface="Arial MT"/>
              </a:rPr>
              <a:t>es</a:t>
            </a:r>
            <a:r>
              <a:rPr lang="it-IT" sz="1400" spc="-5" dirty="0">
                <a:cs typeface="Arial MT"/>
              </a:rPr>
              <a:t>tire  </a:t>
            </a:r>
            <a:r>
              <a:rPr lang="it-IT" sz="1400" spc="-65" dirty="0">
                <a:cs typeface="Arial MT"/>
              </a:rPr>
              <a:t>l’interazione</a:t>
            </a:r>
            <a:r>
              <a:rPr lang="it-IT" sz="1400" spc="-80" dirty="0">
                <a:cs typeface="Arial MT"/>
              </a:rPr>
              <a:t> </a:t>
            </a:r>
            <a:r>
              <a:rPr lang="it-IT" sz="1400" spc="-75" dirty="0">
                <a:cs typeface="Arial MT"/>
              </a:rPr>
              <a:t>comunicativa</a:t>
            </a:r>
            <a:r>
              <a:rPr lang="it-IT" sz="1400" spc="40" dirty="0">
                <a:cs typeface="Arial MT"/>
              </a:rPr>
              <a:t> </a:t>
            </a:r>
            <a:r>
              <a:rPr lang="it-IT" sz="1400" spc="-75" dirty="0">
                <a:cs typeface="Arial MT"/>
              </a:rPr>
              <a:t>verbale</a:t>
            </a:r>
            <a:r>
              <a:rPr lang="it-IT" sz="1400" spc="-35" dirty="0">
                <a:cs typeface="Arial MT"/>
              </a:rPr>
              <a:t> </a:t>
            </a:r>
            <a:r>
              <a:rPr lang="it-IT" sz="1400" spc="-60" dirty="0">
                <a:cs typeface="Arial MT"/>
              </a:rPr>
              <a:t>in</a:t>
            </a:r>
            <a:r>
              <a:rPr lang="it-IT" sz="1400" spc="-35" dirty="0">
                <a:cs typeface="Arial MT"/>
              </a:rPr>
              <a:t> </a:t>
            </a:r>
            <a:r>
              <a:rPr lang="it-IT" sz="1400" spc="-60" dirty="0">
                <a:cs typeface="Arial MT"/>
              </a:rPr>
              <a:t>vari </a:t>
            </a:r>
            <a:r>
              <a:rPr lang="it-IT" sz="1400" spc="-210" dirty="0">
                <a:cs typeface="Arial MT"/>
              </a:rPr>
              <a:t> </a:t>
            </a:r>
            <a:r>
              <a:rPr lang="it-IT" sz="1400" spc="5" dirty="0">
                <a:cs typeface="Arial MT"/>
              </a:rPr>
              <a:t>c</a:t>
            </a:r>
            <a:r>
              <a:rPr lang="it-IT" sz="1400" spc="-10" dirty="0">
                <a:cs typeface="Arial MT"/>
              </a:rPr>
              <a:t>a</a:t>
            </a:r>
            <a:r>
              <a:rPr lang="it-IT" sz="1400" dirty="0">
                <a:cs typeface="Arial MT"/>
              </a:rPr>
              <a:t>m</a:t>
            </a:r>
            <a:r>
              <a:rPr lang="it-IT" sz="1400" spc="5" dirty="0">
                <a:cs typeface="Arial MT"/>
              </a:rPr>
              <a:t>p</a:t>
            </a:r>
            <a:r>
              <a:rPr lang="it-IT" sz="1400" dirty="0">
                <a:cs typeface="Arial MT"/>
              </a:rPr>
              <a:t>i</a:t>
            </a:r>
            <a:r>
              <a:rPr lang="it-IT" sz="1400" spc="-60" dirty="0">
                <a:cs typeface="Arial MT"/>
              </a:rPr>
              <a:t> </a:t>
            </a:r>
            <a:r>
              <a:rPr lang="it-IT" sz="1400" spc="5" dirty="0">
                <a:cs typeface="Arial MT"/>
              </a:rPr>
              <a:t>d</a:t>
            </a:r>
            <a:r>
              <a:rPr lang="it-IT" sz="1400" spc="-5" dirty="0">
                <a:cs typeface="Arial MT"/>
              </a:rPr>
              <a:t>’</a:t>
            </a:r>
            <a:r>
              <a:rPr lang="it-IT" sz="1400" spc="-10" dirty="0">
                <a:cs typeface="Arial MT"/>
              </a:rPr>
              <a:t>e</a:t>
            </a:r>
            <a:r>
              <a:rPr lang="it-IT" sz="1400" spc="5" dirty="0">
                <a:cs typeface="Arial MT"/>
              </a:rPr>
              <a:t>s</a:t>
            </a:r>
            <a:r>
              <a:rPr lang="it-IT" sz="1400" spc="-10" dirty="0">
                <a:cs typeface="Arial MT"/>
              </a:rPr>
              <a:t>p</a:t>
            </a:r>
            <a:r>
              <a:rPr lang="it-IT" sz="1400" spc="5" dirty="0">
                <a:cs typeface="Arial MT"/>
              </a:rPr>
              <a:t>e</a:t>
            </a:r>
            <a:r>
              <a:rPr lang="it-IT" sz="1400" spc="-5" dirty="0">
                <a:cs typeface="Arial MT"/>
              </a:rPr>
              <a:t>ri</a:t>
            </a:r>
            <a:r>
              <a:rPr lang="it-IT" sz="1400" spc="-10" dirty="0">
                <a:cs typeface="Arial MT"/>
              </a:rPr>
              <a:t>e</a:t>
            </a:r>
            <a:r>
              <a:rPr lang="it-IT" sz="1400" spc="5" dirty="0">
                <a:cs typeface="Arial MT"/>
              </a:rPr>
              <a:t>n</a:t>
            </a:r>
            <a:r>
              <a:rPr lang="it-IT" sz="1400" spc="-10" dirty="0">
                <a:cs typeface="Arial MT"/>
              </a:rPr>
              <a:t>z</a:t>
            </a:r>
            <a:r>
              <a:rPr lang="it-IT" sz="1400" spc="5" dirty="0">
                <a:cs typeface="Arial MT"/>
              </a:rPr>
              <a:t>a.</a:t>
            </a:r>
            <a:endParaRPr lang="it-IT" sz="1400" dirty="0">
              <a:cs typeface="Arial MT"/>
            </a:endParaRPr>
          </a:p>
        </p:txBody>
      </p:sp>
      <p:sp>
        <p:nvSpPr>
          <p:cNvPr id="4" name="Rettangolo 3">
            <a:extLst>
              <a:ext uri="{FF2B5EF4-FFF2-40B4-BE49-F238E27FC236}">
                <a16:creationId xmlns="" xmlns:a16="http://schemas.microsoft.com/office/drawing/2014/main" id="{8F4F08CD-CA97-156A-658A-9066511BEB4A}"/>
              </a:ext>
            </a:extLst>
          </p:cNvPr>
          <p:cNvSpPr/>
          <p:nvPr/>
        </p:nvSpPr>
        <p:spPr>
          <a:xfrm>
            <a:off x="248926" y="277401"/>
            <a:ext cx="11725591" cy="195209"/>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it-IT" sz="1200" dirty="0"/>
              <a:t>UNITÀ DI APPRENDIMENTO</a:t>
            </a:r>
          </a:p>
        </p:txBody>
      </p:sp>
      <p:sp>
        <p:nvSpPr>
          <p:cNvPr id="5" name="Rettangolo 4">
            <a:extLst>
              <a:ext uri="{FF2B5EF4-FFF2-40B4-BE49-F238E27FC236}">
                <a16:creationId xmlns="" xmlns:a16="http://schemas.microsoft.com/office/drawing/2014/main" id="{3497A4DA-1A7A-B003-83E9-BE290AD38F73}"/>
              </a:ext>
            </a:extLst>
          </p:cNvPr>
          <p:cNvSpPr/>
          <p:nvPr/>
        </p:nvSpPr>
        <p:spPr>
          <a:xfrm>
            <a:off x="251440" y="515900"/>
            <a:ext cx="11723077" cy="77081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dirty="0">
                <a:solidFill>
                  <a:srgbClr val="FF0000"/>
                </a:solidFill>
              </a:rPr>
              <a:t>«IL VIAGGIO DI UN SEMINO»</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kern="1200" dirty="0">
                <a:solidFill>
                  <a:schemeClr val="tx1"/>
                </a:solidFill>
                <a:effectLst/>
                <a:latin typeface="+mn-lt"/>
                <a:ea typeface="+mn-ea"/>
                <a:cs typeface="+mn-cs"/>
              </a:rPr>
              <a:t>SEZIONE</a:t>
            </a:r>
            <a:endParaRPr lang="it-IT" sz="1400" b="1" dirty="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kern="1200" dirty="0" smtClean="0">
                <a:solidFill>
                  <a:schemeClr val="tx1"/>
                </a:solidFill>
                <a:effectLst/>
                <a:latin typeface="+mn-lt"/>
                <a:ea typeface="+mn-ea"/>
                <a:cs typeface="+mn-cs"/>
              </a:rPr>
              <a:t>MARZO </a:t>
            </a:r>
            <a:r>
              <a:rPr lang="it-IT" sz="1400" b="1" kern="1200" dirty="0">
                <a:solidFill>
                  <a:schemeClr val="tx1"/>
                </a:solidFill>
                <a:effectLst/>
                <a:latin typeface="+mn-lt"/>
                <a:ea typeface="+mn-ea"/>
                <a:cs typeface="+mn-cs"/>
              </a:rPr>
              <a:t>- APRILE</a:t>
            </a:r>
            <a:endParaRPr lang="it-IT" sz="1400" dirty="0"/>
          </a:p>
        </p:txBody>
      </p:sp>
      <p:sp>
        <p:nvSpPr>
          <p:cNvPr id="6" name="Rettangolo 5">
            <a:extLst>
              <a:ext uri="{FF2B5EF4-FFF2-40B4-BE49-F238E27FC236}">
                <a16:creationId xmlns="" xmlns:a16="http://schemas.microsoft.com/office/drawing/2014/main" id="{2EE85A67-6528-F625-DF28-3098FBE97E6E}"/>
              </a:ext>
            </a:extLst>
          </p:cNvPr>
          <p:cNvSpPr/>
          <p:nvPr/>
        </p:nvSpPr>
        <p:spPr>
          <a:xfrm>
            <a:off x="264060" y="2100811"/>
            <a:ext cx="11727180" cy="6355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rgbClr val="FF0000"/>
                </a:solidFill>
                <a:effectLst/>
              </a:rPr>
              <a:t>COMPETENZA CHIAVE EUROPEA: COMPETENZA MULTILINGUISTICA</a:t>
            </a:r>
          </a:p>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rgbClr val="FF0000"/>
                </a:solidFill>
                <a:effectLst/>
              </a:rPr>
              <a:t>Competenza specifica</a:t>
            </a:r>
            <a:r>
              <a:rPr kumimoji="0" lang="it-IT" sz="1400" b="0" i="0" u="none" strike="noStrike" cap="none" normalizeH="0" baseline="0" dirty="0">
                <a:ln>
                  <a:noFill/>
                </a:ln>
                <a:solidFill>
                  <a:srgbClr val="FF0000"/>
                </a:solidFill>
                <a:effectLst/>
              </a:rPr>
              <a:t>:</a:t>
            </a:r>
            <a:r>
              <a:rPr lang="it-IT" sz="1400" dirty="0">
                <a:effectLst/>
              </a:rPr>
              <a:t>. </a:t>
            </a:r>
            <a:r>
              <a:rPr lang="it-IT" sz="1400" spc="-5" dirty="0">
                <a:cs typeface="Arial MT"/>
              </a:rPr>
              <a:t>Comp</a:t>
            </a:r>
            <a:r>
              <a:rPr lang="it-IT" sz="1400" spc="5" dirty="0">
                <a:cs typeface="Arial MT"/>
              </a:rPr>
              <a:t>r</a:t>
            </a:r>
            <a:r>
              <a:rPr lang="it-IT" sz="1400" spc="-5" dirty="0">
                <a:cs typeface="Arial MT"/>
              </a:rPr>
              <a:t>ende</a:t>
            </a:r>
            <a:r>
              <a:rPr lang="it-IT" sz="1400" spc="5" dirty="0">
                <a:cs typeface="Arial MT"/>
              </a:rPr>
              <a:t>r</a:t>
            </a:r>
            <a:r>
              <a:rPr lang="it-IT" sz="1400" dirty="0">
                <a:cs typeface="Arial MT"/>
              </a:rPr>
              <a:t>e</a:t>
            </a:r>
            <a:r>
              <a:rPr lang="it-IT" sz="1400" spc="-50" dirty="0">
                <a:cs typeface="Arial MT"/>
              </a:rPr>
              <a:t> </a:t>
            </a:r>
            <a:r>
              <a:rPr lang="it-IT" sz="1400" spc="-5" dirty="0">
                <a:cs typeface="Arial MT"/>
              </a:rPr>
              <a:t>f</a:t>
            </a:r>
            <a:r>
              <a:rPr lang="it-IT" sz="1400" spc="5" dirty="0">
                <a:cs typeface="Arial MT"/>
              </a:rPr>
              <a:t>r</a:t>
            </a:r>
            <a:r>
              <a:rPr lang="it-IT" sz="1400" spc="-5" dirty="0">
                <a:cs typeface="Arial MT"/>
              </a:rPr>
              <a:t>a</a:t>
            </a:r>
            <a:r>
              <a:rPr lang="it-IT" sz="1400" dirty="0">
                <a:cs typeface="Arial MT"/>
              </a:rPr>
              <a:t>si</a:t>
            </a:r>
            <a:r>
              <a:rPr lang="it-IT" sz="1400" spc="-45" dirty="0">
                <a:cs typeface="Arial MT"/>
              </a:rPr>
              <a:t> </a:t>
            </a:r>
            <a:r>
              <a:rPr lang="it-IT" sz="1400" spc="-5" dirty="0">
                <a:cs typeface="Arial MT"/>
              </a:rPr>
              <a:t>e</a:t>
            </a:r>
            <a:r>
              <a:rPr lang="it-IT" sz="1400" dirty="0">
                <a:cs typeface="Arial MT"/>
              </a:rPr>
              <a:t>d</a:t>
            </a:r>
            <a:r>
              <a:rPr lang="it-IT" sz="1400" spc="-50" dirty="0">
                <a:cs typeface="Arial MT"/>
              </a:rPr>
              <a:t> </a:t>
            </a:r>
            <a:r>
              <a:rPr lang="it-IT" sz="1400" spc="-5" dirty="0">
                <a:cs typeface="Arial MT"/>
              </a:rPr>
              <a:t>e</a:t>
            </a:r>
            <a:r>
              <a:rPr lang="it-IT" sz="1400" dirty="0">
                <a:cs typeface="Arial MT"/>
              </a:rPr>
              <a:t>s</a:t>
            </a:r>
            <a:r>
              <a:rPr lang="it-IT" sz="1400" spc="-5" dirty="0">
                <a:cs typeface="Arial MT"/>
              </a:rPr>
              <a:t>p</a:t>
            </a:r>
            <a:r>
              <a:rPr lang="it-IT" sz="1400" spc="5" dirty="0">
                <a:cs typeface="Arial MT"/>
              </a:rPr>
              <a:t>r</a:t>
            </a:r>
            <a:r>
              <a:rPr lang="it-IT" sz="1400" spc="-5" dirty="0">
                <a:cs typeface="Arial MT"/>
              </a:rPr>
              <a:t>e</a:t>
            </a:r>
            <a:r>
              <a:rPr lang="it-IT" sz="1400" dirty="0">
                <a:cs typeface="Arial MT"/>
              </a:rPr>
              <a:t>ssi</a:t>
            </a:r>
            <a:r>
              <a:rPr lang="it-IT" sz="1400" spc="-5" dirty="0">
                <a:cs typeface="Arial MT"/>
              </a:rPr>
              <a:t>on</a:t>
            </a:r>
            <a:r>
              <a:rPr lang="it-IT" sz="1400" dirty="0">
                <a:cs typeface="Arial MT"/>
              </a:rPr>
              <a:t>i</a:t>
            </a:r>
            <a:r>
              <a:rPr lang="it-IT" sz="1400" spc="-45" dirty="0">
                <a:cs typeface="Arial MT"/>
              </a:rPr>
              <a:t> </a:t>
            </a:r>
            <a:r>
              <a:rPr lang="it-IT" sz="1400" spc="-5" dirty="0">
                <a:cs typeface="Arial MT"/>
              </a:rPr>
              <a:t>d</a:t>
            </a:r>
            <a:r>
              <a:rPr lang="it-IT" sz="1400" dirty="0">
                <a:cs typeface="Arial MT"/>
              </a:rPr>
              <a:t>i</a:t>
            </a:r>
            <a:r>
              <a:rPr lang="it-IT" sz="1400" spc="-45" dirty="0">
                <a:cs typeface="Arial MT"/>
              </a:rPr>
              <a:t> </a:t>
            </a:r>
            <a:r>
              <a:rPr lang="it-IT" sz="1400" spc="-5" dirty="0">
                <a:cs typeface="Arial MT"/>
              </a:rPr>
              <a:t>u</a:t>
            </a:r>
            <a:r>
              <a:rPr lang="it-IT" sz="1400" dirty="0">
                <a:cs typeface="Arial MT"/>
              </a:rPr>
              <a:t>so </a:t>
            </a:r>
            <a:r>
              <a:rPr lang="it-IT" sz="1400" spc="-5" dirty="0">
                <a:cs typeface="Arial MT"/>
              </a:rPr>
              <a:t>f</a:t>
            </a:r>
            <a:r>
              <a:rPr lang="it-IT" sz="1400" spc="5" dirty="0">
                <a:cs typeface="Arial MT"/>
              </a:rPr>
              <a:t>r</a:t>
            </a:r>
            <a:r>
              <a:rPr lang="it-IT" sz="1400" spc="-5" dirty="0">
                <a:cs typeface="Arial MT"/>
              </a:rPr>
              <a:t>equent</a:t>
            </a:r>
            <a:r>
              <a:rPr lang="it-IT" sz="1400" dirty="0">
                <a:cs typeface="Arial MT"/>
              </a:rPr>
              <a:t>e</a:t>
            </a:r>
            <a:r>
              <a:rPr lang="it-IT" sz="1400" spc="-50" dirty="0">
                <a:cs typeface="Arial MT"/>
              </a:rPr>
              <a:t> </a:t>
            </a:r>
            <a:r>
              <a:rPr lang="it-IT" sz="1400" spc="5" dirty="0">
                <a:cs typeface="Arial MT"/>
              </a:rPr>
              <a:t>r</a:t>
            </a:r>
            <a:r>
              <a:rPr lang="it-IT" sz="1400" spc="-5" dirty="0">
                <a:cs typeface="Arial MT"/>
              </a:rPr>
              <a:t>e</a:t>
            </a:r>
            <a:r>
              <a:rPr lang="it-IT" sz="1400" dirty="0">
                <a:cs typeface="Arial MT"/>
              </a:rPr>
              <a:t>l</a:t>
            </a:r>
            <a:r>
              <a:rPr lang="it-IT" sz="1400" spc="-5" dirty="0">
                <a:cs typeface="Arial MT"/>
              </a:rPr>
              <a:t>at</a:t>
            </a:r>
            <a:r>
              <a:rPr lang="it-IT" sz="1400" dirty="0">
                <a:cs typeface="Arial MT"/>
              </a:rPr>
              <a:t>ive</a:t>
            </a:r>
            <a:r>
              <a:rPr lang="it-IT" sz="1400" spc="-50" dirty="0">
                <a:cs typeface="Arial MT"/>
              </a:rPr>
              <a:t> </a:t>
            </a:r>
            <a:r>
              <a:rPr lang="it-IT" sz="1400" spc="-5" dirty="0">
                <a:cs typeface="Arial MT"/>
              </a:rPr>
              <a:t>a</a:t>
            </a:r>
            <a:r>
              <a:rPr lang="it-IT" sz="1400" dirty="0">
                <a:cs typeface="Arial MT"/>
              </a:rPr>
              <a:t>d</a:t>
            </a:r>
            <a:r>
              <a:rPr lang="it-IT" sz="1400" spc="-50" dirty="0">
                <a:cs typeface="Arial MT"/>
              </a:rPr>
              <a:t> </a:t>
            </a:r>
            <a:r>
              <a:rPr lang="it-IT" sz="1400" spc="-5" dirty="0">
                <a:cs typeface="Arial MT"/>
              </a:rPr>
              <a:t>a</a:t>
            </a:r>
            <a:r>
              <a:rPr lang="it-IT" sz="1400" spc="5" dirty="0">
                <a:cs typeface="Arial MT"/>
              </a:rPr>
              <a:t>m</a:t>
            </a:r>
            <a:r>
              <a:rPr lang="it-IT" sz="1400" spc="-5" dirty="0">
                <a:cs typeface="Arial MT"/>
              </a:rPr>
              <a:t>b</a:t>
            </a:r>
            <a:r>
              <a:rPr lang="it-IT" sz="1400" dirty="0">
                <a:cs typeface="Arial MT"/>
              </a:rPr>
              <a:t>i</a:t>
            </a:r>
            <a:r>
              <a:rPr lang="it-IT" sz="1400" spc="-5" dirty="0">
                <a:cs typeface="Arial MT"/>
              </a:rPr>
              <a:t>t</a:t>
            </a:r>
            <a:r>
              <a:rPr lang="it-IT" sz="1400" dirty="0">
                <a:cs typeface="Arial MT"/>
              </a:rPr>
              <a:t>i</a:t>
            </a:r>
            <a:r>
              <a:rPr lang="it-IT" sz="1400" spc="-45" dirty="0">
                <a:cs typeface="Arial MT"/>
              </a:rPr>
              <a:t> </a:t>
            </a:r>
            <a:r>
              <a:rPr lang="it-IT" sz="1400" spc="-5" dirty="0">
                <a:cs typeface="Arial MT"/>
              </a:rPr>
              <a:t>d</a:t>
            </a:r>
            <a:r>
              <a:rPr lang="it-IT" sz="1400" dirty="0">
                <a:cs typeface="Arial MT"/>
              </a:rPr>
              <a:t>i</a:t>
            </a:r>
            <a:r>
              <a:rPr lang="it-IT" sz="1400" spc="-45" dirty="0">
                <a:cs typeface="Arial MT"/>
              </a:rPr>
              <a:t> </a:t>
            </a:r>
            <a:r>
              <a:rPr lang="it-IT" sz="1400" dirty="0">
                <a:cs typeface="Arial MT"/>
              </a:rPr>
              <a:t>i</a:t>
            </a:r>
            <a:r>
              <a:rPr lang="it-IT" sz="1400" spc="-5" dirty="0">
                <a:cs typeface="Arial MT"/>
              </a:rPr>
              <a:t>mmed</a:t>
            </a:r>
            <a:r>
              <a:rPr lang="it-IT" sz="1400" dirty="0">
                <a:cs typeface="Arial MT"/>
              </a:rPr>
              <a:t>i</a:t>
            </a:r>
            <a:r>
              <a:rPr lang="it-IT" sz="1400" spc="-5" dirty="0">
                <a:cs typeface="Arial MT"/>
              </a:rPr>
              <a:t>at</a:t>
            </a:r>
            <a:r>
              <a:rPr lang="it-IT" sz="1400" dirty="0">
                <a:cs typeface="Arial MT"/>
              </a:rPr>
              <a:t>a  </a:t>
            </a:r>
            <a:r>
              <a:rPr lang="it-IT" sz="1400" spc="-85" dirty="0">
                <a:cs typeface="Arial MT"/>
              </a:rPr>
              <a:t>rilevanza.</a:t>
            </a:r>
            <a:endParaRPr lang="it-IT" sz="1400" dirty="0">
              <a:cs typeface="Arial MT"/>
            </a:endParaRPr>
          </a:p>
        </p:txBody>
      </p:sp>
      <p:sp>
        <p:nvSpPr>
          <p:cNvPr id="7" name="Rettangolo 6">
            <a:extLst>
              <a:ext uri="{FF2B5EF4-FFF2-40B4-BE49-F238E27FC236}">
                <a16:creationId xmlns="" xmlns:a16="http://schemas.microsoft.com/office/drawing/2014/main" id="{FB2FB8C4-7ECE-9ED8-6A96-B238E792E7D3}"/>
              </a:ext>
            </a:extLst>
          </p:cNvPr>
          <p:cNvSpPr/>
          <p:nvPr/>
        </p:nvSpPr>
        <p:spPr>
          <a:xfrm>
            <a:off x="269804" y="2768230"/>
            <a:ext cx="11727181" cy="63517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rgbClr val="FF0000"/>
                </a:solidFill>
                <a:effectLst/>
              </a:rPr>
              <a:t>COMPETENZA CHIAVE EUROPEA: </a:t>
            </a:r>
            <a:r>
              <a:rPr kumimoji="0" lang="de-DE" sz="1400" b="1" i="0" u="none" strike="noStrike" cap="none" normalizeH="0" baseline="0" dirty="0">
                <a:ln>
                  <a:noFill/>
                </a:ln>
                <a:solidFill>
                  <a:srgbClr val="FF0000"/>
                </a:solidFill>
                <a:effectLst/>
              </a:rPr>
              <a:t>COMPETENZA MATEMATICA E COMPETENZA IN SCIENZE, TECNOLOGIE E INGEGNERIA</a:t>
            </a:r>
            <a:endParaRPr kumimoji="0" lang="it-IT" sz="1400" b="1" i="0" u="none" strike="noStrike" cap="none" normalizeH="0" baseline="0" dirty="0">
              <a:ln>
                <a:noFill/>
              </a:ln>
              <a:solidFill>
                <a:srgbClr val="FF0000"/>
              </a:solidFill>
              <a:effectLst/>
            </a:endParaRPr>
          </a:p>
          <a:p>
            <a:pPr algn="just">
              <a:defRPr/>
            </a:pPr>
            <a:r>
              <a:rPr kumimoji="0" lang="it-IT" sz="1400" b="1" i="0" u="none" strike="noStrike" cap="none" normalizeH="0" baseline="0" dirty="0">
                <a:ln>
                  <a:noFill/>
                </a:ln>
                <a:solidFill>
                  <a:srgbClr val="FF0000"/>
                </a:solidFill>
                <a:effectLst/>
              </a:rPr>
              <a:t>Competenza specifica</a:t>
            </a:r>
            <a:r>
              <a:rPr kumimoji="0" lang="it-IT" sz="1400" b="0" i="0" u="none" strike="noStrike" cap="none" normalizeH="0" baseline="0" dirty="0">
                <a:ln>
                  <a:noFill/>
                </a:ln>
                <a:solidFill>
                  <a:srgbClr val="FF0000"/>
                </a:solidFill>
                <a:effectLst/>
              </a:rPr>
              <a:t>: </a:t>
            </a:r>
            <a:r>
              <a:rPr lang="it-IT" sz="1400" spc="-75" dirty="0">
                <a:cs typeface="Arial MT"/>
              </a:rPr>
              <a:t>Raggruppare</a:t>
            </a:r>
            <a:r>
              <a:rPr lang="it-IT" sz="1400" spc="-70" dirty="0">
                <a:cs typeface="Arial MT"/>
              </a:rPr>
              <a:t> </a:t>
            </a:r>
            <a:r>
              <a:rPr lang="it-IT" sz="1400" spc="-75" dirty="0">
                <a:cs typeface="Arial MT"/>
              </a:rPr>
              <a:t>e</a:t>
            </a:r>
            <a:r>
              <a:rPr lang="it-IT" sz="1400" spc="-70" dirty="0">
                <a:cs typeface="Arial MT"/>
              </a:rPr>
              <a:t> </a:t>
            </a:r>
            <a:r>
              <a:rPr lang="it-IT" sz="1400" spc="-65" dirty="0">
                <a:cs typeface="Arial MT"/>
              </a:rPr>
              <a:t>ordinare</a:t>
            </a:r>
            <a:r>
              <a:rPr lang="it-IT" sz="1400" spc="-60" dirty="0">
                <a:cs typeface="Arial MT"/>
              </a:rPr>
              <a:t> </a:t>
            </a:r>
            <a:r>
              <a:rPr lang="it-IT" sz="1400" spc="-80" dirty="0">
                <a:cs typeface="Arial MT"/>
              </a:rPr>
              <a:t>secondo</a:t>
            </a:r>
            <a:r>
              <a:rPr lang="it-IT" sz="1400" spc="-75" dirty="0">
                <a:cs typeface="Arial MT"/>
              </a:rPr>
              <a:t> </a:t>
            </a:r>
            <a:r>
              <a:rPr lang="it-IT" sz="1400" spc="-50" dirty="0">
                <a:cs typeface="Arial MT"/>
              </a:rPr>
              <a:t>criteri</a:t>
            </a:r>
            <a:r>
              <a:rPr lang="it-IT" sz="1400" spc="-45" dirty="0">
                <a:cs typeface="Arial MT"/>
              </a:rPr>
              <a:t> </a:t>
            </a:r>
            <a:r>
              <a:rPr lang="it-IT" sz="1400" spc="-55" dirty="0">
                <a:cs typeface="Arial MT"/>
              </a:rPr>
              <a:t>diversi, </a:t>
            </a:r>
            <a:r>
              <a:rPr lang="it-IT" sz="1400" spc="-50" dirty="0">
                <a:cs typeface="Arial MT"/>
              </a:rPr>
              <a:t> </a:t>
            </a:r>
            <a:r>
              <a:rPr lang="it-IT" sz="1400" dirty="0">
                <a:cs typeface="Arial MT"/>
              </a:rPr>
              <a:t>con</a:t>
            </a:r>
            <a:r>
              <a:rPr lang="it-IT" sz="1400" spc="-5" dirty="0">
                <a:cs typeface="Arial MT"/>
              </a:rPr>
              <a:t>f</a:t>
            </a:r>
            <a:r>
              <a:rPr lang="it-IT" sz="1400" spc="-15" dirty="0">
                <a:cs typeface="Arial MT"/>
              </a:rPr>
              <a:t>r</a:t>
            </a:r>
            <a:r>
              <a:rPr lang="it-IT" sz="1400" dirty="0">
                <a:cs typeface="Arial MT"/>
              </a:rPr>
              <a:t>on</a:t>
            </a:r>
            <a:r>
              <a:rPr lang="it-IT" sz="1400" spc="-5" dirty="0">
                <a:cs typeface="Arial MT"/>
              </a:rPr>
              <a:t>t</a:t>
            </a:r>
            <a:r>
              <a:rPr lang="it-IT" sz="1400" dirty="0">
                <a:cs typeface="Arial MT"/>
              </a:rPr>
              <a:t>a</a:t>
            </a:r>
            <a:r>
              <a:rPr lang="it-IT" sz="1400" spc="-15" dirty="0">
                <a:cs typeface="Arial MT"/>
              </a:rPr>
              <a:t>r</a:t>
            </a:r>
            <a:r>
              <a:rPr lang="it-IT" sz="1400" dirty="0">
                <a:cs typeface="Arial MT"/>
              </a:rPr>
              <a:t>e</a:t>
            </a:r>
            <a:r>
              <a:rPr lang="it-IT" sz="1400" spc="-5" dirty="0">
                <a:cs typeface="Arial MT"/>
              </a:rPr>
              <a:t> </a:t>
            </a:r>
            <a:r>
              <a:rPr lang="it-IT" sz="1400" dirty="0">
                <a:cs typeface="Arial MT"/>
              </a:rPr>
              <a:t>e</a:t>
            </a:r>
            <a:r>
              <a:rPr lang="it-IT" sz="1400" spc="-15" dirty="0">
                <a:cs typeface="Arial MT"/>
              </a:rPr>
              <a:t> </a:t>
            </a:r>
            <a:r>
              <a:rPr lang="it-IT" sz="1400" dirty="0">
                <a:cs typeface="Arial MT"/>
              </a:rPr>
              <a:t>v</a:t>
            </a:r>
            <a:r>
              <a:rPr lang="it-IT" sz="1400" spc="-10" dirty="0">
                <a:cs typeface="Arial MT"/>
              </a:rPr>
              <a:t>a</a:t>
            </a:r>
            <a:r>
              <a:rPr lang="it-IT" sz="1400" spc="5" dirty="0">
                <a:cs typeface="Arial MT"/>
              </a:rPr>
              <a:t>l</a:t>
            </a:r>
            <a:r>
              <a:rPr lang="it-IT" sz="1400" dirty="0">
                <a:cs typeface="Arial MT"/>
              </a:rPr>
              <a:t>u</a:t>
            </a:r>
            <a:r>
              <a:rPr lang="it-IT" sz="1400" spc="-5" dirty="0">
                <a:cs typeface="Arial MT"/>
              </a:rPr>
              <a:t>t</a:t>
            </a:r>
            <a:r>
              <a:rPr lang="it-IT" sz="1400" dirty="0">
                <a:cs typeface="Arial MT"/>
              </a:rPr>
              <a:t>a</a:t>
            </a:r>
            <a:r>
              <a:rPr lang="it-IT" sz="1400" spc="-15" dirty="0">
                <a:cs typeface="Arial MT"/>
              </a:rPr>
              <a:t>r</a:t>
            </a:r>
            <a:r>
              <a:rPr lang="it-IT" sz="1400" dirty="0">
                <a:cs typeface="Arial MT"/>
              </a:rPr>
              <a:t>e </a:t>
            </a:r>
            <a:r>
              <a:rPr lang="it-IT" sz="1400" spc="-10" dirty="0">
                <a:cs typeface="Arial MT"/>
              </a:rPr>
              <a:t>q</a:t>
            </a:r>
            <a:r>
              <a:rPr lang="it-IT" sz="1400" dirty="0">
                <a:cs typeface="Arial MT"/>
              </a:rPr>
              <a:t>u</a:t>
            </a:r>
            <a:r>
              <a:rPr lang="it-IT" sz="1400" spc="-10" dirty="0">
                <a:cs typeface="Arial MT"/>
              </a:rPr>
              <a:t>a</a:t>
            </a:r>
            <a:r>
              <a:rPr lang="it-IT" sz="1400" dirty="0">
                <a:cs typeface="Arial MT"/>
              </a:rPr>
              <a:t>n</a:t>
            </a:r>
            <a:r>
              <a:rPr lang="it-IT" sz="1400" spc="-5" dirty="0">
                <a:cs typeface="Arial MT"/>
              </a:rPr>
              <a:t>t</a:t>
            </a:r>
            <a:r>
              <a:rPr lang="it-IT" sz="1400" spc="5" dirty="0">
                <a:cs typeface="Arial MT"/>
              </a:rPr>
              <a:t>i</a:t>
            </a:r>
            <a:r>
              <a:rPr lang="it-IT" sz="1400" spc="-20" dirty="0">
                <a:cs typeface="Arial MT"/>
              </a:rPr>
              <a:t>t</a:t>
            </a:r>
            <a:r>
              <a:rPr lang="it-IT" sz="1400" dirty="0">
                <a:cs typeface="Arial MT"/>
              </a:rPr>
              <a:t>à;</a:t>
            </a:r>
            <a:r>
              <a:rPr lang="it-IT" sz="1400" spc="-10" dirty="0">
                <a:cs typeface="Arial MT"/>
              </a:rPr>
              <a:t> </a:t>
            </a:r>
            <a:r>
              <a:rPr lang="it-IT" sz="1400" dirty="0">
                <a:cs typeface="Arial MT"/>
              </a:rPr>
              <a:t>o</a:t>
            </a:r>
            <a:r>
              <a:rPr lang="it-IT" sz="1400" spc="-10" dirty="0">
                <a:cs typeface="Arial MT"/>
              </a:rPr>
              <a:t>p</a:t>
            </a:r>
            <a:r>
              <a:rPr lang="it-IT" sz="1400" dirty="0">
                <a:cs typeface="Arial MT"/>
              </a:rPr>
              <a:t>e</a:t>
            </a:r>
            <a:r>
              <a:rPr lang="it-IT" sz="1400" spc="-5" dirty="0">
                <a:cs typeface="Arial MT"/>
              </a:rPr>
              <a:t>r</a:t>
            </a:r>
            <a:r>
              <a:rPr lang="it-IT" sz="1400" dirty="0">
                <a:cs typeface="Arial MT"/>
              </a:rPr>
              <a:t>a</a:t>
            </a:r>
            <a:r>
              <a:rPr lang="it-IT" sz="1400" spc="-15" dirty="0">
                <a:cs typeface="Arial MT"/>
              </a:rPr>
              <a:t>r</a:t>
            </a:r>
            <a:r>
              <a:rPr lang="it-IT" sz="1400" dirty="0">
                <a:cs typeface="Arial MT"/>
              </a:rPr>
              <a:t>e</a:t>
            </a:r>
            <a:r>
              <a:rPr lang="it-IT" sz="1400" spc="-5" dirty="0">
                <a:cs typeface="Arial MT"/>
              </a:rPr>
              <a:t> </a:t>
            </a:r>
            <a:r>
              <a:rPr lang="it-IT" sz="1400" spc="-15" dirty="0">
                <a:cs typeface="Arial MT"/>
              </a:rPr>
              <a:t>c</a:t>
            </a:r>
            <a:r>
              <a:rPr lang="it-IT" sz="1400" dirty="0">
                <a:cs typeface="Arial MT"/>
              </a:rPr>
              <a:t>on</a:t>
            </a:r>
            <a:r>
              <a:rPr lang="it-IT" sz="1400" spc="-15" dirty="0">
                <a:cs typeface="Arial MT"/>
              </a:rPr>
              <a:t> </a:t>
            </a:r>
            <a:r>
              <a:rPr lang="it-IT" sz="1400" dirty="0">
                <a:cs typeface="Arial MT"/>
              </a:rPr>
              <a:t>i </a:t>
            </a:r>
            <a:r>
              <a:rPr lang="it-IT" sz="1400" spc="-5" dirty="0">
                <a:cs typeface="Arial MT"/>
              </a:rPr>
              <a:t> </a:t>
            </a:r>
            <a:r>
              <a:rPr lang="it-IT" sz="1400" spc="-25" dirty="0">
                <a:cs typeface="Arial MT"/>
              </a:rPr>
              <a:t>n</a:t>
            </a:r>
            <a:r>
              <a:rPr lang="it-IT" sz="1400" spc="-10" dirty="0">
                <a:cs typeface="Arial MT"/>
              </a:rPr>
              <a:t>u</a:t>
            </a:r>
            <a:r>
              <a:rPr lang="it-IT" sz="1400" spc="-15" dirty="0">
                <a:cs typeface="Arial MT"/>
              </a:rPr>
              <a:t>m</a:t>
            </a:r>
            <a:r>
              <a:rPr lang="it-IT" sz="1400" spc="-10" dirty="0">
                <a:cs typeface="Arial MT"/>
              </a:rPr>
              <a:t>e</a:t>
            </a:r>
            <a:r>
              <a:rPr lang="it-IT" sz="1400" spc="-15" dirty="0">
                <a:cs typeface="Arial MT"/>
              </a:rPr>
              <a:t>r</a:t>
            </a:r>
            <a:r>
              <a:rPr lang="it-IT" sz="1400" spc="-10" dirty="0">
                <a:cs typeface="Arial MT"/>
              </a:rPr>
              <a:t>i</a:t>
            </a:r>
            <a:r>
              <a:rPr lang="it-IT" sz="1400" dirty="0">
                <a:cs typeface="Arial MT"/>
              </a:rPr>
              <a:t>;  </a:t>
            </a:r>
            <a:r>
              <a:rPr lang="it-IT" sz="1400" spc="-75" dirty="0">
                <a:cs typeface="Arial MT"/>
              </a:rPr>
              <a:t>contare.</a:t>
            </a:r>
            <a:endParaRPr lang="it-IT" sz="1400" dirty="0">
              <a:cs typeface="Arial MT"/>
            </a:endParaRPr>
          </a:p>
          <a:p>
            <a:pPr algn="just">
              <a:defRPr/>
            </a:pPr>
            <a:endParaRPr lang="it-IT" sz="1400" dirty="0">
              <a:solidFill>
                <a:srgbClr val="FF0000"/>
              </a:solidFill>
              <a:cs typeface="Arial Narrow"/>
            </a:endParaRPr>
          </a:p>
        </p:txBody>
      </p:sp>
      <p:sp>
        <p:nvSpPr>
          <p:cNvPr id="2" name="Rettangolo 1">
            <a:extLst>
              <a:ext uri="{FF2B5EF4-FFF2-40B4-BE49-F238E27FC236}">
                <a16:creationId xmlns="" xmlns:a16="http://schemas.microsoft.com/office/drawing/2014/main" id="{E99A2020-A607-5143-84BF-772CC14FA26F}"/>
              </a:ext>
            </a:extLst>
          </p:cNvPr>
          <p:cNvSpPr/>
          <p:nvPr/>
        </p:nvSpPr>
        <p:spPr>
          <a:xfrm>
            <a:off x="266098" y="3454601"/>
            <a:ext cx="11727180" cy="46423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rgbClr val="FF0000"/>
                </a:solidFill>
                <a:effectLst/>
                <a:ea typeface="Verdana" pitchFamily="34" charset="0"/>
                <a:cs typeface="Verdana" pitchFamily="34" charset="0"/>
              </a:rPr>
              <a:t>COM</a:t>
            </a:r>
            <a:r>
              <a:rPr kumimoji="0" lang="it-IT" sz="1400" b="1" i="0" u="none" strike="noStrike" cap="none" normalizeH="0" baseline="0" dirty="0">
                <a:ln>
                  <a:noFill/>
                </a:ln>
                <a:solidFill>
                  <a:srgbClr val="FF0000"/>
                </a:solidFill>
                <a:effectLst/>
              </a:rPr>
              <a:t>PETENZA CHIAVE EUROPEA: </a:t>
            </a:r>
            <a:r>
              <a:rPr kumimoji="0" lang="it-IT" sz="1400" b="1" i="0" u="none" strike="noStrike" cap="none" normalizeH="0" baseline="0" dirty="0">
                <a:ln>
                  <a:noFill/>
                </a:ln>
                <a:solidFill>
                  <a:srgbClr val="FF0000"/>
                </a:solidFill>
                <a:effectLst/>
                <a:ea typeface="Times New Roman" pitchFamily="18" charset="0"/>
                <a:cs typeface="Arial Narrow" pitchFamily="34" charset="0"/>
              </a:rPr>
              <a:t>COMPETENZA IN MATERIA DI CONSAPEVOLEZZA ED ESPRESSIONE CULTURALI - IL CORPO E IL MOVIMENTO</a:t>
            </a:r>
            <a:endParaRPr kumimoji="0" lang="it-IT" sz="1400" b="0" i="0" u="none" strike="noStrike" cap="none" normalizeH="0" baseline="0" dirty="0">
              <a:ln>
                <a:noFill/>
              </a:ln>
              <a:solidFill>
                <a:srgbClr val="FF0000"/>
              </a:solidFill>
              <a:effectLst/>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400" b="1" i="0" u="none" strike="noStrike" cap="none" normalizeH="0" baseline="0" dirty="0">
                <a:ln>
                  <a:noFill/>
                </a:ln>
                <a:solidFill>
                  <a:srgbClr val="FF0000"/>
                </a:solidFill>
                <a:effectLst/>
              </a:rPr>
              <a:t>Competenza specifica:</a:t>
            </a:r>
            <a:r>
              <a:rPr lang="it-IT" sz="1400" dirty="0">
                <a:solidFill>
                  <a:srgbClr val="00000A"/>
                </a:solidFill>
                <a:effectLst/>
                <a:ea typeface="Times New Roman" panose="02020603050405020304" pitchFamily="18" charset="0"/>
                <a:cs typeface="Arial Narrow" panose="020B0606020202030204" pitchFamily="34" charset="0"/>
              </a:rPr>
              <a:t> </a:t>
            </a:r>
            <a:r>
              <a:rPr lang="it-IT" sz="1400" spc="-5" dirty="0">
                <a:solidFill>
                  <a:srgbClr val="000006"/>
                </a:solidFill>
                <a:cs typeface="Arial MT"/>
              </a:rPr>
              <a:t>Ut</a:t>
            </a:r>
            <a:r>
              <a:rPr lang="it-IT" sz="1400" dirty="0">
                <a:solidFill>
                  <a:srgbClr val="000006"/>
                </a:solidFill>
                <a:cs typeface="Arial MT"/>
              </a:rPr>
              <a:t>ilizz</a:t>
            </a:r>
            <a:r>
              <a:rPr lang="it-IT" sz="1400" spc="-5" dirty="0">
                <a:solidFill>
                  <a:srgbClr val="000006"/>
                </a:solidFill>
                <a:cs typeface="Arial MT"/>
              </a:rPr>
              <a:t>a</a:t>
            </a:r>
            <a:r>
              <a:rPr lang="it-IT" sz="1400" spc="5" dirty="0">
                <a:solidFill>
                  <a:srgbClr val="000006"/>
                </a:solidFill>
                <a:cs typeface="Arial MT"/>
              </a:rPr>
              <a:t>r</a:t>
            </a:r>
            <a:r>
              <a:rPr lang="it-IT" sz="1400" dirty="0">
                <a:solidFill>
                  <a:srgbClr val="000006"/>
                </a:solidFill>
                <a:cs typeface="Arial MT"/>
              </a:rPr>
              <a:t>e</a:t>
            </a:r>
            <a:r>
              <a:rPr lang="it-IT" sz="1400" spc="-85" dirty="0">
                <a:solidFill>
                  <a:srgbClr val="000006"/>
                </a:solidFill>
                <a:cs typeface="Arial MT"/>
              </a:rPr>
              <a:t> </a:t>
            </a:r>
            <a:r>
              <a:rPr lang="it-IT" sz="1400" dirty="0">
                <a:solidFill>
                  <a:srgbClr val="000006"/>
                </a:solidFill>
                <a:cs typeface="Arial MT"/>
              </a:rPr>
              <a:t>i</a:t>
            </a:r>
            <a:r>
              <a:rPr lang="it-IT" sz="1400" spc="-90" dirty="0">
                <a:solidFill>
                  <a:srgbClr val="000006"/>
                </a:solidFill>
                <a:cs typeface="Arial MT"/>
              </a:rPr>
              <a:t> </a:t>
            </a:r>
            <a:r>
              <a:rPr lang="it-IT" sz="1400" dirty="0">
                <a:solidFill>
                  <a:srgbClr val="000006"/>
                </a:solidFill>
                <a:cs typeface="Arial MT"/>
              </a:rPr>
              <a:t>s</a:t>
            </a:r>
            <a:r>
              <a:rPr lang="it-IT" sz="1400" spc="-5" dirty="0">
                <a:solidFill>
                  <a:srgbClr val="000006"/>
                </a:solidFill>
                <a:cs typeface="Arial MT"/>
              </a:rPr>
              <a:t>en</a:t>
            </a:r>
            <a:r>
              <a:rPr lang="it-IT" sz="1400" dirty="0">
                <a:solidFill>
                  <a:srgbClr val="000006"/>
                </a:solidFill>
                <a:cs typeface="Arial MT"/>
              </a:rPr>
              <a:t>si</a:t>
            </a:r>
            <a:r>
              <a:rPr lang="it-IT" sz="1400" spc="-80" dirty="0">
                <a:solidFill>
                  <a:srgbClr val="000006"/>
                </a:solidFill>
                <a:cs typeface="Arial MT"/>
              </a:rPr>
              <a:t> </a:t>
            </a:r>
            <a:r>
              <a:rPr lang="it-IT" sz="1400" spc="-5" dirty="0">
                <a:solidFill>
                  <a:srgbClr val="000006"/>
                </a:solidFill>
                <a:cs typeface="Arial MT"/>
              </a:rPr>
              <a:t>per  </a:t>
            </a:r>
            <a:r>
              <a:rPr lang="it-IT" sz="1400" dirty="0">
                <a:solidFill>
                  <a:srgbClr val="000006"/>
                </a:solidFill>
                <a:cs typeface="Arial MT"/>
              </a:rPr>
              <a:t>c</a:t>
            </a:r>
            <a:r>
              <a:rPr lang="it-IT" sz="1400" spc="-5" dirty="0">
                <a:solidFill>
                  <a:srgbClr val="000006"/>
                </a:solidFill>
                <a:cs typeface="Arial MT"/>
              </a:rPr>
              <a:t>ono</a:t>
            </a:r>
            <a:r>
              <a:rPr lang="it-IT" sz="1400" dirty="0">
                <a:solidFill>
                  <a:srgbClr val="000006"/>
                </a:solidFill>
                <a:cs typeface="Arial MT"/>
              </a:rPr>
              <a:t>sc</a:t>
            </a:r>
            <a:r>
              <a:rPr lang="it-IT" sz="1400" spc="-5" dirty="0">
                <a:solidFill>
                  <a:srgbClr val="000006"/>
                </a:solidFill>
                <a:cs typeface="Arial MT"/>
              </a:rPr>
              <a:t>e</a:t>
            </a:r>
            <a:r>
              <a:rPr lang="it-IT" sz="1400" spc="5" dirty="0">
                <a:solidFill>
                  <a:srgbClr val="000006"/>
                </a:solidFill>
                <a:cs typeface="Arial MT"/>
              </a:rPr>
              <a:t>r</a:t>
            </a:r>
            <a:r>
              <a:rPr lang="it-IT" sz="1400" dirty="0">
                <a:solidFill>
                  <a:srgbClr val="000006"/>
                </a:solidFill>
                <a:cs typeface="Arial MT"/>
              </a:rPr>
              <a:t>e</a:t>
            </a:r>
            <a:r>
              <a:rPr lang="it-IT" sz="1400" spc="-60" dirty="0">
                <a:solidFill>
                  <a:srgbClr val="000006"/>
                </a:solidFill>
                <a:cs typeface="Arial MT"/>
              </a:rPr>
              <a:t> </a:t>
            </a:r>
            <a:r>
              <a:rPr lang="it-IT" sz="1400" dirty="0">
                <a:solidFill>
                  <a:srgbClr val="000006"/>
                </a:solidFill>
                <a:cs typeface="Arial MT"/>
              </a:rPr>
              <a:t>la</a:t>
            </a:r>
            <a:r>
              <a:rPr lang="it-IT" sz="1400" spc="-50" dirty="0">
                <a:solidFill>
                  <a:srgbClr val="000006"/>
                </a:solidFill>
                <a:cs typeface="Arial MT"/>
              </a:rPr>
              <a:t> </a:t>
            </a:r>
            <a:r>
              <a:rPr lang="it-IT" sz="1400" spc="5" dirty="0">
                <a:solidFill>
                  <a:srgbClr val="000006"/>
                </a:solidFill>
                <a:cs typeface="Arial MT"/>
              </a:rPr>
              <a:t>r</a:t>
            </a:r>
            <a:r>
              <a:rPr lang="it-IT" sz="1400" spc="-5" dirty="0">
                <a:solidFill>
                  <a:srgbClr val="000006"/>
                </a:solidFill>
                <a:cs typeface="Arial MT"/>
              </a:rPr>
              <a:t>ea</a:t>
            </a:r>
            <a:r>
              <a:rPr lang="it-IT" sz="1400" dirty="0">
                <a:solidFill>
                  <a:srgbClr val="000006"/>
                </a:solidFill>
                <a:cs typeface="Arial MT"/>
              </a:rPr>
              <a:t>l</a:t>
            </a:r>
            <a:r>
              <a:rPr lang="it-IT" sz="1400" spc="-5" dirty="0">
                <a:solidFill>
                  <a:srgbClr val="000006"/>
                </a:solidFill>
                <a:cs typeface="Arial MT"/>
              </a:rPr>
              <a:t>t</a:t>
            </a:r>
            <a:r>
              <a:rPr lang="it-IT" sz="1400" dirty="0">
                <a:solidFill>
                  <a:srgbClr val="000006"/>
                </a:solidFill>
                <a:cs typeface="Arial MT"/>
              </a:rPr>
              <a:t>à</a:t>
            </a:r>
            <a:r>
              <a:rPr lang="it-IT" sz="1400" spc="-50" dirty="0">
                <a:solidFill>
                  <a:srgbClr val="000006"/>
                </a:solidFill>
                <a:cs typeface="Arial MT"/>
              </a:rPr>
              <a:t> </a:t>
            </a:r>
            <a:r>
              <a:rPr lang="it-IT" sz="1400" dirty="0">
                <a:solidFill>
                  <a:srgbClr val="000006"/>
                </a:solidFill>
                <a:cs typeface="Arial MT"/>
              </a:rPr>
              <a:t>c</a:t>
            </a:r>
            <a:r>
              <a:rPr lang="it-IT" sz="1400" spc="-5" dirty="0">
                <a:solidFill>
                  <a:srgbClr val="000006"/>
                </a:solidFill>
                <a:cs typeface="Arial MT"/>
              </a:rPr>
              <a:t>h</a:t>
            </a:r>
            <a:r>
              <a:rPr lang="it-IT" sz="1400" dirty="0">
                <a:solidFill>
                  <a:srgbClr val="000006"/>
                </a:solidFill>
                <a:cs typeface="Arial MT"/>
              </a:rPr>
              <a:t>e</a:t>
            </a:r>
            <a:r>
              <a:rPr lang="it-IT" sz="1400" spc="-50" dirty="0">
                <a:solidFill>
                  <a:srgbClr val="000006"/>
                </a:solidFill>
                <a:cs typeface="Arial MT"/>
              </a:rPr>
              <a:t> </a:t>
            </a:r>
            <a:r>
              <a:rPr lang="it-IT" sz="1400" dirty="0">
                <a:solidFill>
                  <a:srgbClr val="000006"/>
                </a:solidFill>
                <a:cs typeface="Arial MT"/>
              </a:rPr>
              <a:t>ci  </a:t>
            </a:r>
            <a:r>
              <a:rPr lang="it-IT" sz="1400" spc="-80" dirty="0">
                <a:solidFill>
                  <a:srgbClr val="000006"/>
                </a:solidFill>
                <a:cs typeface="Arial MT"/>
              </a:rPr>
              <a:t>circonda.</a:t>
            </a:r>
            <a:endParaRPr lang="it-IT" sz="1400" dirty="0">
              <a:solidFill>
                <a:srgbClr val="00000A"/>
              </a:solidFill>
              <a:effectLst/>
              <a:ea typeface="Times New Roman" panose="02020603050405020304" pitchFamily="18" charset="0"/>
              <a:cs typeface="Times New Roman" panose="02020603050405020304" pitchFamily="18" charset="0"/>
            </a:endParaRPr>
          </a:p>
        </p:txBody>
      </p:sp>
      <p:pic>
        <p:nvPicPr>
          <p:cNvPr id="9" name="Immagine 8" descr="Immagine che contiene testo, cartone animato, contenitore, mela&#10;&#10;Descrizione generata automaticamente">
            <a:extLst>
              <a:ext uri="{FF2B5EF4-FFF2-40B4-BE49-F238E27FC236}">
                <a16:creationId xmlns="" xmlns:a16="http://schemas.microsoft.com/office/drawing/2014/main" id="{B6BC8249-084D-EE1E-F8E2-7779FB6F203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5742" y="3970036"/>
            <a:ext cx="1872235" cy="2671419"/>
          </a:xfrm>
          <a:prstGeom prst="rect">
            <a:avLst/>
          </a:prstGeom>
        </p:spPr>
      </p:pic>
      <p:sp>
        <p:nvSpPr>
          <p:cNvPr id="10" name="Rettangolo 9">
            <a:extLst>
              <a:ext uri="{FF2B5EF4-FFF2-40B4-BE49-F238E27FC236}">
                <a16:creationId xmlns="" xmlns:a16="http://schemas.microsoft.com/office/drawing/2014/main" id="{7DB2B768-6A52-60E0-181B-A545E66F8E9E}"/>
              </a:ext>
            </a:extLst>
          </p:cNvPr>
          <p:cNvSpPr/>
          <p:nvPr/>
        </p:nvSpPr>
        <p:spPr>
          <a:xfrm>
            <a:off x="3116825" y="4385296"/>
            <a:ext cx="5083277" cy="115407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it-IT" dirty="0"/>
              <a:t>La storia inizia quando </a:t>
            </a:r>
            <a:r>
              <a:rPr lang="it-IT" b="1" dirty="0">
                <a:solidFill>
                  <a:srgbClr val="FF0000"/>
                </a:solidFill>
              </a:rPr>
              <a:t>MAAPO</a:t>
            </a:r>
          </a:p>
          <a:p>
            <a:pPr algn="ctr"/>
            <a:r>
              <a:rPr lang="it-IT" dirty="0"/>
              <a:t>decide di piantare il semino nella terra, annaffiandolo e coltivandolo con amore.</a:t>
            </a:r>
          </a:p>
        </p:txBody>
      </p:sp>
      <p:pic>
        <p:nvPicPr>
          <p:cNvPr id="12" name="Immagine 11" descr="Immagine che contiene cartone animato, mascot, interno&#10;&#10;Descrizione generata automaticamente">
            <a:extLst>
              <a:ext uri="{FF2B5EF4-FFF2-40B4-BE49-F238E27FC236}">
                <a16:creationId xmlns="" xmlns:a16="http://schemas.microsoft.com/office/drawing/2014/main" id="{4742D4F3-3957-2FB2-FC48-9099A5B22E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08950" y="3972816"/>
            <a:ext cx="2001479" cy="2668639"/>
          </a:xfrm>
          <a:prstGeom prst="rect">
            <a:avLst/>
          </a:prstGeom>
        </p:spPr>
      </p:pic>
    </p:spTree>
    <p:extLst>
      <p:ext uri="{BB962C8B-B14F-4D97-AF65-F5344CB8AC3E}">
        <p14:creationId xmlns:p14="http://schemas.microsoft.com/office/powerpoint/2010/main" val="6773332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a:extLst>
              <a:ext uri="{FF2B5EF4-FFF2-40B4-BE49-F238E27FC236}">
                <a16:creationId xmlns="" xmlns:a16="http://schemas.microsoft.com/office/drawing/2014/main" id="{0384E174-EC97-9418-6794-C4C017B53872}"/>
              </a:ext>
            </a:extLst>
          </p:cNvPr>
          <p:cNvGraphicFramePr>
            <a:graphicFrameLocks noGrp="1"/>
          </p:cNvGraphicFramePr>
          <p:nvPr>
            <p:extLst>
              <p:ext uri="{D42A27DB-BD31-4B8C-83A1-F6EECF244321}">
                <p14:modId xmlns:p14="http://schemas.microsoft.com/office/powerpoint/2010/main" val="3799143134"/>
              </p:ext>
            </p:extLst>
          </p:nvPr>
        </p:nvGraphicFramePr>
        <p:xfrm>
          <a:off x="294673" y="546156"/>
          <a:ext cx="11727181" cy="731520"/>
        </p:xfrm>
        <a:graphic>
          <a:graphicData uri="http://schemas.openxmlformats.org/drawingml/2006/table">
            <a:tbl>
              <a:tblPr firstRow="1" bandRow="1">
                <a:tableStyleId>{5940675A-B579-460E-94D1-54222C63F5DA}</a:tableStyleId>
              </a:tblPr>
              <a:tblGrid>
                <a:gridCol w="11727181">
                  <a:extLst>
                    <a:ext uri="{9D8B030D-6E8A-4147-A177-3AD203B41FA5}">
                      <a16:colId xmlns="" xmlns:a16="http://schemas.microsoft.com/office/drawing/2014/main" val="20000"/>
                    </a:ext>
                  </a:extLst>
                </a:gridCol>
              </a:tblGrid>
              <a:tr h="23419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dirty="0">
                          <a:solidFill>
                            <a:srgbClr val="FF0000"/>
                          </a:solidFill>
                        </a:rPr>
                        <a:t>«</a:t>
                      </a:r>
                      <a:r>
                        <a:rPr lang="it-IT" sz="1400" b="1" kern="1200" dirty="0">
                          <a:solidFill>
                            <a:srgbClr val="FF0000"/>
                          </a:solidFill>
                          <a:effectLst/>
                          <a:latin typeface="+mn-lt"/>
                          <a:ea typeface="+mn-ea"/>
                          <a:cs typeface="+mn-cs"/>
                        </a:rPr>
                        <a:t>IDEE IN GIOCO»</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kern="1200" dirty="0">
                          <a:solidFill>
                            <a:srgbClr val="FF0000"/>
                          </a:solidFill>
                          <a:effectLst/>
                          <a:latin typeface="+mn-lt"/>
                          <a:ea typeface="+mn-ea"/>
                          <a:cs typeface="+mn-cs"/>
                        </a:rPr>
                        <a:t>SEZIONE</a:t>
                      </a:r>
                      <a:endParaRPr lang="it-IT" sz="1400" b="1" dirty="0">
                        <a:solidFill>
                          <a:srgbClr val="FF0000"/>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kern="1200" dirty="0">
                          <a:solidFill>
                            <a:schemeClr val="tx1"/>
                          </a:solidFill>
                          <a:effectLst/>
                          <a:latin typeface="+mn-lt"/>
                          <a:ea typeface="+mn-ea"/>
                          <a:cs typeface="+mn-cs"/>
                        </a:rPr>
                        <a:t>GENNAIO - APRILE</a:t>
                      </a:r>
                    </a:p>
                  </a:txBody>
                  <a:tcPr/>
                </a:tc>
                <a:extLst>
                  <a:ext uri="{0D108BD9-81ED-4DB2-BD59-A6C34878D82A}">
                    <a16:rowId xmlns="" xmlns:a16="http://schemas.microsoft.com/office/drawing/2014/main" val="10001"/>
                  </a:ext>
                </a:extLst>
              </a:tr>
            </a:tbl>
          </a:graphicData>
        </a:graphic>
      </p:graphicFrame>
      <p:sp>
        <p:nvSpPr>
          <p:cNvPr id="3" name="Rettangolo 2">
            <a:extLst>
              <a:ext uri="{FF2B5EF4-FFF2-40B4-BE49-F238E27FC236}">
                <a16:creationId xmlns="" xmlns:a16="http://schemas.microsoft.com/office/drawing/2014/main" id="{7043E011-FAA9-BBF3-472A-7FE3139BEECD}"/>
              </a:ext>
            </a:extLst>
          </p:cNvPr>
          <p:cNvSpPr/>
          <p:nvPr/>
        </p:nvSpPr>
        <p:spPr>
          <a:xfrm>
            <a:off x="284163" y="1252345"/>
            <a:ext cx="11727180" cy="696351"/>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rgbClr val="FF0000"/>
                </a:solidFill>
                <a:effectLst/>
              </a:rPr>
              <a:t>COMPETENZA CHIAVE EUROPEA: </a:t>
            </a:r>
            <a:r>
              <a:rPr kumimoji="0" lang="it-IT" sz="1400" b="1" i="0" u="none" strike="noStrike" cap="none" normalizeH="0" baseline="0" dirty="0">
                <a:ln>
                  <a:noFill/>
                </a:ln>
                <a:solidFill>
                  <a:srgbClr val="FF0000"/>
                </a:solidFill>
                <a:effectLst/>
                <a:ea typeface="Times New Roman" pitchFamily="18" charset="0"/>
                <a:cs typeface="Arial Narrow" pitchFamily="34" charset="0"/>
              </a:rPr>
              <a:t>COMPETENZA IN MATERIA DI CITTADINANZA</a:t>
            </a:r>
            <a:endParaRPr kumimoji="0" lang="it-IT" sz="1400" b="0" i="0" u="none" strike="noStrike" cap="none" normalizeH="0" baseline="0" dirty="0">
              <a:ln>
                <a:noFill/>
              </a:ln>
              <a:solidFill>
                <a:srgbClr val="FF0000"/>
              </a:solidFill>
              <a:effectLst/>
              <a:cs typeface="Times New Roman" pitchFamily="18" charset="0"/>
            </a:endParaRPr>
          </a:p>
          <a:p>
            <a:r>
              <a:rPr kumimoji="0" lang="it-IT" sz="1400" b="1" i="0" u="none" strike="noStrike" cap="none" normalizeH="0" baseline="0" dirty="0">
                <a:ln>
                  <a:noFill/>
                </a:ln>
                <a:solidFill>
                  <a:srgbClr val="FF0000"/>
                </a:solidFill>
                <a:effectLst/>
              </a:rPr>
              <a:t>Competenza specifica: </a:t>
            </a:r>
            <a:r>
              <a:rPr lang="it-IT" sz="1400" spc="-70" dirty="0">
                <a:cs typeface="Arial MT"/>
              </a:rPr>
              <a:t>Riflettere,</a:t>
            </a:r>
            <a:r>
              <a:rPr lang="it-IT" sz="1400" spc="-40" dirty="0">
                <a:cs typeface="Arial MT"/>
              </a:rPr>
              <a:t> </a:t>
            </a:r>
            <a:r>
              <a:rPr lang="it-IT" sz="1400" spc="-75" dirty="0">
                <a:cs typeface="Arial MT"/>
              </a:rPr>
              <a:t>confrontarsi,</a:t>
            </a:r>
            <a:r>
              <a:rPr lang="it-IT" sz="1400" spc="-40" dirty="0">
                <a:cs typeface="Arial MT"/>
              </a:rPr>
              <a:t> </a:t>
            </a:r>
            <a:r>
              <a:rPr lang="it-IT" sz="1400" spc="-75" dirty="0">
                <a:cs typeface="Arial MT"/>
              </a:rPr>
              <a:t>ascoltare, </a:t>
            </a:r>
            <a:r>
              <a:rPr lang="it-IT" sz="1400" spc="-235" dirty="0">
                <a:cs typeface="Arial MT"/>
              </a:rPr>
              <a:t> </a:t>
            </a:r>
            <a:r>
              <a:rPr lang="it-IT" sz="1400" spc="-5" dirty="0">
                <a:cs typeface="Arial MT"/>
              </a:rPr>
              <a:t>d</a:t>
            </a:r>
            <a:r>
              <a:rPr lang="it-IT" sz="1400" dirty="0">
                <a:cs typeface="Arial MT"/>
              </a:rPr>
              <a:t>isc</a:t>
            </a:r>
            <a:r>
              <a:rPr lang="it-IT" sz="1400" spc="-5" dirty="0">
                <a:cs typeface="Arial MT"/>
              </a:rPr>
              <a:t>ute</a:t>
            </a:r>
            <a:r>
              <a:rPr lang="it-IT" sz="1400" spc="5" dirty="0">
                <a:cs typeface="Arial MT"/>
              </a:rPr>
              <a:t>r</a:t>
            </a:r>
            <a:r>
              <a:rPr lang="it-IT" sz="1400" dirty="0">
                <a:cs typeface="Arial MT"/>
              </a:rPr>
              <a:t>e</a:t>
            </a:r>
            <a:r>
              <a:rPr lang="it-IT" sz="1400" spc="-50" dirty="0">
                <a:cs typeface="Arial MT"/>
              </a:rPr>
              <a:t> </a:t>
            </a:r>
            <a:r>
              <a:rPr lang="it-IT" sz="1400" dirty="0">
                <a:cs typeface="Arial MT"/>
              </a:rPr>
              <a:t>c</a:t>
            </a:r>
            <a:r>
              <a:rPr lang="it-IT" sz="1400" spc="-5" dirty="0">
                <a:cs typeface="Arial MT"/>
              </a:rPr>
              <a:t>o</a:t>
            </a:r>
            <a:r>
              <a:rPr lang="it-IT" sz="1400" dirty="0">
                <a:cs typeface="Arial MT"/>
              </a:rPr>
              <a:t>n </a:t>
            </a:r>
            <a:r>
              <a:rPr lang="it-IT" sz="1400" spc="-95" dirty="0">
                <a:cs typeface="Arial MT"/>
              </a:rPr>
              <a:t> </a:t>
            </a:r>
            <a:r>
              <a:rPr lang="it-IT" sz="1400" spc="-5" dirty="0">
                <a:cs typeface="Arial MT"/>
              </a:rPr>
              <a:t>g</a:t>
            </a:r>
            <a:r>
              <a:rPr lang="it-IT" sz="1400" dirty="0">
                <a:cs typeface="Arial MT"/>
              </a:rPr>
              <a:t>li</a:t>
            </a:r>
            <a:r>
              <a:rPr lang="it-IT" sz="1400" spc="-45" dirty="0">
                <a:cs typeface="Arial MT"/>
              </a:rPr>
              <a:t> </a:t>
            </a:r>
            <a:r>
              <a:rPr lang="it-IT" sz="1400" spc="-5" dirty="0">
                <a:cs typeface="Arial MT"/>
              </a:rPr>
              <a:t>adu</a:t>
            </a:r>
            <a:r>
              <a:rPr lang="it-IT" sz="1400" dirty="0">
                <a:cs typeface="Arial MT"/>
              </a:rPr>
              <a:t>l</a:t>
            </a:r>
            <a:r>
              <a:rPr lang="it-IT" sz="1400" spc="-5" dirty="0">
                <a:cs typeface="Arial MT"/>
              </a:rPr>
              <a:t>t</a:t>
            </a:r>
            <a:r>
              <a:rPr lang="it-IT" sz="1400" dirty="0">
                <a:cs typeface="Arial MT"/>
              </a:rPr>
              <a:t>i</a:t>
            </a:r>
            <a:r>
              <a:rPr lang="it-IT" sz="1400" spc="-45" dirty="0">
                <a:cs typeface="Arial MT"/>
              </a:rPr>
              <a:t> </a:t>
            </a:r>
            <a:r>
              <a:rPr lang="it-IT" sz="1400" dirty="0">
                <a:cs typeface="Arial MT"/>
              </a:rPr>
              <a:t>e</a:t>
            </a:r>
            <a:r>
              <a:rPr lang="it-IT" sz="1400" spc="-50" dirty="0">
                <a:cs typeface="Arial MT"/>
              </a:rPr>
              <a:t> </a:t>
            </a:r>
            <a:r>
              <a:rPr lang="it-IT" sz="1400" dirty="0">
                <a:cs typeface="Arial MT"/>
              </a:rPr>
              <a:t>c</a:t>
            </a:r>
            <a:r>
              <a:rPr lang="it-IT" sz="1400" spc="-5" dirty="0">
                <a:cs typeface="Arial MT"/>
              </a:rPr>
              <a:t>o</a:t>
            </a:r>
            <a:r>
              <a:rPr lang="it-IT" sz="1400" dirty="0">
                <a:cs typeface="Arial MT"/>
              </a:rPr>
              <a:t>n</a:t>
            </a:r>
            <a:r>
              <a:rPr lang="it-IT" sz="1400" spc="-50" dirty="0">
                <a:cs typeface="Arial MT"/>
              </a:rPr>
              <a:t> </a:t>
            </a:r>
            <a:r>
              <a:rPr lang="it-IT" sz="1400" spc="-5" dirty="0">
                <a:cs typeface="Arial MT"/>
              </a:rPr>
              <a:t>g</a:t>
            </a:r>
            <a:r>
              <a:rPr lang="it-IT" sz="1400" dirty="0">
                <a:cs typeface="Arial MT"/>
              </a:rPr>
              <a:t>li  </a:t>
            </a:r>
            <a:r>
              <a:rPr lang="it-IT" sz="1400" spc="-5" dirty="0">
                <a:cs typeface="Arial MT"/>
              </a:rPr>
              <a:t>a</a:t>
            </a:r>
            <a:r>
              <a:rPr lang="it-IT" sz="1400" dirty="0">
                <a:cs typeface="Arial MT"/>
              </a:rPr>
              <a:t>l</a:t>
            </a:r>
            <a:r>
              <a:rPr lang="it-IT" sz="1400" spc="-5" dirty="0">
                <a:cs typeface="Arial MT"/>
              </a:rPr>
              <a:t>t</a:t>
            </a:r>
            <a:r>
              <a:rPr lang="it-IT" sz="1400" spc="5" dirty="0">
                <a:cs typeface="Arial MT"/>
              </a:rPr>
              <a:t>r</a:t>
            </a:r>
            <a:r>
              <a:rPr lang="it-IT" sz="1400" dirty="0">
                <a:cs typeface="Arial MT"/>
              </a:rPr>
              <a:t>i</a:t>
            </a:r>
            <a:r>
              <a:rPr lang="it-IT" sz="1400" spc="-45" dirty="0">
                <a:cs typeface="Arial MT"/>
              </a:rPr>
              <a:t> </a:t>
            </a:r>
            <a:r>
              <a:rPr lang="it-IT" sz="1400" spc="-5" dirty="0">
                <a:cs typeface="Arial MT"/>
              </a:rPr>
              <a:t>bamb</a:t>
            </a:r>
            <a:r>
              <a:rPr lang="it-IT" sz="1400" dirty="0">
                <a:cs typeface="Arial MT"/>
              </a:rPr>
              <a:t>i</a:t>
            </a:r>
            <a:r>
              <a:rPr lang="it-IT" sz="1400" spc="-5" dirty="0">
                <a:cs typeface="Arial MT"/>
              </a:rPr>
              <a:t>n</a:t>
            </a:r>
            <a:r>
              <a:rPr lang="it-IT" sz="1400" dirty="0">
                <a:cs typeface="Arial MT"/>
              </a:rPr>
              <a:t>i,</a:t>
            </a:r>
            <a:r>
              <a:rPr lang="it-IT" sz="1400" spc="-50" dirty="0">
                <a:cs typeface="Arial MT"/>
              </a:rPr>
              <a:t> </a:t>
            </a:r>
            <a:r>
              <a:rPr lang="it-IT" sz="1400" spc="-5" dirty="0">
                <a:cs typeface="Arial MT"/>
              </a:rPr>
              <a:t>tenend</a:t>
            </a:r>
            <a:r>
              <a:rPr lang="it-IT" sz="1400" dirty="0">
                <a:cs typeface="Arial MT"/>
              </a:rPr>
              <a:t>o</a:t>
            </a:r>
            <a:r>
              <a:rPr lang="it-IT" sz="1400" spc="-50" dirty="0">
                <a:cs typeface="Arial MT"/>
              </a:rPr>
              <a:t> </a:t>
            </a:r>
            <a:r>
              <a:rPr lang="it-IT" sz="1400" dirty="0">
                <a:cs typeface="Arial MT"/>
              </a:rPr>
              <a:t>c</a:t>
            </a:r>
            <a:r>
              <a:rPr lang="it-IT" sz="1400" spc="-5" dirty="0">
                <a:cs typeface="Arial MT"/>
              </a:rPr>
              <a:t>o</a:t>
            </a:r>
            <a:r>
              <a:rPr lang="it-IT" sz="1400" spc="5" dirty="0">
                <a:cs typeface="Arial MT"/>
              </a:rPr>
              <a:t>n</a:t>
            </a:r>
            <a:r>
              <a:rPr lang="it-IT" sz="1400" spc="-5" dirty="0">
                <a:cs typeface="Arial MT"/>
              </a:rPr>
              <a:t>t</a:t>
            </a:r>
            <a:r>
              <a:rPr lang="it-IT" sz="1400" dirty="0">
                <a:cs typeface="Arial MT"/>
              </a:rPr>
              <a:t>o</a:t>
            </a:r>
            <a:r>
              <a:rPr lang="it-IT" sz="1400" spc="-50" dirty="0">
                <a:cs typeface="Arial MT"/>
              </a:rPr>
              <a:t> </a:t>
            </a:r>
            <a:r>
              <a:rPr lang="it-IT" sz="1400" spc="-5" dirty="0">
                <a:cs typeface="Arial MT"/>
              </a:rPr>
              <a:t>del  p</a:t>
            </a:r>
            <a:r>
              <a:rPr lang="it-IT" sz="1400" spc="5" dirty="0">
                <a:cs typeface="Arial MT"/>
              </a:rPr>
              <a:t>r</a:t>
            </a:r>
            <a:r>
              <a:rPr lang="it-IT" sz="1400" spc="-5" dirty="0">
                <a:cs typeface="Arial MT"/>
              </a:rPr>
              <a:t>op</a:t>
            </a:r>
            <a:r>
              <a:rPr lang="it-IT" sz="1400" spc="5" dirty="0">
                <a:cs typeface="Arial MT"/>
              </a:rPr>
              <a:t>r</a:t>
            </a:r>
            <a:r>
              <a:rPr lang="it-IT" sz="1400" dirty="0">
                <a:cs typeface="Arial MT"/>
              </a:rPr>
              <a:t>io</a:t>
            </a:r>
            <a:r>
              <a:rPr lang="it-IT" sz="1400" spc="-50" dirty="0">
                <a:cs typeface="Arial MT"/>
              </a:rPr>
              <a:t> </a:t>
            </a:r>
            <a:r>
              <a:rPr lang="it-IT" sz="1400" dirty="0">
                <a:cs typeface="Arial MT"/>
              </a:rPr>
              <a:t>e</a:t>
            </a:r>
            <a:r>
              <a:rPr lang="it-IT" sz="1400" spc="-50" dirty="0">
                <a:cs typeface="Arial MT"/>
              </a:rPr>
              <a:t> </a:t>
            </a:r>
            <a:r>
              <a:rPr lang="it-IT" sz="1400" spc="-5" dirty="0">
                <a:cs typeface="Arial MT"/>
              </a:rPr>
              <a:t>de</a:t>
            </a:r>
            <a:r>
              <a:rPr lang="it-IT" sz="1400" dirty="0">
                <a:cs typeface="Arial MT"/>
              </a:rPr>
              <a:t>ll’</a:t>
            </a:r>
            <a:r>
              <a:rPr lang="it-IT" sz="1400" spc="-5" dirty="0">
                <a:cs typeface="Arial MT"/>
              </a:rPr>
              <a:t>a</a:t>
            </a:r>
            <a:r>
              <a:rPr lang="it-IT" sz="1400" dirty="0">
                <a:cs typeface="Arial MT"/>
              </a:rPr>
              <a:t>l</a:t>
            </a:r>
            <a:r>
              <a:rPr lang="it-IT" sz="1400" spc="-5" dirty="0">
                <a:cs typeface="Arial MT"/>
              </a:rPr>
              <a:t>t</a:t>
            </a:r>
            <a:r>
              <a:rPr lang="it-IT" sz="1400" spc="5" dirty="0">
                <a:cs typeface="Arial MT"/>
              </a:rPr>
              <a:t>r</a:t>
            </a:r>
            <a:r>
              <a:rPr lang="it-IT" sz="1400" spc="-5" dirty="0">
                <a:cs typeface="Arial MT"/>
              </a:rPr>
              <a:t>u</a:t>
            </a:r>
            <a:r>
              <a:rPr lang="it-IT" sz="1400" dirty="0">
                <a:cs typeface="Arial MT"/>
              </a:rPr>
              <a:t>i</a:t>
            </a:r>
            <a:r>
              <a:rPr lang="it-IT" sz="1400" spc="-65" dirty="0">
                <a:cs typeface="Arial MT"/>
              </a:rPr>
              <a:t> </a:t>
            </a:r>
            <a:r>
              <a:rPr lang="it-IT" sz="1400" spc="-5" dirty="0">
                <a:cs typeface="Arial MT"/>
              </a:rPr>
              <a:t>punt</a:t>
            </a:r>
            <a:r>
              <a:rPr lang="it-IT" sz="1400" dirty="0">
                <a:cs typeface="Arial MT"/>
              </a:rPr>
              <a:t>o</a:t>
            </a:r>
            <a:r>
              <a:rPr lang="it-IT" sz="1400" spc="-75" dirty="0">
                <a:cs typeface="Arial MT"/>
              </a:rPr>
              <a:t> </a:t>
            </a:r>
            <a:r>
              <a:rPr lang="it-IT" sz="1400" spc="-5" dirty="0">
                <a:cs typeface="Arial MT"/>
              </a:rPr>
              <a:t>d</a:t>
            </a:r>
            <a:r>
              <a:rPr lang="it-IT" sz="1400" dirty="0">
                <a:cs typeface="Arial MT"/>
              </a:rPr>
              <a:t>i</a:t>
            </a:r>
            <a:r>
              <a:rPr lang="it-IT" sz="1400" spc="-55" dirty="0">
                <a:cs typeface="Arial MT"/>
              </a:rPr>
              <a:t> </a:t>
            </a:r>
            <a:r>
              <a:rPr lang="it-IT" sz="1400" dirty="0">
                <a:cs typeface="Arial MT"/>
              </a:rPr>
              <a:t>vis</a:t>
            </a:r>
            <a:r>
              <a:rPr lang="it-IT" sz="1400" spc="-5" dirty="0">
                <a:cs typeface="Arial MT"/>
              </a:rPr>
              <a:t>ta</a:t>
            </a:r>
            <a:r>
              <a:rPr lang="it-IT" sz="1400" dirty="0">
                <a:cs typeface="Arial MT"/>
              </a:rPr>
              <a:t>,  </a:t>
            </a:r>
            <a:r>
              <a:rPr lang="it-IT" sz="1400" spc="-5" dirty="0">
                <a:cs typeface="Arial MT"/>
              </a:rPr>
              <a:t>de</a:t>
            </a:r>
            <a:r>
              <a:rPr lang="it-IT" sz="1400" dirty="0">
                <a:cs typeface="Arial MT"/>
              </a:rPr>
              <a:t>lle</a:t>
            </a:r>
            <a:r>
              <a:rPr lang="it-IT" sz="1400" spc="-75" dirty="0">
                <a:cs typeface="Arial MT"/>
              </a:rPr>
              <a:t> </a:t>
            </a:r>
            <a:r>
              <a:rPr lang="it-IT" sz="1400" spc="-5" dirty="0">
                <a:cs typeface="Arial MT"/>
              </a:rPr>
              <a:t>d</a:t>
            </a:r>
            <a:r>
              <a:rPr lang="it-IT" sz="1400" dirty="0">
                <a:cs typeface="Arial MT"/>
              </a:rPr>
              <a:t>i</a:t>
            </a:r>
            <a:r>
              <a:rPr lang="it-IT" sz="1400" spc="-5" dirty="0">
                <a:cs typeface="Arial MT"/>
              </a:rPr>
              <a:t>ffe</a:t>
            </a:r>
            <a:r>
              <a:rPr lang="it-IT" sz="1400" spc="5" dirty="0">
                <a:cs typeface="Arial MT"/>
              </a:rPr>
              <a:t>r</a:t>
            </a:r>
            <a:r>
              <a:rPr lang="it-IT" sz="1400" spc="-5" dirty="0">
                <a:cs typeface="Arial MT"/>
              </a:rPr>
              <a:t>en</a:t>
            </a:r>
            <a:r>
              <a:rPr lang="it-IT" sz="1400" dirty="0">
                <a:cs typeface="Arial MT"/>
              </a:rPr>
              <a:t>ze</a:t>
            </a:r>
            <a:r>
              <a:rPr lang="it-IT" sz="1400" spc="-50" dirty="0">
                <a:cs typeface="Arial MT"/>
              </a:rPr>
              <a:t> </a:t>
            </a:r>
            <a:r>
              <a:rPr lang="it-IT" sz="1400" dirty="0">
                <a:cs typeface="Arial MT"/>
              </a:rPr>
              <a:t>e </a:t>
            </a:r>
            <a:r>
              <a:rPr lang="it-IT" sz="1400" spc="-95" dirty="0">
                <a:cs typeface="Arial MT"/>
              </a:rPr>
              <a:t> </a:t>
            </a:r>
            <a:r>
              <a:rPr lang="it-IT" sz="1400" spc="5" dirty="0">
                <a:cs typeface="Arial MT"/>
              </a:rPr>
              <a:t>r</a:t>
            </a:r>
            <a:r>
              <a:rPr lang="it-IT" sz="1400" dirty="0">
                <a:cs typeface="Arial MT"/>
              </a:rPr>
              <a:t>is</a:t>
            </a:r>
            <a:r>
              <a:rPr lang="it-IT" sz="1400" spc="-5" dirty="0">
                <a:cs typeface="Arial MT"/>
              </a:rPr>
              <a:t>pettando</a:t>
            </a:r>
            <a:r>
              <a:rPr lang="it-IT" sz="1400" dirty="0">
                <a:cs typeface="Arial MT"/>
              </a:rPr>
              <a:t>li</a:t>
            </a:r>
            <a:endParaRPr lang="it-IT" sz="1400" dirty="0">
              <a:solidFill>
                <a:schemeClr val="tx1"/>
              </a:solidFill>
              <a:ea typeface="Times New Roman"/>
              <a:cs typeface="Arial Narrow"/>
            </a:endParaRPr>
          </a:p>
        </p:txBody>
      </p:sp>
      <p:sp>
        <p:nvSpPr>
          <p:cNvPr id="4" name="Rettangolo 3">
            <a:extLst>
              <a:ext uri="{FF2B5EF4-FFF2-40B4-BE49-F238E27FC236}">
                <a16:creationId xmlns="" xmlns:a16="http://schemas.microsoft.com/office/drawing/2014/main" id="{89F58345-0641-CEAC-EAC2-A85EB9576DB0}"/>
              </a:ext>
            </a:extLst>
          </p:cNvPr>
          <p:cNvSpPr/>
          <p:nvPr/>
        </p:nvSpPr>
        <p:spPr>
          <a:xfrm>
            <a:off x="284162" y="2027131"/>
            <a:ext cx="11727181" cy="63517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rgbClr val="FF0000"/>
                </a:solidFill>
                <a:effectLst/>
              </a:rPr>
              <a:t>COMPETENZA CHIAVE EUROPEA: </a:t>
            </a:r>
            <a:r>
              <a:rPr kumimoji="0" lang="de-DE" sz="1400" b="1" i="0" u="none" strike="noStrike" cap="none" normalizeH="0" baseline="0" dirty="0">
                <a:ln>
                  <a:noFill/>
                </a:ln>
                <a:solidFill>
                  <a:srgbClr val="FF0000"/>
                </a:solidFill>
                <a:effectLst/>
              </a:rPr>
              <a:t>COMPETENZA MATEMATICA E COMPETENZA IN SCIENZE, TECNOLOGIE E INGEGNERIA</a:t>
            </a:r>
            <a:endParaRPr lang="it-IT" sz="1400" b="1" dirty="0">
              <a:solidFill>
                <a:srgbClr val="FF0000"/>
              </a:solidFill>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rgbClr val="FF0000"/>
                </a:solidFill>
                <a:effectLst/>
              </a:rPr>
              <a:t>Competenza specifica</a:t>
            </a:r>
            <a:r>
              <a:rPr kumimoji="0" lang="it-IT" sz="1400" b="0" i="0" u="none" strike="noStrike" cap="none" normalizeH="0" baseline="0" dirty="0">
                <a:ln>
                  <a:noFill/>
                </a:ln>
                <a:solidFill>
                  <a:srgbClr val="FF0000"/>
                </a:solidFill>
                <a:effectLst/>
              </a:rPr>
              <a:t>: </a:t>
            </a:r>
            <a:r>
              <a:rPr lang="it-IT" sz="1400" spc="-70" dirty="0">
                <a:cs typeface="Arial MT"/>
              </a:rPr>
              <a:t>Porre</a:t>
            </a:r>
            <a:r>
              <a:rPr lang="it-IT" sz="1400" spc="-65" dirty="0">
                <a:cs typeface="Arial MT"/>
              </a:rPr>
              <a:t> </a:t>
            </a:r>
            <a:r>
              <a:rPr lang="it-IT" sz="1400" spc="-80" dirty="0">
                <a:cs typeface="Arial MT"/>
              </a:rPr>
              <a:t>domande,</a:t>
            </a:r>
            <a:r>
              <a:rPr lang="it-IT" sz="1400" spc="-75" dirty="0">
                <a:cs typeface="Arial MT"/>
              </a:rPr>
              <a:t> </a:t>
            </a:r>
            <a:r>
              <a:rPr lang="it-IT" sz="1400" spc="-60" dirty="0">
                <a:cs typeface="Arial MT"/>
              </a:rPr>
              <a:t>discutere,</a:t>
            </a:r>
            <a:r>
              <a:rPr lang="it-IT" sz="1400" spc="-55" dirty="0">
                <a:cs typeface="Arial MT"/>
              </a:rPr>
              <a:t> </a:t>
            </a:r>
            <a:r>
              <a:rPr lang="it-IT" sz="1400" spc="-65" dirty="0">
                <a:cs typeface="Arial MT"/>
              </a:rPr>
              <a:t>confrontare</a:t>
            </a:r>
            <a:r>
              <a:rPr lang="it-IT" sz="1400" spc="-60" dirty="0">
                <a:cs typeface="Arial MT"/>
              </a:rPr>
              <a:t> </a:t>
            </a:r>
            <a:r>
              <a:rPr lang="it-IT" sz="1400" spc="-55" dirty="0">
                <a:cs typeface="Arial MT"/>
              </a:rPr>
              <a:t>ipotesi, </a:t>
            </a:r>
            <a:r>
              <a:rPr lang="it-IT" sz="1400" spc="-50" dirty="0">
                <a:cs typeface="Arial MT"/>
              </a:rPr>
              <a:t> </a:t>
            </a:r>
            <a:r>
              <a:rPr lang="it-IT" sz="1400" dirty="0">
                <a:cs typeface="Arial MT"/>
              </a:rPr>
              <a:t>sp</a:t>
            </a:r>
            <a:r>
              <a:rPr lang="it-IT" sz="1400" spc="-10" dirty="0">
                <a:cs typeface="Arial MT"/>
              </a:rPr>
              <a:t>i</a:t>
            </a:r>
            <a:r>
              <a:rPr lang="it-IT" sz="1400" dirty="0">
                <a:cs typeface="Arial MT"/>
              </a:rPr>
              <a:t>e</a:t>
            </a:r>
            <a:r>
              <a:rPr lang="it-IT" sz="1400" spc="-10" dirty="0">
                <a:cs typeface="Arial MT"/>
              </a:rPr>
              <a:t>g</a:t>
            </a:r>
            <a:r>
              <a:rPr lang="it-IT" sz="1400" dirty="0">
                <a:cs typeface="Arial MT"/>
              </a:rPr>
              <a:t>a</a:t>
            </a:r>
            <a:r>
              <a:rPr lang="it-IT" sz="1400" spc="-15" dirty="0">
                <a:cs typeface="Arial MT"/>
              </a:rPr>
              <a:t>z</a:t>
            </a:r>
            <a:r>
              <a:rPr lang="it-IT" sz="1400" spc="5" dirty="0">
                <a:cs typeface="Arial MT"/>
              </a:rPr>
              <a:t>i</a:t>
            </a:r>
            <a:r>
              <a:rPr lang="it-IT" sz="1400" spc="-10" dirty="0">
                <a:cs typeface="Arial MT"/>
              </a:rPr>
              <a:t>on</a:t>
            </a:r>
            <a:r>
              <a:rPr lang="it-IT" sz="1400" spc="5" dirty="0">
                <a:cs typeface="Arial MT"/>
              </a:rPr>
              <a:t>i</a:t>
            </a:r>
            <a:r>
              <a:rPr lang="it-IT" sz="1400" dirty="0">
                <a:cs typeface="Arial MT"/>
              </a:rPr>
              <a:t>,</a:t>
            </a:r>
            <a:r>
              <a:rPr lang="it-IT" sz="1400" spc="-45" dirty="0">
                <a:cs typeface="Arial MT"/>
              </a:rPr>
              <a:t> </a:t>
            </a:r>
            <a:r>
              <a:rPr lang="it-IT" sz="1400" dirty="0">
                <a:cs typeface="Arial MT"/>
              </a:rPr>
              <a:t>s</a:t>
            </a:r>
            <a:r>
              <a:rPr lang="it-IT" sz="1400" spc="-10" dirty="0">
                <a:cs typeface="Arial MT"/>
              </a:rPr>
              <a:t>o</a:t>
            </a:r>
            <a:r>
              <a:rPr lang="it-IT" sz="1400" spc="5" dirty="0">
                <a:cs typeface="Arial MT"/>
              </a:rPr>
              <a:t>l</a:t>
            </a:r>
            <a:r>
              <a:rPr lang="it-IT" sz="1400" dirty="0">
                <a:cs typeface="Arial MT"/>
              </a:rPr>
              <a:t>u</a:t>
            </a:r>
            <a:r>
              <a:rPr lang="it-IT" sz="1400" spc="-10" dirty="0">
                <a:cs typeface="Arial MT"/>
              </a:rPr>
              <a:t>z</a:t>
            </a:r>
            <a:r>
              <a:rPr lang="it-IT" sz="1400" spc="5" dirty="0">
                <a:cs typeface="Arial MT"/>
              </a:rPr>
              <a:t>i</a:t>
            </a:r>
            <a:r>
              <a:rPr lang="it-IT" sz="1400" spc="-10" dirty="0">
                <a:cs typeface="Arial MT"/>
              </a:rPr>
              <a:t>on</a:t>
            </a:r>
            <a:r>
              <a:rPr lang="it-IT" sz="1400" dirty="0">
                <a:cs typeface="Arial MT"/>
              </a:rPr>
              <a:t>i</a:t>
            </a:r>
            <a:r>
              <a:rPr lang="it-IT" sz="1400" spc="-35" dirty="0">
                <a:cs typeface="Arial MT"/>
              </a:rPr>
              <a:t> </a:t>
            </a:r>
            <a:r>
              <a:rPr lang="it-IT" sz="1400" dirty="0">
                <a:cs typeface="Arial MT"/>
              </a:rPr>
              <a:t>e</a:t>
            </a:r>
            <a:r>
              <a:rPr lang="it-IT" sz="1400" spc="-40" dirty="0">
                <a:cs typeface="Arial MT"/>
              </a:rPr>
              <a:t> </a:t>
            </a:r>
            <a:r>
              <a:rPr lang="it-IT" sz="1400" dirty="0">
                <a:cs typeface="Arial MT"/>
              </a:rPr>
              <a:t>a</a:t>
            </a:r>
            <a:r>
              <a:rPr lang="it-IT" sz="1400" spc="-15" dirty="0">
                <a:cs typeface="Arial MT"/>
              </a:rPr>
              <a:t>z</a:t>
            </a:r>
            <a:r>
              <a:rPr lang="it-IT" sz="1400" spc="-10" dirty="0">
                <a:cs typeface="Arial MT"/>
              </a:rPr>
              <a:t>i</a:t>
            </a:r>
            <a:r>
              <a:rPr lang="it-IT" sz="1400" dirty="0">
                <a:cs typeface="Arial MT"/>
              </a:rPr>
              <a:t>o</a:t>
            </a:r>
            <a:r>
              <a:rPr lang="it-IT" sz="1400" spc="-10" dirty="0">
                <a:cs typeface="Arial MT"/>
              </a:rPr>
              <a:t>n</a:t>
            </a:r>
            <a:r>
              <a:rPr lang="it-IT" sz="1400" spc="5" dirty="0">
                <a:cs typeface="Arial MT"/>
              </a:rPr>
              <a:t>i</a:t>
            </a:r>
            <a:r>
              <a:rPr lang="it-IT" sz="1400" dirty="0">
                <a:cs typeface="Arial MT"/>
              </a:rPr>
              <a:t>.</a:t>
            </a:r>
          </a:p>
        </p:txBody>
      </p:sp>
      <p:sp>
        <p:nvSpPr>
          <p:cNvPr id="5" name="Rettangolo 4">
            <a:extLst>
              <a:ext uri="{FF2B5EF4-FFF2-40B4-BE49-F238E27FC236}">
                <a16:creationId xmlns="" xmlns:a16="http://schemas.microsoft.com/office/drawing/2014/main" id="{4980E166-6BA6-2DC2-1D4D-2ACB9D0A561E}"/>
              </a:ext>
            </a:extLst>
          </p:cNvPr>
          <p:cNvSpPr/>
          <p:nvPr/>
        </p:nvSpPr>
        <p:spPr>
          <a:xfrm>
            <a:off x="296236" y="2740736"/>
            <a:ext cx="11727181" cy="613069"/>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rgbClr val="FF0000"/>
                </a:solidFill>
                <a:effectLst/>
                <a:ea typeface="Verdana" pitchFamily="34" charset="0"/>
                <a:cs typeface="Verdana" pitchFamily="34" charset="0"/>
              </a:rPr>
              <a:t>COM</a:t>
            </a:r>
            <a:r>
              <a:rPr kumimoji="0" lang="it-IT" sz="1400" b="1" i="0" u="none" strike="noStrike" cap="none" normalizeH="0" baseline="0" dirty="0">
                <a:ln>
                  <a:noFill/>
                </a:ln>
                <a:solidFill>
                  <a:srgbClr val="FF0000"/>
                </a:solidFill>
                <a:effectLst/>
              </a:rPr>
              <a:t>PETENZA CHIAVE EUROPEA: COMPETENZA IMPRENDITORIALE</a:t>
            </a:r>
            <a:endParaRPr kumimoji="0" lang="it-IT" sz="1400" b="1" i="0" u="none" strike="noStrike" cap="none" normalizeH="0" baseline="0" dirty="0">
              <a:ln>
                <a:noFill/>
              </a:ln>
              <a:solidFill>
                <a:srgbClr val="FF0000"/>
              </a:solidFill>
              <a:effectLst/>
              <a:cs typeface="Times New Roman" pitchFamily="18" charset="0"/>
            </a:endParaRPr>
          </a:p>
          <a:p>
            <a:r>
              <a:rPr kumimoji="0" lang="it-IT" sz="1400" b="1" i="0" u="none" strike="noStrike" cap="none" normalizeH="0" baseline="0" dirty="0">
                <a:ln>
                  <a:noFill/>
                </a:ln>
                <a:solidFill>
                  <a:srgbClr val="FF0000"/>
                </a:solidFill>
                <a:effectLst/>
              </a:rPr>
              <a:t>Competenza specifica:</a:t>
            </a:r>
            <a:r>
              <a:rPr kumimoji="0" lang="it-IT" sz="1400" b="0" i="0" u="none" strike="noStrike" cap="none" normalizeH="0" baseline="0" dirty="0">
                <a:ln>
                  <a:noFill/>
                </a:ln>
                <a:solidFill>
                  <a:schemeClr val="tx1"/>
                </a:solidFill>
                <a:effectLst/>
                <a:ea typeface="Times New Roman" pitchFamily="18" charset="0"/>
                <a:cs typeface="Arial Narrow" pitchFamily="34" charset="0"/>
              </a:rPr>
              <a:t> </a:t>
            </a:r>
            <a:r>
              <a:rPr lang="it-IT" sz="1400" spc="-5" dirty="0">
                <a:cs typeface="Arial MT"/>
              </a:rPr>
              <a:t>P</a:t>
            </a:r>
            <a:r>
              <a:rPr lang="it-IT" sz="1400" dirty="0">
                <a:cs typeface="Arial MT"/>
              </a:rPr>
              <a:t>i</a:t>
            </a:r>
            <a:r>
              <a:rPr lang="it-IT" sz="1400" spc="-5" dirty="0">
                <a:cs typeface="Arial MT"/>
              </a:rPr>
              <a:t>an</a:t>
            </a:r>
            <a:r>
              <a:rPr lang="it-IT" sz="1400" dirty="0">
                <a:cs typeface="Arial MT"/>
              </a:rPr>
              <a:t>i</a:t>
            </a:r>
            <a:r>
              <a:rPr lang="it-IT" sz="1400" spc="-5" dirty="0">
                <a:cs typeface="Arial MT"/>
              </a:rPr>
              <a:t>f</a:t>
            </a:r>
            <a:r>
              <a:rPr lang="it-IT" sz="1400" dirty="0">
                <a:cs typeface="Arial MT"/>
              </a:rPr>
              <a:t>ic</a:t>
            </a:r>
            <a:r>
              <a:rPr lang="it-IT" sz="1400" spc="-5" dirty="0">
                <a:cs typeface="Arial MT"/>
              </a:rPr>
              <a:t>a</a:t>
            </a:r>
            <a:r>
              <a:rPr lang="it-IT" sz="1400" spc="5" dirty="0">
                <a:cs typeface="Arial MT"/>
              </a:rPr>
              <a:t>r</a:t>
            </a:r>
            <a:r>
              <a:rPr lang="it-IT" sz="1400" dirty="0">
                <a:cs typeface="Arial MT"/>
              </a:rPr>
              <a:t>e</a:t>
            </a:r>
            <a:r>
              <a:rPr lang="it-IT" sz="1400" spc="-110" dirty="0">
                <a:cs typeface="Arial MT"/>
              </a:rPr>
              <a:t> </a:t>
            </a:r>
            <a:r>
              <a:rPr lang="it-IT" sz="1400" dirty="0">
                <a:cs typeface="Arial MT"/>
              </a:rPr>
              <a:t>e</a:t>
            </a:r>
            <a:r>
              <a:rPr lang="it-IT" sz="1400" spc="-100" dirty="0">
                <a:cs typeface="Arial MT"/>
              </a:rPr>
              <a:t> </a:t>
            </a:r>
            <a:r>
              <a:rPr lang="it-IT" sz="1400" spc="-5" dirty="0">
                <a:cs typeface="Arial MT"/>
              </a:rPr>
              <a:t>o</a:t>
            </a:r>
            <a:r>
              <a:rPr lang="it-IT" sz="1400" spc="5" dirty="0">
                <a:cs typeface="Arial MT"/>
              </a:rPr>
              <a:t>r</a:t>
            </a:r>
            <a:r>
              <a:rPr lang="it-IT" sz="1400" spc="-5" dirty="0">
                <a:cs typeface="Arial MT"/>
              </a:rPr>
              <a:t>gan</a:t>
            </a:r>
            <a:r>
              <a:rPr lang="it-IT" sz="1400" dirty="0">
                <a:cs typeface="Arial MT"/>
              </a:rPr>
              <a:t>izz</a:t>
            </a:r>
            <a:r>
              <a:rPr lang="it-IT" sz="1400" spc="-5" dirty="0">
                <a:cs typeface="Arial MT"/>
              </a:rPr>
              <a:t>a</a:t>
            </a:r>
            <a:r>
              <a:rPr lang="it-IT" sz="1400" spc="5" dirty="0">
                <a:cs typeface="Arial MT"/>
              </a:rPr>
              <a:t>r</a:t>
            </a:r>
            <a:r>
              <a:rPr lang="it-IT" sz="1400" dirty="0">
                <a:cs typeface="Arial MT"/>
              </a:rPr>
              <a:t>e</a:t>
            </a:r>
            <a:r>
              <a:rPr lang="it-IT" sz="1400" spc="-75" dirty="0">
                <a:cs typeface="Arial MT"/>
              </a:rPr>
              <a:t> </a:t>
            </a:r>
            <a:r>
              <a:rPr lang="it-IT" sz="1400" dirty="0">
                <a:cs typeface="Arial MT"/>
              </a:rPr>
              <a:t>il</a:t>
            </a:r>
            <a:r>
              <a:rPr lang="it-IT" sz="1400" spc="-105" dirty="0">
                <a:cs typeface="Arial MT"/>
              </a:rPr>
              <a:t> </a:t>
            </a:r>
            <a:r>
              <a:rPr lang="it-IT" sz="1400" spc="-5" dirty="0">
                <a:cs typeface="Arial MT"/>
              </a:rPr>
              <a:t>p</a:t>
            </a:r>
            <a:r>
              <a:rPr lang="it-IT" sz="1400" spc="5" dirty="0">
                <a:cs typeface="Arial MT"/>
              </a:rPr>
              <a:t>r</a:t>
            </a:r>
            <a:r>
              <a:rPr lang="it-IT" sz="1400" spc="-5" dirty="0">
                <a:cs typeface="Arial MT"/>
              </a:rPr>
              <a:t>op</a:t>
            </a:r>
            <a:r>
              <a:rPr lang="it-IT" sz="1400" spc="5" dirty="0">
                <a:cs typeface="Arial MT"/>
              </a:rPr>
              <a:t>r</a:t>
            </a:r>
            <a:r>
              <a:rPr lang="it-IT" sz="1400" dirty="0">
                <a:cs typeface="Arial MT"/>
              </a:rPr>
              <a:t>io  </a:t>
            </a:r>
            <a:r>
              <a:rPr lang="it-IT" sz="1400" spc="-75" dirty="0">
                <a:cs typeface="Arial MT"/>
              </a:rPr>
              <a:t>lavoro;</a:t>
            </a:r>
            <a:r>
              <a:rPr lang="it-IT" sz="1400" spc="-70" dirty="0">
                <a:cs typeface="Arial MT"/>
              </a:rPr>
              <a:t> </a:t>
            </a:r>
            <a:r>
              <a:rPr lang="it-IT" sz="1400" spc="-75" dirty="0">
                <a:cs typeface="Arial MT"/>
              </a:rPr>
              <a:t>realizzare</a:t>
            </a:r>
            <a:r>
              <a:rPr lang="it-IT" sz="1400" spc="-65" dirty="0">
                <a:cs typeface="Arial MT"/>
              </a:rPr>
              <a:t> </a:t>
            </a:r>
            <a:r>
              <a:rPr lang="it-IT" sz="1400" spc="-80" dirty="0">
                <a:cs typeface="Arial MT"/>
              </a:rPr>
              <a:t>semplici</a:t>
            </a:r>
            <a:r>
              <a:rPr lang="it-IT" sz="1400" spc="-75" dirty="0">
                <a:cs typeface="Arial MT"/>
              </a:rPr>
              <a:t> </a:t>
            </a:r>
            <a:r>
              <a:rPr lang="it-IT" sz="1400" spc="-70" dirty="0">
                <a:cs typeface="Arial MT"/>
              </a:rPr>
              <a:t>progetti.</a:t>
            </a:r>
            <a:endParaRPr lang="it-IT" sz="1400" dirty="0">
              <a:cs typeface="Arial MT"/>
            </a:endParaRPr>
          </a:p>
          <a:p>
            <a:endParaRPr kumimoji="0" lang="it-IT" sz="1400" b="0" i="0" u="none" strike="noStrike" cap="none" normalizeH="0" baseline="0" dirty="0">
              <a:ln>
                <a:noFill/>
              </a:ln>
              <a:solidFill>
                <a:schemeClr val="tx1"/>
              </a:solidFill>
              <a:effectLst/>
            </a:endParaRPr>
          </a:p>
        </p:txBody>
      </p:sp>
      <p:sp>
        <p:nvSpPr>
          <p:cNvPr id="6" name="Rettangolo 5">
            <a:extLst>
              <a:ext uri="{FF2B5EF4-FFF2-40B4-BE49-F238E27FC236}">
                <a16:creationId xmlns="" xmlns:a16="http://schemas.microsoft.com/office/drawing/2014/main" id="{4C70AD58-FBC3-E035-2D13-407B07236C21}"/>
              </a:ext>
            </a:extLst>
          </p:cNvPr>
          <p:cNvSpPr/>
          <p:nvPr/>
        </p:nvSpPr>
        <p:spPr>
          <a:xfrm>
            <a:off x="292391" y="3454341"/>
            <a:ext cx="11765370" cy="74888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rgbClr val="FF0000"/>
                </a:solidFill>
                <a:effectLst/>
                <a:ea typeface="Verdana" pitchFamily="34" charset="0"/>
                <a:cs typeface="Calibri" pitchFamily="34" charset="0"/>
              </a:rPr>
              <a:t>COMPETENZA IN MATERIA DI </a:t>
            </a:r>
            <a:r>
              <a:rPr kumimoji="0" lang="it-IT" sz="1400" b="1" i="0" u="none" strike="noStrike" cap="none" normalizeH="0" baseline="0" dirty="0">
                <a:ln>
                  <a:noFill/>
                </a:ln>
                <a:solidFill>
                  <a:srgbClr val="FF0000"/>
                </a:solidFill>
                <a:effectLst/>
                <a:ea typeface="Times New Roman" pitchFamily="18" charset="0"/>
                <a:cs typeface="Calibri" pitchFamily="34" charset="0"/>
              </a:rPr>
              <a:t>CONSAPEVOLEZZA ED ESPRESSIONE CULTURALI – IMMAGINI, SUONI, COLORI</a:t>
            </a:r>
          </a:p>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rgbClr val="FF0000"/>
                </a:solidFill>
                <a:effectLst/>
              </a:rPr>
              <a:t>Competenza specifica:</a:t>
            </a:r>
            <a:r>
              <a:rPr kumimoji="0" lang="it-IT" sz="1400" b="0" i="0" u="none" strike="noStrike" cap="none" normalizeH="0" baseline="0" dirty="0">
                <a:ln>
                  <a:noFill/>
                </a:ln>
                <a:solidFill>
                  <a:schemeClr val="tx1"/>
                </a:solidFill>
                <a:effectLst/>
                <a:cs typeface="Times New Roman" pitchFamily="18" charset="0"/>
              </a:rPr>
              <a:t> </a:t>
            </a:r>
            <a:r>
              <a:rPr lang="it-IT" sz="1400" kern="1200" dirty="0">
                <a:solidFill>
                  <a:schemeClr val="tx1"/>
                </a:solidFill>
                <a:effectLst/>
                <a:ea typeface="Times New Roman" panose="02020603050405020304" pitchFamily="18" charset="0"/>
                <a:cs typeface="Arial Narrow" panose="020B0606020202030204" pitchFamily="34" charset="0"/>
              </a:rPr>
              <a:t>Padroneggiare</a:t>
            </a:r>
            <a:r>
              <a:rPr lang="it-IT" sz="1400" kern="1200" dirty="0">
                <a:solidFill>
                  <a:srgbClr val="FF0000"/>
                </a:solidFill>
                <a:effectLst/>
                <a:ea typeface="Times New Roman" panose="02020603050405020304" pitchFamily="18" charset="0"/>
                <a:cs typeface="Arial Narrow" panose="020B0606020202030204" pitchFamily="34" charset="0"/>
              </a:rPr>
              <a:t> </a:t>
            </a:r>
            <a:r>
              <a:rPr lang="it-IT" sz="1400" kern="1200" dirty="0">
                <a:solidFill>
                  <a:srgbClr val="00000A"/>
                </a:solidFill>
                <a:effectLst/>
                <a:ea typeface="Times New Roman" panose="02020603050405020304" pitchFamily="18" charset="0"/>
                <a:cs typeface="Arial Narrow" panose="020B0606020202030204" pitchFamily="34" charset="0"/>
              </a:rPr>
              <a:t>gli strumenti necessari ad un utilizzo dei linguaggi espressivi, artistici, visivi, multimediali (strumenti e tecniche di fruizione e produzione, lettura).</a:t>
            </a:r>
            <a:endParaRPr kumimoji="0" lang="it-IT" sz="1400" b="0" i="0" u="none" strike="noStrike" cap="none" normalizeH="0" baseline="0" dirty="0">
              <a:ln>
                <a:noFill/>
              </a:ln>
              <a:solidFill>
                <a:schemeClr val="tx1"/>
              </a:solidFill>
              <a:effectLst/>
            </a:endParaRPr>
          </a:p>
        </p:txBody>
      </p:sp>
      <p:pic>
        <p:nvPicPr>
          <p:cNvPr id="8" name="Immagine 7" descr="Immagine che contiene Arte bambini, arte, disegno, interno&#10;&#10;Descrizione generata automaticamente">
            <a:extLst>
              <a:ext uri="{FF2B5EF4-FFF2-40B4-BE49-F238E27FC236}">
                <a16:creationId xmlns="" xmlns:a16="http://schemas.microsoft.com/office/drawing/2014/main" id="{7E659FEE-F75B-4E25-0417-4A99E47EF90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7794980" y="4259983"/>
            <a:ext cx="1990919" cy="2554238"/>
          </a:xfrm>
          <a:prstGeom prst="rect">
            <a:avLst/>
          </a:prstGeom>
        </p:spPr>
      </p:pic>
      <p:pic>
        <p:nvPicPr>
          <p:cNvPr id="10" name="Immagine 9" descr="Immagine che contiene Arte bambini, disegno, cartone animato, illustrazione&#10;&#10;Descrizione generata automaticamente">
            <a:extLst>
              <a:ext uri="{FF2B5EF4-FFF2-40B4-BE49-F238E27FC236}">
                <a16:creationId xmlns="" xmlns:a16="http://schemas.microsoft.com/office/drawing/2014/main" id="{F9A7BCA7-66E0-390C-86CB-8B3EB94167D9}"/>
              </a:ext>
            </a:extLst>
          </p:cNvPr>
          <p:cNvPicPr>
            <a:picLocks noChangeAspect="1"/>
          </p:cNvPicPr>
          <p:nvPr/>
        </p:nvPicPr>
        <p:blipFill>
          <a:blip r:embed="rId3" cstate="print">
            <a:extLst>
              <a:ext uri="{28A0092B-C50C-407E-A947-70E740481C1C}">
                <a14:useLocalDpi xmlns:a14="http://schemas.microsoft.com/office/drawing/2010/main" val="0"/>
              </a:ext>
            </a:extLst>
          </a:blip>
          <a:srcRect t="4746"/>
          <a:stretch/>
        </p:blipFill>
        <p:spPr>
          <a:xfrm>
            <a:off x="2578813" y="4203226"/>
            <a:ext cx="2311685" cy="2565994"/>
          </a:xfrm>
          <a:prstGeom prst="rect">
            <a:avLst/>
          </a:prstGeom>
        </p:spPr>
      </p:pic>
      <p:sp>
        <p:nvSpPr>
          <p:cNvPr id="9" name="Rettangolo 8">
            <a:extLst>
              <a:ext uri="{FF2B5EF4-FFF2-40B4-BE49-F238E27FC236}">
                <a16:creationId xmlns="" xmlns:a16="http://schemas.microsoft.com/office/drawing/2014/main" id="{8F4F08CD-CA97-156A-658A-9066511BEB4A}"/>
              </a:ext>
            </a:extLst>
          </p:cNvPr>
          <p:cNvSpPr/>
          <p:nvPr/>
        </p:nvSpPr>
        <p:spPr>
          <a:xfrm>
            <a:off x="290967" y="245870"/>
            <a:ext cx="11725591" cy="195209"/>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it-IT" sz="1200" dirty="0"/>
              <a:t>UNITÀ DI APPRENDIMENTO</a:t>
            </a:r>
          </a:p>
        </p:txBody>
      </p:sp>
    </p:spTree>
    <p:extLst>
      <p:ext uri="{BB962C8B-B14F-4D97-AF65-F5344CB8AC3E}">
        <p14:creationId xmlns:p14="http://schemas.microsoft.com/office/powerpoint/2010/main" val="7425577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 xmlns:a16="http://schemas.microsoft.com/office/drawing/2014/main" id="{554732B3-0EC5-D25A-2566-DE3A59E6A259}"/>
              </a:ext>
            </a:extLst>
          </p:cNvPr>
          <p:cNvSpPr/>
          <p:nvPr/>
        </p:nvSpPr>
        <p:spPr>
          <a:xfrm>
            <a:off x="248926" y="157371"/>
            <a:ext cx="11725591" cy="195209"/>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it-IT" sz="1200" dirty="0"/>
              <a:t>UNITÀ DI APPRENDIMENTO</a:t>
            </a:r>
          </a:p>
        </p:txBody>
      </p:sp>
      <p:sp>
        <p:nvSpPr>
          <p:cNvPr id="5" name="Rettangolo 4">
            <a:extLst>
              <a:ext uri="{FF2B5EF4-FFF2-40B4-BE49-F238E27FC236}">
                <a16:creationId xmlns="" xmlns:a16="http://schemas.microsoft.com/office/drawing/2014/main" id="{30740BD5-A5AA-7E23-73F7-D90E074A97DF}"/>
              </a:ext>
            </a:extLst>
          </p:cNvPr>
          <p:cNvSpPr/>
          <p:nvPr/>
        </p:nvSpPr>
        <p:spPr>
          <a:xfrm>
            <a:off x="248926" y="384139"/>
            <a:ext cx="11723077" cy="1481237"/>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dirty="0">
                <a:solidFill>
                  <a:srgbClr val="FF0000"/>
                </a:solidFill>
              </a:rPr>
              <a:t>«UNA CONTINUA SCOPERTA</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dirty="0">
                <a:solidFill>
                  <a:srgbClr val="FF0000"/>
                </a:solidFill>
              </a:rPr>
              <a:t>IRC</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dirty="0">
                <a:solidFill>
                  <a:srgbClr val="FF0000"/>
                </a:solidFill>
              </a:rPr>
              <a:t>«UN’AUTENTICA MERAVIGLIA»»</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dirty="0">
                <a:solidFill>
                  <a:schemeClr val="tx1"/>
                </a:solidFill>
              </a:rPr>
              <a:t>INTERSEZIONE</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kern="1200" dirty="0">
                <a:solidFill>
                  <a:schemeClr val="tx1"/>
                </a:solidFill>
                <a:effectLst/>
                <a:latin typeface="+mn-lt"/>
                <a:ea typeface="+mn-ea"/>
                <a:cs typeface="+mn-cs"/>
              </a:rPr>
              <a:t>OTTOBRE - DICEMBRE</a:t>
            </a:r>
            <a:endParaRPr lang="it-IT" sz="1400" b="1" dirty="0">
              <a:solidFill>
                <a:srgbClr val="FF0000"/>
              </a:solidFill>
            </a:endParaRPr>
          </a:p>
        </p:txBody>
      </p:sp>
      <p:sp>
        <p:nvSpPr>
          <p:cNvPr id="6" name="Rettangolo 5">
            <a:extLst>
              <a:ext uri="{FF2B5EF4-FFF2-40B4-BE49-F238E27FC236}">
                <a16:creationId xmlns="" xmlns:a16="http://schemas.microsoft.com/office/drawing/2014/main" id="{BEF5729F-A88A-B38B-0CC4-32FE8513F00F}"/>
              </a:ext>
            </a:extLst>
          </p:cNvPr>
          <p:cNvSpPr/>
          <p:nvPr/>
        </p:nvSpPr>
        <p:spPr>
          <a:xfrm>
            <a:off x="307165" y="3026980"/>
            <a:ext cx="11727180" cy="861848"/>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rgbClr val="FF0000"/>
                </a:solidFill>
                <a:effectLst/>
              </a:rPr>
              <a:t>COMPETENZA CHIAVE EUROPEA: </a:t>
            </a:r>
            <a:r>
              <a:rPr kumimoji="0" lang="it-IT" sz="1400" b="1" i="0" u="none" strike="noStrike" cap="none" normalizeH="0" baseline="0" dirty="0">
                <a:ln>
                  <a:noFill/>
                </a:ln>
                <a:solidFill>
                  <a:srgbClr val="FF0000"/>
                </a:solidFill>
                <a:effectLst/>
                <a:ea typeface="Times New Roman" pitchFamily="18" charset="0"/>
                <a:cs typeface="Arial Narrow" pitchFamily="34" charset="0"/>
              </a:rPr>
              <a:t>COMPETENZA PERSONALE, SOCIALE E CAPACITÀ DI IMPARARE AD IMPARARE</a:t>
            </a:r>
            <a:endParaRPr kumimoji="0" lang="it-IT" sz="1400" b="1" i="0" u="none" strike="noStrike" cap="none" normalizeH="0" baseline="0" dirty="0">
              <a:ln>
                <a:noFill/>
              </a:ln>
              <a:solidFill>
                <a:srgbClr val="FF0000"/>
              </a:solidFill>
              <a:effectLst/>
            </a:endParaRPr>
          </a:p>
          <a:p>
            <a:r>
              <a:rPr kumimoji="0" lang="it-IT" sz="1400" b="1" i="0" u="none" strike="noStrike" cap="none" normalizeH="0" baseline="0" dirty="0">
                <a:ln>
                  <a:noFill/>
                </a:ln>
                <a:solidFill>
                  <a:srgbClr val="FF0000"/>
                </a:solidFill>
                <a:effectLst/>
              </a:rPr>
              <a:t>Competenza specifica: </a:t>
            </a:r>
            <a:r>
              <a:rPr lang="it-IT" sz="1400" spc="-75" dirty="0">
                <a:cs typeface="Arial MT"/>
              </a:rPr>
              <a:t>Conoscere</a:t>
            </a:r>
            <a:r>
              <a:rPr lang="it-IT" sz="1400" spc="-70" dirty="0">
                <a:cs typeface="Arial MT"/>
              </a:rPr>
              <a:t> </a:t>
            </a:r>
            <a:r>
              <a:rPr lang="it-IT" sz="1400" spc="-65" dirty="0">
                <a:cs typeface="Arial MT"/>
              </a:rPr>
              <a:t>elementi</a:t>
            </a:r>
            <a:r>
              <a:rPr lang="it-IT" sz="1400" spc="-60" dirty="0">
                <a:cs typeface="Arial MT"/>
              </a:rPr>
              <a:t> </a:t>
            </a:r>
            <a:r>
              <a:rPr lang="it-IT" sz="1400" spc="-55" dirty="0">
                <a:cs typeface="Arial MT"/>
              </a:rPr>
              <a:t>della</a:t>
            </a:r>
            <a:r>
              <a:rPr lang="it-IT" sz="1400" spc="85" dirty="0">
                <a:cs typeface="Arial MT"/>
              </a:rPr>
              <a:t> </a:t>
            </a:r>
            <a:r>
              <a:rPr lang="it-IT" sz="1400" spc="-55" dirty="0">
                <a:cs typeface="Arial MT"/>
              </a:rPr>
              <a:t>storia</a:t>
            </a:r>
            <a:r>
              <a:rPr lang="it-IT" sz="1400" spc="85" dirty="0">
                <a:cs typeface="Arial MT"/>
              </a:rPr>
              <a:t> </a:t>
            </a:r>
            <a:r>
              <a:rPr lang="it-IT" sz="1400" spc="-65" dirty="0">
                <a:cs typeface="Arial MT"/>
              </a:rPr>
              <a:t>personale</a:t>
            </a:r>
            <a:r>
              <a:rPr lang="it-IT" sz="1400" spc="65" dirty="0">
                <a:cs typeface="Arial MT"/>
              </a:rPr>
              <a:t> </a:t>
            </a:r>
            <a:r>
              <a:rPr lang="it-IT" sz="1400" spc="-75" dirty="0">
                <a:cs typeface="Arial MT"/>
              </a:rPr>
              <a:t>e </a:t>
            </a:r>
            <a:r>
              <a:rPr lang="it-IT" sz="1400" spc="-70" dirty="0">
                <a:cs typeface="Arial MT"/>
              </a:rPr>
              <a:t> </a:t>
            </a:r>
            <a:r>
              <a:rPr lang="it-IT" sz="1400" spc="-5" dirty="0">
                <a:cs typeface="Arial MT"/>
              </a:rPr>
              <a:t>f</a:t>
            </a:r>
            <a:r>
              <a:rPr lang="it-IT" sz="1400" spc="-10" dirty="0">
                <a:cs typeface="Arial MT"/>
              </a:rPr>
              <a:t>a</a:t>
            </a:r>
            <a:r>
              <a:rPr lang="it-IT" sz="1400" dirty="0">
                <a:cs typeface="Arial MT"/>
              </a:rPr>
              <a:t>m</a:t>
            </a:r>
            <a:r>
              <a:rPr lang="it-IT" sz="1400" spc="5" dirty="0">
                <a:cs typeface="Arial MT"/>
              </a:rPr>
              <a:t>ili</a:t>
            </a:r>
            <a:r>
              <a:rPr lang="it-IT" sz="1400" spc="-10" dirty="0">
                <a:cs typeface="Arial MT"/>
              </a:rPr>
              <a:t>a</a:t>
            </a:r>
            <a:r>
              <a:rPr lang="it-IT" sz="1400" dirty="0">
                <a:cs typeface="Arial MT"/>
              </a:rPr>
              <a:t>r</a:t>
            </a:r>
            <a:r>
              <a:rPr lang="it-IT" sz="1400" spc="-10" dirty="0">
                <a:cs typeface="Arial MT"/>
              </a:rPr>
              <a:t>e</a:t>
            </a:r>
            <a:r>
              <a:rPr lang="it-IT" sz="1400" dirty="0">
                <a:cs typeface="Arial MT"/>
              </a:rPr>
              <a:t>,</a:t>
            </a:r>
            <a:r>
              <a:rPr lang="it-IT" sz="1400" spc="5" dirty="0">
                <a:cs typeface="Arial MT"/>
              </a:rPr>
              <a:t> l</a:t>
            </a:r>
            <a:r>
              <a:rPr lang="it-IT" sz="1400" dirty="0">
                <a:cs typeface="Arial MT"/>
              </a:rPr>
              <a:t>e </a:t>
            </a:r>
            <a:r>
              <a:rPr lang="it-IT" sz="1400" spc="-5" dirty="0">
                <a:cs typeface="Arial MT"/>
              </a:rPr>
              <a:t>t</a:t>
            </a:r>
            <a:r>
              <a:rPr lang="it-IT" sz="1400" dirty="0">
                <a:cs typeface="Arial MT"/>
              </a:rPr>
              <a:t>r</a:t>
            </a:r>
            <a:r>
              <a:rPr lang="it-IT" sz="1400" spc="5" dirty="0">
                <a:cs typeface="Arial MT"/>
              </a:rPr>
              <a:t>a</a:t>
            </a:r>
            <a:r>
              <a:rPr lang="it-IT" sz="1400" spc="-10" dirty="0">
                <a:cs typeface="Arial MT"/>
              </a:rPr>
              <a:t>d</a:t>
            </a:r>
            <a:r>
              <a:rPr lang="it-IT" sz="1400" spc="5" dirty="0">
                <a:cs typeface="Arial MT"/>
              </a:rPr>
              <a:t>i</a:t>
            </a:r>
            <a:r>
              <a:rPr lang="it-IT" sz="1400" dirty="0">
                <a:cs typeface="Arial MT"/>
              </a:rPr>
              <a:t>z</a:t>
            </a:r>
            <a:r>
              <a:rPr lang="it-IT" sz="1400" spc="5" dirty="0">
                <a:cs typeface="Arial MT"/>
              </a:rPr>
              <a:t>i</a:t>
            </a:r>
            <a:r>
              <a:rPr lang="it-IT" sz="1400" spc="-10" dirty="0">
                <a:cs typeface="Arial MT"/>
              </a:rPr>
              <a:t>on</a:t>
            </a:r>
            <a:r>
              <a:rPr lang="it-IT" sz="1400" dirty="0">
                <a:cs typeface="Arial MT"/>
              </a:rPr>
              <a:t>i</a:t>
            </a:r>
            <a:r>
              <a:rPr lang="it-IT" sz="1400" spc="-10" dirty="0">
                <a:cs typeface="Arial MT"/>
              </a:rPr>
              <a:t> de</a:t>
            </a:r>
            <a:r>
              <a:rPr lang="it-IT" sz="1400" spc="5" dirty="0">
                <a:cs typeface="Arial MT"/>
              </a:rPr>
              <a:t>ll</a:t>
            </a:r>
            <a:r>
              <a:rPr lang="it-IT" sz="1400" dirty="0">
                <a:cs typeface="Arial MT"/>
              </a:rPr>
              <a:t>a</a:t>
            </a:r>
            <a:r>
              <a:rPr lang="it-IT" sz="1400" spc="-10" dirty="0">
                <a:cs typeface="Arial MT"/>
              </a:rPr>
              <a:t> </a:t>
            </a:r>
            <a:r>
              <a:rPr lang="it-IT" sz="1400" spc="5" dirty="0">
                <a:cs typeface="Arial MT"/>
              </a:rPr>
              <a:t>f</a:t>
            </a:r>
            <a:r>
              <a:rPr lang="it-IT" sz="1400" spc="-10" dirty="0">
                <a:cs typeface="Arial MT"/>
              </a:rPr>
              <a:t>a</a:t>
            </a:r>
            <a:r>
              <a:rPr lang="it-IT" sz="1400" dirty="0">
                <a:cs typeface="Arial MT"/>
              </a:rPr>
              <a:t>m</a:t>
            </a:r>
            <a:r>
              <a:rPr lang="it-IT" sz="1400" spc="5" dirty="0">
                <a:cs typeface="Arial MT"/>
              </a:rPr>
              <a:t>i</a:t>
            </a:r>
            <a:r>
              <a:rPr lang="it-IT" sz="1400" spc="-10" dirty="0">
                <a:cs typeface="Arial MT"/>
              </a:rPr>
              <a:t>g</a:t>
            </a:r>
            <a:r>
              <a:rPr lang="it-IT" sz="1400" spc="5" dirty="0">
                <a:cs typeface="Arial MT"/>
              </a:rPr>
              <a:t>li</a:t>
            </a:r>
            <a:r>
              <a:rPr lang="it-IT" sz="1400" spc="-10" dirty="0">
                <a:cs typeface="Arial MT"/>
              </a:rPr>
              <a:t>a</a:t>
            </a:r>
            <a:r>
              <a:rPr lang="it-IT" sz="1400" dirty="0">
                <a:cs typeface="Arial MT"/>
              </a:rPr>
              <a:t>,</a:t>
            </a:r>
            <a:r>
              <a:rPr lang="it-IT" sz="1400" spc="5" dirty="0">
                <a:cs typeface="Arial MT"/>
              </a:rPr>
              <a:t> d</a:t>
            </a:r>
            <a:r>
              <a:rPr lang="it-IT" sz="1400" spc="-10" dirty="0">
                <a:cs typeface="Arial MT"/>
              </a:rPr>
              <a:t>e</a:t>
            </a:r>
            <a:r>
              <a:rPr lang="it-IT" sz="1400" spc="5" dirty="0">
                <a:cs typeface="Arial MT"/>
              </a:rPr>
              <a:t>ll</a:t>
            </a:r>
            <a:r>
              <a:rPr lang="it-IT" sz="1400" dirty="0">
                <a:cs typeface="Arial MT"/>
              </a:rPr>
              <a:t>a </a:t>
            </a:r>
            <a:r>
              <a:rPr lang="it-IT" sz="1400" spc="-25" dirty="0">
                <a:cs typeface="Arial MT"/>
              </a:rPr>
              <a:t> </a:t>
            </a:r>
            <a:r>
              <a:rPr lang="it-IT" sz="1400" dirty="0">
                <a:cs typeface="Arial MT"/>
              </a:rPr>
              <a:t>c</a:t>
            </a:r>
            <a:r>
              <a:rPr lang="it-IT" sz="1400" spc="-10" dirty="0">
                <a:cs typeface="Arial MT"/>
              </a:rPr>
              <a:t>o</a:t>
            </a:r>
            <a:r>
              <a:rPr lang="it-IT" sz="1400" spc="15" dirty="0">
                <a:cs typeface="Arial MT"/>
              </a:rPr>
              <a:t>m</a:t>
            </a:r>
            <a:r>
              <a:rPr lang="it-IT" sz="1400" spc="-10" dirty="0">
                <a:cs typeface="Arial MT"/>
              </a:rPr>
              <a:t>un</a:t>
            </a:r>
            <a:r>
              <a:rPr lang="it-IT" sz="1400" spc="5" dirty="0">
                <a:cs typeface="Arial MT"/>
              </a:rPr>
              <a:t>it</a:t>
            </a:r>
            <a:r>
              <a:rPr lang="it-IT" sz="1400" spc="-10" dirty="0">
                <a:cs typeface="Arial MT"/>
              </a:rPr>
              <a:t>à,  </a:t>
            </a:r>
            <a:r>
              <a:rPr lang="it-IT" sz="1400" spc="-65" dirty="0">
                <a:cs typeface="Arial MT"/>
              </a:rPr>
              <a:t>alcuni</a:t>
            </a:r>
            <a:r>
              <a:rPr lang="it-IT" sz="1400" spc="-60" dirty="0">
                <a:cs typeface="Arial MT"/>
              </a:rPr>
              <a:t> </a:t>
            </a:r>
            <a:r>
              <a:rPr lang="it-IT" sz="1400" spc="-65" dirty="0">
                <a:cs typeface="Arial MT"/>
              </a:rPr>
              <a:t>beni</a:t>
            </a:r>
            <a:r>
              <a:rPr lang="it-IT" sz="1400" spc="-60" dirty="0">
                <a:cs typeface="Arial MT"/>
              </a:rPr>
              <a:t> </a:t>
            </a:r>
            <a:r>
              <a:rPr lang="it-IT" sz="1400" spc="-50" dirty="0">
                <a:cs typeface="Arial MT"/>
              </a:rPr>
              <a:t>culturali,</a:t>
            </a:r>
            <a:r>
              <a:rPr lang="it-IT" sz="1400" spc="-45" dirty="0">
                <a:cs typeface="Arial MT"/>
              </a:rPr>
              <a:t> </a:t>
            </a:r>
            <a:r>
              <a:rPr lang="it-IT" sz="1400" spc="-65" dirty="0">
                <a:cs typeface="Arial MT"/>
              </a:rPr>
              <a:t>per</a:t>
            </a:r>
            <a:r>
              <a:rPr lang="it-IT" sz="1400" spc="-60" dirty="0">
                <a:cs typeface="Arial MT"/>
              </a:rPr>
              <a:t> </a:t>
            </a:r>
            <a:r>
              <a:rPr lang="it-IT" sz="1400" spc="-65" dirty="0">
                <a:cs typeface="Arial MT"/>
              </a:rPr>
              <a:t>sviluppare</a:t>
            </a:r>
            <a:r>
              <a:rPr lang="it-IT" sz="1400" spc="-60" dirty="0">
                <a:cs typeface="Arial MT"/>
              </a:rPr>
              <a:t> </a:t>
            </a:r>
            <a:r>
              <a:rPr lang="it-IT" sz="1400" spc="-30" dirty="0">
                <a:cs typeface="Arial MT"/>
              </a:rPr>
              <a:t>il</a:t>
            </a:r>
            <a:r>
              <a:rPr lang="it-IT" sz="1400" spc="-25" dirty="0">
                <a:cs typeface="Arial MT"/>
              </a:rPr>
              <a:t> </a:t>
            </a:r>
            <a:r>
              <a:rPr lang="it-IT" sz="1400" spc="-75" dirty="0">
                <a:cs typeface="Arial MT"/>
              </a:rPr>
              <a:t>senso</a:t>
            </a:r>
            <a:r>
              <a:rPr lang="it-IT" sz="1400" spc="-70" dirty="0">
                <a:cs typeface="Arial MT"/>
              </a:rPr>
              <a:t> </a:t>
            </a:r>
            <a:r>
              <a:rPr lang="it-IT" sz="1400" spc="-65" dirty="0">
                <a:cs typeface="Arial MT"/>
              </a:rPr>
              <a:t>di </a:t>
            </a:r>
            <a:r>
              <a:rPr lang="it-IT" sz="1400" spc="-60" dirty="0">
                <a:cs typeface="Arial MT"/>
              </a:rPr>
              <a:t> </a:t>
            </a:r>
            <a:r>
              <a:rPr lang="it-IT" sz="1400" spc="-75" dirty="0">
                <a:cs typeface="Arial MT"/>
              </a:rPr>
              <a:t>appartenenza</a:t>
            </a:r>
            <a:r>
              <a:rPr lang="it-IT" sz="1400" spc="-75" dirty="0">
                <a:solidFill>
                  <a:srgbClr val="6C2C9F"/>
                </a:solidFill>
                <a:cs typeface="Arial MT"/>
              </a:rPr>
              <a:t>.</a:t>
            </a:r>
            <a:endParaRPr lang="it-IT" sz="1400" dirty="0">
              <a:latin typeface="Calibri" panose="020F0502020204030204" pitchFamily="34" charset="0"/>
              <a:cs typeface="Calibri" panose="020F0502020204030204" pitchFamily="34" charset="0"/>
            </a:endParaRPr>
          </a:p>
        </p:txBody>
      </p:sp>
      <p:sp>
        <p:nvSpPr>
          <p:cNvPr id="8" name="Rettangolo 7">
            <a:extLst>
              <a:ext uri="{FF2B5EF4-FFF2-40B4-BE49-F238E27FC236}">
                <a16:creationId xmlns="" xmlns:a16="http://schemas.microsoft.com/office/drawing/2014/main" id="{17C0120C-4576-7CB2-72F1-40E7B66504CB}"/>
              </a:ext>
            </a:extLst>
          </p:cNvPr>
          <p:cNvSpPr/>
          <p:nvPr/>
        </p:nvSpPr>
        <p:spPr>
          <a:xfrm>
            <a:off x="301515" y="4574550"/>
            <a:ext cx="11703229" cy="65921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rgbClr val="FF0000"/>
                </a:solidFill>
                <a:effectLst/>
                <a:ea typeface="Verdana" pitchFamily="34" charset="0"/>
                <a:cs typeface="Calibri" pitchFamily="34" charset="0"/>
              </a:rPr>
              <a:t>COMPETENZA IN MATERIA DI </a:t>
            </a:r>
            <a:r>
              <a:rPr kumimoji="0" lang="it-IT" sz="1400" b="1" i="0" u="none" strike="noStrike" cap="none" normalizeH="0" baseline="0" dirty="0">
                <a:ln>
                  <a:noFill/>
                </a:ln>
                <a:solidFill>
                  <a:srgbClr val="FF0000"/>
                </a:solidFill>
                <a:effectLst/>
                <a:ea typeface="Times New Roman" pitchFamily="18" charset="0"/>
                <a:cs typeface="Calibri" pitchFamily="34" charset="0"/>
              </a:rPr>
              <a:t>CONSAPEVOLEZZA ED ESPRESSIONE CULTURALI – IMMAGINI, SUONI, COLORI</a:t>
            </a:r>
          </a:p>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rgbClr val="FF0000"/>
                </a:solidFill>
                <a:effectLst/>
              </a:rPr>
              <a:t>Competenza specifica:</a:t>
            </a:r>
            <a:r>
              <a:rPr kumimoji="0" lang="it-IT" sz="1400" b="0" i="0" u="none" strike="noStrike" cap="none" normalizeH="0" baseline="0" dirty="0">
                <a:ln>
                  <a:noFill/>
                </a:ln>
                <a:solidFill>
                  <a:schemeClr val="tx1"/>
                </a:solidFill>
                <a:effectLst/>
                <a:cs typeface="Times New Roman" pitchFamily="18" charset="0"/>
              </a:rPr>
              <a:t> </a:t>
            </a:r>
            <a:r>
              <a:rPr lang="it-IT" sz="1400" dirty="0">
                <a:cs typeface="Arial MT"/>
              </a:rPr>
              <a:t>P</a:t>
            </a:r>
            <a:r>
              <a:rPr lang="it-IT" sz="1400" spc="-10" dirty="0">
                <a:cs typeface="Arial MT"/>
              </a:rPr>
              <a:t>a</a:t>
            </a:r>
            <a:r>
              <a:rPr lang="it-IT" sz="1400" spc="5" dirty="0">
                <a:cs typeface="Arial MT"/>
              </a:rPr>
              <a:t>d</a:t>
            </a:r>
            <a:r>
              <a:rPr lang="it-IT" sz="1400" spc="-5" dirty="0">
                <a:cs typeface="Arial MT"/>
              </a:rPr>
              <a:t>r</a:t>
            </a:r>
            <a:r>
              <a:rPr lang="it-IT" sz="1400" spc="-10" dirty="0">
                <a:cs typeface="Arial MT"/>
              </a:rPr>
              <a:t>o</a:t>
            </a:r>
            <a:r>
              <a:rPr lang="it-IT" sz="1400" spc="5" dirty="0">
                <a:cs typeface="Arial MT"/>
              </a:rPr>
              <a:t>n</a:t>
            </a:r>
            <a:r>
              <a:rPr lang="it-IT" sz="1400" spc="-10" dirty="0">
                <a:cs typeface="Arial MT"/>
              </a:rPr>
              <a:t>e</a:t>
            </a:r>
            <a:r>
              <a:rPr lang="it-IT" sz="1400" spc="5" dirty="0">
                <a:cs typeface="Arial MT"/>
              </a:rPr>
              <a:t>gg</a:t>
            </a:r>
            <a:r>
              <a:rPr lang="it-IT" sz="1400" spc="-15" dirty="0">
                <a:cs typeface="Arial MT"/>
              </a:rPr>
              <a:t>i</a:t>
            </a:r>
            <a:r>
              <a:rPr lang="it-IT" sz="1400" spc="5" dirty="0">
                <a:cs typeface="Arial MT"/>
              </a:rPr>
              <a:t>a</a:t>
            </a:r>
            <a:r>
              <a:rPr lang="it-IT" sz="1400" spc="-5" dirty="0">
                <a:cs typeface="Arial MT"/>
              </a:rPr>
              <a:t>r</a:t>
            </a:r>
            <a:r>
              <a:rPr lang="it-IT" sz="1400" dirty="0">
                <a:cs typeface="Arial MT"/>
              </a:rPr>
              <a:t>e</a:t>
            </a:r>
            <a:r>
              <a:rPr lang="it-IT" sz="1400" spc="-90" dirty="0">
                <a:cs typeface="Arial MT"/>
              </a:rPr>
              <a:t> </a:t>
            </a:r>
            <a:r>
              <a:rPr lang="it-IT" sz="1400" spc="5" dirty="0">
                <a:solidFill>
                  <a:srgbClr val="000006"/>
                </a:solidFill>
                <a:cs typeface="Arial MT"/>
              </a:rPr>
              <a:t>g</a:t>
            </a:r>
            <a:r>
              <a:rPr lang="it-IT" sz="1400" spc="-5" dirty="0">
                <a:solidFill>
                  <a:srgbClr val="000006"/>
                </a:solidFill>
                <a:cs typeface="Arial MT"/>
              </a:rPr>
              <a:t>l</a:t>
            </a:r>
            <a:r>
              <a:rPr lang="it-IT" sz="1400" dirty="0">
                <a:solidFill>
                  <a:srgbClr val="000006"/>
                </a:solidFill>
                <a:cs typeface="Arial MT"/>
              </a:rPr>
              <a:t>i</a:t>
            </a:r>
            <a:r>
              <a:rPr lang="it-IT" sz="1400" spc="-95" dirty="0">
                <a:solidFill>
                  <a:srgbClr val="000006"/>
                </a:solidFill>
                <a:cs typeface="Arial MT"/>
              </a:rPr>
              <a:t> </a:t>
            </a:r>
            <a:r>
              <a:rPr lang="it-IT" sz="1400" spc="5" dirty="0">
                <a:solidFill>
                  <a:srgbClr val="000006"/>
                </a:solidFill>
                <a:cs typeface="Arial MT"/>
              </a:rPr>
              <a:t>s</a:t>
            </a:r>
            <a:r>
              <a:rPr lang="it-IT" sz="1400" spc="-5" dirty="0">
                <a:solidFill>
                  <a:srgbClr val="000006"/>
                </a:solidFill>
                <a:cs typeface="Arial MT"/>
              </a:rPr>
              <a:t>tr</a:t>
            </a:r>
            <a:r>
              <a:rPr lang="it-IT" sz="1400" spc="5" dirty="0">
                <a:solidFill>
                  <a:srgbClr val="000006"/>
                </a:solidFill>
                <a:cs typeface="Arial MT"/>
              </a:rPr>
              <a:t>u</a:t>
            </a:r>
            <a:r>
              <a:rPr lang="it-IT" sz="1400" spc="-10" dirty="0">
                <a:solidFill>
                  <a:srgbClr val="000006"/>
                </a:solidFill>
                <a:cs typeface="Arial MT"/>
              </a:rPr>
              <a:t>m</a:t>
            </a:r>
            <a:r>
              <a:rPr lang="it-IT" sz="1400" spc="5" dirty="0">
                <a:solidFill>
                  <a:srgbClr val="000006"/>
                </a:solidFill>
                <a:cs typeface="Arial MT"/>
              </a:rPr>
              <a:t>en</a:t>
            </a:r>
            <a:r>
              <a:rPr lang="it-IT" sz="1400" spc="-5" dirty="0">
                <a:solidFill>
                  <a:srgbClr val="000006"/>
                </a:solidFill>
                <a:cs typeface="Arial MT"/>
              </a:rPr>
              <a:t>t</a:t>
            </a:r>
            <a:r>
              <a:rPr lang="it-IT" sz="1400" dirty="0">
                <a:solidFill>
                  <a:srgbClr val="000006"/>
                </a:solidFill>
                <a:cs typeface="Arial MT"/>
              </a:rPr>
              <a:t>i</a:t>
            </a:r>
            <a:r>
              <a:rPr lang="it-IT" sz="1400" spc="-95" dirty="0">
                <a:solidFill>
                  <a:srgbClr val="000006"/>
                </a:solidFill>
                <a:cs typeface="Arial MT"/>
              </a:rPr>
              <a:t> </a:t>
            </a:r>
            <a:r>
              <a:rPr lang="it-IT" sz="1400" spc="-10" dirty="0">
                <a:solidFill>
                  <a:srgbClr val="000006"/>
                </a:solidFill>
                <a:cs typeface="Arial MT"/>
              </a:rPr>
              <a:t>n</a:t>
            </a:r>
            <a:r>
              <a:rPr lang="it-IT" sz="1400" spc="5" dirty="0">
                <a:solidFill>
                  <a:srgbClr val="000006"/>
                </a:solidFill>
                <a:cs typeface="Arial MT"/>
              </a:rPr>
              <a:t>e</a:t>
            </a:r>
            <a:r>
              <a:rPr lang="it-IT" sz="1400" spc="-10" dirty="0">
                <a:solidFill>
                  <a:srgbClr val="000006"/>
                </a:solidFill>
                <a:cs typeface="Arial MT"/>
              </a:rPr>
              <a:t>ce</a:t>
            </a:r>
            <a:r>
              <a:rPr lang="it-IT" sz="1400" spc="5" dirty="0">
                <a:solidFill>
                  <a:srgbClr val="000006"/>
                </a:solidFill>
                <a:cs typeface="Arial MT"/>
              </a:rPr>
              <a:t>s</a:t>
            </a:r>
            <a:r>
              <a:rPr lang="it-IT" sz="1400" spc="-10" dirty="0">
                <a:solidFill>
                  <a:srgbClr val="000006"/>
                </a:solidFill>
                <a:cs typeface="Arial MT"/>
              </a:rPr>
              <a:t>s</a:t>
            </a:r>
            <a:r>
              <a:rPr lang="it-IT" sz="1400" spc="5" dirty="0">
                <a:solidFill>
                  <a:srgbClr val="000006"/>
                </a:solidFill>
                <a:cs typeface="Arial MT"/>
              </a:rPr>
              <a:t>a</a:t>
            </a:r>
            <a:r>
              <a:rPr lang="it-IT" sz="1400" spc="-5" dirty="0">
                <a:solidFill>
                  <a:srgbClr val="000006"/>
                </a:solidFill>
                <a:cs typeface="Arial MT"/>
              </a:rPr>
              <a:t>r</a:t>
            </a:r>
            <a:r>
              <a:rPr lang="it-IT" sz="1400" dirty="0">
                <a:solidFill>
                  <a:srgbClr val="000006"/>
                </a:solidFill>
                <a:cs typeface="Arial MT"/>
              </a:rPr>
              <a:t>i  </a:t>
            </a:r>
            <a:r>
              <a:rPr lang="it-IT" sz="1400" spc="-80" dirty="0">
                <a:solidFill>
                  <a:srgbClr val="000006"/>
                </a:solidFill>
                <a:cs typeface="Arial MT"/>
              </a:rPr>
              <a:t>ad </a:t>
            </a:r>
            <a:r>
              <a:rPr lang="it-IT" sz="1400" spc="-85" dirty="0">
                <a:solidFill>
                  <a:srgbClr val="000006"/>
                </a:solidFill>
                <a:cs typeface="Arial MT"/>
              </a:rPr>
              <a:t>un</a:t>
            </a:r>
            <a:r>
              <a:rPr lang="it-IT" sz="1400" spc="-80" dirty="0">
                <a:solidFill>
                  <a:srgbClr val="000006"/>
                </a:solidFill>
                <a:cs typeface="Arial MT"/>
              </a:rPr>
              <a:t> </a:t>
            </a:r>
            <a:r>
              <a:rPr lang="it-IT" sz="1400" spc="-70" dirty="0">
                <a:solidFill>
                  <a:srgbClr val="000006"/>
                </a:solidFill>
                <a:cs typeface="Arial MT"/>
              </a:rPr>
              <a:t>utilizzo </a:t>
            </a:r>
            <a:r>
              <a:rPr lang="it-IT" sz="1400" spc="-60" dirty="0">
                <a:solidFill>
                  <a:srgbClr val="000006"/>
                </a:solidFill>
                <a:cs typeface="Arial MT"/>
              </a:rPr>
              <a:t>dei </a:t>
            </a:r>
            <a:r>
              <a:rPr lang="it-IT" sz="1400" spc="-70" dirty="0">
                <a:solidFill>
                  <a:srgbClr val="000006"/>
                </a:solidFill>
                <a:cs typeface="Arial MT"/>
              </a:rPr>
              <a:t>linguaggi </a:t>
            </a:r>
            <a:r>
              <a:rPr lang="it-IT" sz="1400" spc="-65" dirty="0">
                <a:solidFill>
                  <a:srgbClr val="000006"/>
                </a:solidFill>
                <a:cs typeface="Arial MT"/>
              </a:rPr>
              <a:t>espressivi, </a:t>
            </a:r>
            <a:r>
              <a:rPr lang="it-IT" sz="1400" spc="-60" dirty="0">
                <a:solidFill>
                  <a:srgbClr val="000006"/>
                </a:solidFill>
                <a:cs typeface="Arial MT"/>
              </a:rPr>
              <a:t> </a:t>
            </a:r>
            <a:r>
              <a:rPr lang="it-IT" sz="1400" spc="5" dirty="0">
                <a:solidFill>
                  <a:srgbClr val="000006"/>
                </a:solidFill>
                <a:cs typeface="Arial MT"/>
              </a:rPr>
              <a:t>a</a:t>
            </a:r>
            <a:r>
              <a:rPr lang="it-IT" sz="1400" spc="-5" dirty="0">
                <a:solidFill>
                  <a:srgbClr val="000006"/>
                </a:solidFill>
                <a:cs typeface="Arial MT"/>
              </a:rPr>
              <a:t>rti</a:t>
            </a:r>
            <a:r>
              <a:rPr lang="it-IT" sz="1400" spc="5" dirty="0">
                <a:solidFill>
                  <a:srgbClr val="000006"/>
                </a:solidFill>
                <a:cs typeface="Arial MT"/>
              </a:rPr>
              <a:t>s</a:t>
            </a:r>
            <a:r>
              <a:rPr lang="it-IT" sz="1400" spc="-5" dirty="0">
                <a:solidFill>
                  <a:srgbClr val="000006"/>
                </a:solidFill>
                <a:cs typeface="Arial MT"/>
              </a:rPr>
              <a:t>ti</a:t>
            </a:r>
            <a:r>
              <a:rPr lang="it-IT" sz="1400" spc="5" dirty="0">
                <a:solidFill>
                  <a:srgbClr val="000006"/>
                </a:solidFill>
                <a:cs typeface="Arial MT"/>
              </a:rPr>
              <a:t>c</a:t>
            </a:r>
            <a:r>
              <a:rPr lang="it-IT" sz="1400" spc="-5" dirty="0">
                <a:solidFill>
                  <a:srgbClr val="000006"/>
                </a:solidFill>
                <a:cs typeface="Arial MT"/>
              </a:rPr>
              <a:t>i</a:t>
            </a:r>
            <a:r>
              <a:rPr lang="it-IT" sz="1400" dirty="0">
                <a:solidFill>
                  <a:srgbClr val="000006"/>
                </a:solidFill>
                <a:cs typeface="Arial MT"/>
              </a:rPr>
              <a:t>,</a:t>
            </a:r>
            <a:r>
              <a:rPr lang="it-IT" sz="1400" spc="-95" dirty="0">
                <a:solidFill>
                  <a:srgbClr val="000006"/>
                </a:solidFill>
                <a:cs typeface="Arial MT"/>
              </a:rPr>
              <a:t> </a:t>
            </a:r>
            <a:r>
              <a:rPr lang="it-IT" sz="1400" spc="5" dirty="0">
                <a:solidFill>
                  <a:srgbClr val="000006"/>
                </a:solidFill>
                <a:cs typeface="Arial MT"/>
              </a:rPr>
              <a:t>v</a:t>
            </a:r>
            <a:r>
              <a:rPr lang="it-IT" sz="1400" spc="-5" dirty="0">
                <a:solidFill>
                  <a:srgbClr val="000006"/>
                </a:solidFill>
                <a:cs typeface="Arial MT"/>
              </a:rPr>
              <a:t>i</a:t>
            </a:r>
            <a:r>
              <a:rPr lang="it-IT" sz="1400" spc="5" dirty="0">
                <a:solidFill>
                  <a:srgbClr val="000006"/>
                </a:solidFill>
                <a:cs typeface="Arial MT"/>
              </a:rPr>
              <a:t>s</a:t>
            </a:r>
            <a:r>
              <a:rPr lang="it-IT" sz="1400" spc="-15" dirty="0">
                <a:solidFill>
                  <a:srgbClr val="000006"/>
                </a:solidFill>
                <a:cs typeface="Arial MT"/>
              </a:rPr>
              <a:t>i</a:t>
            </a:r>
            <a:r>
              <a:rPr lang="it-IT" sz="1400" spc="5" dirty="0">
                <a:solidFill>
                  <a:srgbClr val="000006"/>
                </a:solidFill>
                <a:cs typeface="Arial MT"/>
              </a:rPr>
              <a:t>v</a:t>
            </a:r>
            <a:r>
              <a:rPr lang="it-IT" sz="1400" spc="-5" dirty="0">
                <a:solidFill>
                  <a:srgbClr val="000006"/>
                </a:solidFill>
                <a:cs typeface="Arial MT"/>
              </a:rPr>
              <a:t>i</a:t>
            </a:r>
            <a:r>
              <a:rPr lang="it-IT" sz="1400" dirty="0">
                <a:solidFill>
                  <a:srgbClr val="000006"/>
                </a:solidFill>
                <a:cs typeface="Arial MT"/>
              </a:rPr>
              <a:t>, </a:t>
            </a:r>
            <a:r>
              <a:rPr lang="it-IT" sz="1400" spc="-65" dirty="0">
                <a:solidFill>
                  <a:srgbClr val="000006"/>
                </a:solidFill>
                <a:cs typeface="Arial MT"/>
              </a:rPr>
              <a:t> </a:t>
            </a:r>
            <a:r>
              <a:rPr lang="it-IT" sz="1400" spc="-10" dirty="0">
                <a:solidFill>
                  <a:srgbClr val="000006"/>
                </a:solidFill>
                <a:cs typeface="Arial MT"/>
              </a:rPr>
              <a:t>m</a:t>
            </a:r>
            <a:r>
              <a:rPr lang="it-IT" sz="1400" spc="5" dirty="0">
                <a:solidFill>
                  <a:srgbClr val="000006"/>
                </a:solidFill>
                <a:cs typeface="Arial MT"/>
              </a:rPr>
              <a:t>u</a:t>
            </a:r>
            <a:r>
              <a:rPr lang="it-IT" sz="1400" spc="-5" dirty="0">
                <a:solidFill>
                  <a:srgbClr val="000006"/>
                </a:solidFill>
                <a:cs typeface="Arial MT"/>
              </a:rPr>
              <a:t>lti</a:t>
            </a:r>
            <a:r>
              <a:rPr lang="it-IT" sz="1400" dirty="0">
                <a:solidFill>
                  <a:srgbClr val="000006"/>
                </a:solidFill>
                <a:cs typeface="Arial MT"/>
              </a:rPr>
              <a:t>m</a:t>
            </a:r>
            <a:r>
              <a:rPr lang="it-IT" sz="1400" spc="-10" dirty="0">
                <a:solidFill>
                  <a:srgbClr val="000006"/>
                </a:solidFill>
                <a:cs typeface="Arial MT"/>
              </a:rPr>
              <a:t>e</a:t>
            </a:r>
            <a:r>
              <a:rPr lang="it-IT" sz="1400" spc="5" dirty="0">
                <a:solidFill>
                  <a:srgbClr val="000006"/>
                </a:solidFill>
                <a:cs typeface="Arial MT"/>
              </a:rPr>
              <a:t>d</a:t>
            </a:r>
            <a:r>
              <a:rPr lang="it-IT" sz="1400" spc="-5" dirty="0">
                <a:solidFill>
                  <a:srgbClr val="000006"/>
                </a:solidFill>
                <a:cs typeface="Arial MT"/>
              </a:rPr>
              <a:t>i</a:t>
            </a:r>
            <a:r>
              <a:rPr lang="it-IT" sz="1400" spc="5" dirty="0">
                <a:solidFill>
                  <a:srgbClr val="000006"/>
                </a:solidFill>
                <a:cs typeface="Arial MT"/>
              </a:rPr>
              <a:t>a</a:t>
            </a:r>
            <a:r>
              <a:rPr lang="it-IT" sz="1400" spc="-5" dirty="0">
                <a:solidFill>
                  <a:srgbClr val="000006"/>
                </a:solidFill>
                <a:cs typeface="Arial MT"/>
              </a:rPr>
              <a:t>l</a:t>
            </a:r>
            <a:r>
              <a:rPr lang="it-IT" sz="1400" dirty="0">
                <a:solidFill>
                  <a:srgbClr val="000006"/>
                </a:solidFill>
                <a:cs typeface="Arial MT"/>
              </a:rPr>
              <a:t>i </a:t>
            </a:r>
            <a:r>
              <a:rPr lang="it-IT" sz="1400" spc="-65" dirty="0">
                <a:solidFill>
                  <a:srgbClr val="000006"/>
                </a:solidFill>
                <a:cs typeface="Arial MT"/>
              </a:rPr>
              <a:t> </a:t>
            </a:r>
            <a:r>
              <a:rPr lang="it-IT" sz="1400" spc="-20" dirty="0">
                <a:solidFill>
                  <a:srgbClr val="000006"/>
                </a:solidFill>
                <a:cs typeface="Arial MT"/>
              </a:rPr>
              <a:t>(</a:t>
            </a:r>
            <a:r>
              <a:rPr lang="it-IT" sz="1400" spc="5" dirty="0">
                <a:solidFill>
                  <a:srgbClr val="000006"/>
                </a:solidFill>
                <a:cs typeface="Arial MT"/>
              </a:rPr>
              <a:t>s</a:t>
            </a:r>
            <a:r>
              <a:rPr lang="it-IT" sz="1400" spc="-5" dirty="0">
                <a:solidFill>
                  <a:srgbClr val="000006"/>
                </a:solidFill>
                <a:cs typeface="Arial MT"/>
              </a:rPr>
              <a:t>tr</a:t>
            </a:r>
            <a:r>
              <a:rPr lang="it-IT" sz="1400" spc="5" dirty="0">
                <a:solidFill>
                  <a:srgbClr val="000006"/>
                </a:solidFill>
                <a:cs typeface="Arial MT"/>
              </a:rPr>
              <a:t>u</a:t>
            </a:r>
            <a:r>
              <a:rPr lang="it-IT" sz="1400" spc="-10" dirty="0">
                <a:solidFill>
                  <a:srgbClr val="000006"/>
                </a:solidFill>
                <a:cs typeface="Arial MT"/>
              </a:rPr>
              <a:t>m</a:t>
            </a:r>
            <a:r>
              <a:rPr lang="it-IT" sz="1400" spc="5" dirty="0">
                <a:solidFill>
                  <a:srgbClr val="000006"/>
                </a:solidFill>
                <a:cs typeface="Arial MT"/>
              </a:rPr>
              <a:t>en</a:t>
            </a:r>
            <a:r>
              <a:rPr lang="it-IT" sz="1400" spc="-5" dirty="0">
                <a:solidFill>
                  <a:srgbClr val="000006"/>
                </a:solidFill>
                <a:cs typeface="Arial MT"/>
              </a:rPr>
              <a:t>ti </a:t>
            </a:r>
            <a:r>
              <a:rPr lang="it-IT" sz="1400" dirty="0">
                <a:solidFill>
                  <a:srgbClr val="000006"/>
                </a:solidFill>
                <a:cs typeface="Arial MT"/>
              </a:rPr>
              <a:t>e</a:t>
            </a:r>
            <a:r>
              <a:rPr lang="it-IT" sz="1400" spc="-40" dirty="0">
                <a:solidFill>
                  <a:srgbClr val="000006"/>
                </a:solidFill>
                <a:cs typeface="Arial MT"/>
              </a:rPr>
              <a:t> </a:t>
            </a:r>
            <a:r>
              <a:rPr lang="it-IT" sz="1400" spc="-5" dirty="0">
                <a:solidFill>
                  <a:srgbClr val="000006"/>
                </a:solidFill>
                <a:cs typeface="Arial MT"/>
              </a:rPr>
              <a:t>t</a:t>
            </a:r>
            <a:r>
              <a:rPr lang="it-IT" sz="1400" spc="5" dirty="0">
                <a:solidFill>
                  <a:srgbClr val="000006"/>
                </a:solidFill>
                <a:cs typeface="Arial MT"/>
              </a:rPr>
              <a:t>e</a:t>
            </a:r>
            <a:r>
              <a:rPr lang="it-IT" sz="1400" spc="-10" dirty="0">
                <a:solidFill>
                  <a:srgbClr val="000006"/>
                </a:solidFill>
                <a:cs typeface="Arial MT"/>
              </a:rPr>
              <a:t>c</a:t>
            </a:r>
            <a:r>
              <a:rPr lang="it-IT" sz="1400" spc="5" dirty="0">
                <a:solidFill>
                  <a:srgbClr val="000006"/>
                </a:solidFill>
                <a:cs typeface="Arial MT"/>
              </a:rPr>
              <a:t>n</a:t>
            </a:r>
            <a:r>
              <a:rPr lang="it-IT" sz="1400" spc="-15" dirty="0">
                <a:solidFill>
                  <a:srgbClr val="000006"/>
                </a:solidFill>
                <a:cs typeface="Arial MT"/>
              </a:rPr>
              <a:t>i</a:t>
            </a:r>
            <a:r>
              <a:rPr lang="it-IT" sz="1400" spc="5" dirty="0">
                <a:solidFill>
                  <a:srgbClr val="000006"/>
                </a:solidFill>
                <a:cs typeface="Arial MT"/>
              </a:rPr>
              <a:t>c</a:t>
            </a:r>
            <a:r>
              <a:rPr lang="it-IT" sz="1400" spc="-10" dirty="0">
                <a:solidFill>
                  <a:srgbClr val="000006"/>
                </a:solidFill>
                <a:cs typeface="Arial MT"/>
              </a:rPr>
              <a:t>h</a:t>
            </a:r>
            <a:r>
              <a:rPr lang="it-IT" sz="1400" dirty="0">
                <a:solidFill>
                  <a:srgbClr val="000006"/>
                </a:solidFill>
                <a:cs typeface="Arial MT"/>
              </a:rPr>
              <a:t>e</a:t>
            </a:r>
            <a:r>
              <a:rPr lang="it-IT" sz="1400" spc="-65" dirty="0">
                <a:solidFill>
                  <a:srgbClr val="000006"/>
                </a:solidFill>
                <a:cs typeface="Arial MT"/>
              </a:rPr>
              <a:t> </a:t>
            </a:r>
            <a:r>
              <a:rPr lang="it-IT" sz="1400" spc="5" dirty="0">
                <a:solidFill>
                  <a:srgbClr val="000006"/>
                </a:solidFill>
                <a:cs typeface="Arial MT"/>
              </a:rPr>
              <a:t>d</a:t>
            </a:r>
            <a:r>
              <a:rPr lang="it-IT" sz="1400" dirty="0">
                <a:solidFill>
                  <a:srgbClr val="000006"/>
                </a:solidFill>
                <a:cs typeface="Arial MT"/>
              </a:rPr>
              <a:t>i</a:t>
            </a:r>
            <a:r>
              <a:rPr lang="it-IT" sz="1400" spc="-60" dirty="0">
                <a:solidFill>
                  <a:srgbClr val="000006"/>
                </a:solidFill>
                <a:cs typeface="Arial MT"/>
              </a:rPr>
              <a:t> </a:t>
            </a:r>
            <a:r>
              <a:rPr lang="it-IT" sz="1400" spc="-5" dirty="0">
                <a:solidFill>
                  <a:srgbClr val="000006"/>
                </a:solidFill>
                <a:cs typeface="Arial MT"/>
              </a:rPr>
              <a:t>fr</a:t>
            </a:r>
            <a:r>
              <a:rPr lang="it-IT" sz="1400" spc="5" dirty="0">
                <a:solidFill>
                  <a:srgbClr val="000006"/>
                </a:solidFill>
                <a:cs typeface="Arial MT"/>
              </a:rPr>
              <a:t>u</a:t>
            </a:r>
            <a:r>
              <a:rPr lang="it-IT" sz="1400" spc="-5" dirty="0">
                <a:solidFill>
                  <a:srgbClr val="000006"/>
                </a:solidFill>
                <a:cs typeface="Arial MT"/>
              </a:rPr>
              <a:t>i</a:t>
            </a:r>
            <a:r>
              <a:rPr lang="it-IT" sz="1400" spc="5" dirty="0">
                <a:solidFill>
                  <a:srgbClr val="000006"/>
                </a:solidFill>
                <a:cs typeface="Arial MT"/>
              </a:rPr>
              <a:t>z</a:t>
            </a:r>
            <a:r>
              <a:rPr lang="it-IT" sz="1400" spc="-15" dirty="0">
                <a:solidFill>
                  <a:srgbClr val="000006"/>
                </a:solidFill>
                <a:cs typeface="Arial MT"/>
              </a:rPr>
              <a:t>i</a:t>
            </a:r>
            <a:r>
              <a:rPr lang="it-IT" sz="1400" spc="5" dirty="0">
                <a:solidFill>
                  <a:srgbClr val="000006"/>
                </a:solidFill>
                <a:cs typeface="Arial MT"/>
              </a:rPr>
              <a:t>o</a:t>
            </a:r>
            <a:r>
              <a:rPr lang="it-IT" sz="1400" spc="-10" dirty="0">
                <a:solidFill>
                  <a:srgbClr val="000006"/>
                </a:solidFill>
                <a:cs typeface="Arial MT"/>
              </a:rPr>
              <a:t>n</a:t>
            </a:r>
            <a:r>
              <a:rPr lang="it-IT" sz="1400" dirty="0">
                <a:solidFill>
                  <a:srgbClr val="000006"/>
                </a:solidFill>
                <a:cs typeface="Arial MT"/>
              </a:rPr>
              <a:t>e</a:t>
            </a:r>
            <a:r>
              <a:rPr lang="it-IT" sz="1400" spc="-65" dirty="0">
                <a:solidFill>
                  <a:srgbClr val="000006"/>
                </a:solidFill>
                <a:cs typeface="Arial MT"/>
              </a:rPr>
              <a:t> </a:t>
            </a:r>
            <a:r>
              <a:rPr lang="it-IT" sz="1400" dirty="0">
                <a:solidFill>
                  <a:srgbClr val="000006"/>
                </a:solidFill>
                <a:cs typeface="Arial MT"/>
              </a:rPr>
              <a:t>e</a:t>
            </a:r>
            <a:r>
              <a:rPr lang="it-IT" sz="1400" spc="-50" dirty="0">
                <a:solidFill>
                  <a:srgbClr val="000006"/>
                </a:solidFill>
                <a:cs typeface="Arial MT"/>
              </a:rPr>
              <a:t> </a:t>
            </a:r>
            <a:r>
              <a:rPr lang="it-IT" sz="1400" spc="5" dirty="0">
                <a:solidFill>
                  <a:srgbClr val="000006"/>
                </a:solidFill>
                <a:cs typeface="Arial MT"/>
              </a:rPr>
              <a:t>p</a:t>
            </a:r>
            <a:r>
              <a:rPr lang="it-IT" sz="1400" spc="-5" dirty="0">
                <a:solidFill>
                  <a:srgbClr val="000006"/>
                </a:solidFill>
                <a:cs typeface="Arial MT"/>
              </a:rPr>
              <a:t>r</a:t>
            </a:r>
            <a:r>
              <a:rPr lang="it-IT" sz="1400" spc="-10" dirty="0">
                <a:solidFill>
                  <a:srgbClr val="000006"/>
                </a:solidFill>
                <a:cs typeface="Arial MT"/>
              </a:rPr>
              <a:t>o</a:t>
            </a:r>
            <a:r>
              <a:rPr lang="it-IT" sz="1400" spc="5" dirty="0">
                <a:solidFill>
                  <a:srgbClr val="000006"/>
                </a:solidFill>
                <a:cs typeface="Arial MT"/>
              </a:rPr>
              <a:t>d</a:t>
            </a:r>
            <a:r>
              <a:rPr lang="it-IT" sz="1400" spc="-10" dirty="0">
                <a:solidFill>
                  <a:srgbClr val="000006"/>
                </a:solidFill>
                <a:cs typeface="Arial MT"/>
              </a:rPr>
              <a:t>u</a:t>
            </a:r>
            <a:r>
              <a:rPr lang="it-IT" sz="1400" spc="5" dirty="0">
                <a:solidFill>
                  <a:srgbClr val="000006"/>
                </a:solidFill>
                <a:cs typeface="Arial MT"/>
              </a:rPr>
              <a:t>z</a:t>
            </a:r>
            <a:r>
              <a:rPr lang="it-IT" sz="1400" spc="-15" dirty="0">
                <a:solidFill>
                  <a:srgbClr val="000006"/>
                </a:solidFill>
                <a:cs typeface="Arial MT"/>
              </a:rPr>
              <a:t>i</a:t>
            </a:r>
            <a:r>
              <a:rPr lang="it-IT" sz="1400" spc="5" dirty="0">
                <a:solidFill>
                  <a:srgbClr val="000006"/>
                </a:solidFill>
                <a:cs typeface="Arial MT"/>
              </a:rPr>
              <a:t>o</a:t>
            </a:r>
            <a:r>
              <a:rPr lang="it-IT" sz="1400" spc="-10" dirty="0">
                <a:solidFill>
                  <a:srgbClr val="000006"/>
                </a:solidFill>
                <a:cs typeface="Arial MT"/>
              </a:rPr>
              <a:t>n</a:t>
            </a:r>
            <a:r>
              <a:rPr lang="it-IT" sz="1400" spc="5" dirty="0">
                <a:solidFill>
                  <a:srgbClr val="000006"/>
                </a:solidFill>
                <a:cs typeface="Arial MT"/>
              </a:rPr>
              <a:t>e,  </a:t>
            </a:r>
            <a:r>
              <a:rPr lang="it-IT" sz="1400" spc="-70" dirty="0">
                <a:solidFill>
                  <a:srgbClr val="000006"/>
                </a:solidFill>
                <a:cs typeface="Arial MT"/>
              </a:rPr>
              <a:t>lettura).</a:t>
            </a:r>
            <a:endParaRPr lang="it-IT" sz="1400" dirty="0">
              <a:cs typeface="Arial MT"/>
            </a:endParaRPr>
          </a:p>
        </p:txBody>
      </p:sp>
      <p:sp>
        <p:nvSpPr>
          <p:cNvPr id="2" name="Rettangolo 1">
            <a:extLst>
              <a:ext uri="{FF2B5EF4-FFF2-40B4-BE49-F238E27FC236}">
                <a16:creationId xmlns="" xmlns:a16="http://schemas.microsoft.com/office/drawing/2014/main" id="{E73F5FB0-198A-D3D8-71C9-C5B101696849}"/>
              </a:ext>
            </a:extLst>
          </p:cNvPr>
          <p:cNvSpPr/>
          <p:nvPr/>
        </p:nvSpPr>
        <p:spPr>
          <a:xfrm>
            <a:off x="256360" y="1891862"/>
            <a:ext cx="11727180" cy="58423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rgbClr val="FF0000"/>
                </a:solidFill>
                <a:effectLst/>
                <a:ea typeface="Times New Roman" pitchFamily="18" charset="0"/>
                <a:cs typeface="Arial Narrow" pitchFamily="34" charset="0"/>
              </a:rPr>
              <a:t>COMPETENZA CHIAVE EUROPEA: COMPETENZA ALFABETICA FUNZIONALE</a:t>
            </a:r>
          </a:p>
          <a:p>
            <a:pPr fontAlgn="base">
              <a:spcBef>
                <a:spcPct val="0"/>
              </a:spcBef>
              <a:spcAft>
                <a:spcPct val="0"/>
              </a:spcAft>
            </a:pPr>
            <a:r>
              <a:rPr kumimoji="0" lang="it-IT" sz="1400" b="1" i="0" u="none" strike="noStrike" cap="none" normalizeH="0" baseline="0" dirty="0">
                <a:ln>
                  <a:noFill/>
                </a:ln>
                <a:solidFill>
                  <a:srgbClr val="FF0000"/>
                </a:solidFill>
                <a:effectLst/>
                <a:ea typeface="Times New Roman" pitchFamily="18" charset="0"/>
                <a:cs typeface="Arial Narrow" pitchFamily="34" charset="0"/>
              </a:rPr>
              <a:t>Competenza specifica: </a:t>
            </a:r>
            <a:r>
              <a:rPr lang="it-IT" sz="1400" dirty="0">
                <a:cs typeface="Arial MT"/>
              </a:rPr>
              <a:t>R</a:t>
            </a:r>
            <a:r>
              <a:rPr lang="it-IT" sz="1400" spc="-5" dirty="0">
                <a:cs typeface="Arial MT"/>
              </a:rPr>
              <a:t>ifl</a:t>
            </a:r>
            <a:r>
              <a:rPr lang="it-IT" sz="1400" spc="5" dirty="0">
                <a:cs typeface="Arial MT"/>
              </a:rPr>
              <a:t>e</a:t>
            </a:r>
            <a:r>
              <a:rPr lang="it-IT" sz="1400" spc="-5" dirty="0">
                <a:cs typeface="Arial MT"/>
              </a:rPr>
              <a:t>tt</a:t>
            </a:r>
            <a:r>
              <a:rPr lang="it-IT" sz="1400" spc="5" dirty="0">
                <a:cs typeface="Arial MT"/>
              </a:rPr>
              <a:t>e</a:t>
            </a:r>
            <a:r>
              <a:rPr lang="it-IT" sz="1400" spc="-5" dirty="0">
                <a:cs typeface="Arial MT"/>
              </a:rPr>
              <a:t>r</a:t>
            </a:r>
            <a:r>
              <a:rPr lang="it-IT" sz="1400" dirty="0">
                <a:cs typeface="Arial MT"/>
              </a:rPr>
              <a:t>e</a:t>
            </a:r>
            <a:r>
              <a:rPr lang="it-IT" sz="1400" spc="-65" dirty="0">
                <a:cs typeface="Arial MT"/>
              </a:rPr>
              <a:t> </a:t>
            </a:r>
            <a:r>
              <a:rPr lang="it-IT" sz="1400" spc="-10" dirty="0">
                <a:cs typeface="Arial MT"/>
              </a:rPr>
              <a:t>s</a:t>
            </a:r>
            <a:r>
              <a:rPr lang="it-IT" sz="1400" spc="5" dirty="0">
                <a:cs typeface="Arial MT"/>
              </a:rPr>
              <a:t>u</a:t>
            </a:r>
            <a:r>
              <a:rPr lang="it-IT" sz="1400" spc="-5" dirty="0">
                <a:cs typeface="Arial MT"/>
              </a:rPr>
              <a:t>ll</a:t>
            </a:r>
            <a:r>
              <a:rPr lang="it-IT" sz="1400" dirty="0">
                <a:cs typeface="Arial MT"/>
              </a:rPr>
              <a:t>a</a:t>
            </a:r>
            <a:r>
              <a:rPr lang="it-IT" sz="1400" spc="-65" dirty="0">
                <a:cs typeface="Arial MT"/>
              </a:rPr>
              <a:t> </a:t>
            </a:r>
            <a:r>
              <a:rPr lang="it-IT" sz="1400" spc="-5" dirty="0">
                <a:cs typeface="Arial MT"/>
              </a:rPr>
              <a:t>li</a:t>
            </a:r>
            <a:r>
              <a:rPr lang="it-IT" sz="1400" spc="-10" dirty="0">
                <a:cs typeface="Arial MT"/>
              </a:rPr>
              <a:t>ng</a:t>
            </a:r>
            <a:r>
              <a:rPr lang="it-IT" sz="1400" spc="5" dirty="0">
                <a:cs typeface="Arial MT"/>
              </a:rPr>
              <a:t>u</a:t>
            </a:r>
            <a:r>
              <a:rPr lang="it-IT" sz="1400" dirty="0">
                <a:cs typeface="Arial MT"/>
              </a:rPr>
              <a:t>a</a:t>
            </a:r>
            <a:r>
              <a:rPr lang="it-IT" sz="1400" spc="-90" dirty="0">
                <a:cs typeface="Arial MT"/>
              </a:rPr>
              <a:t> </a:t>
            </a:r>
            <a:r>
              <a:rPr lang="it-IT" sz="1400" dirty="0">
                <a:cs typeface="Arial MT"/>
              </a:rPr>
              <a:t>e</a:t>
            </a:r>
            <a:r>
              <a:rPr lang="it-IT" sz="1400" spc="-75" dirty="0">
                <a:cs typeface="Arial MT"/>
              </a:rPr>
              <a:t> </a:t>
            </a:r>
            <a:r>
              <a:rPr lang="it-IT" sz="1400" spc="5" dirty="0">
                <a:cs typeface="Arial MT"/>
              </a:rPr>
              <a:t>su</a:t>
            </a:r>
            <a:r>
              <a:rPr lang="it-IT" sz="1400" spc="-5" dirty="0">
                <a:cs typeface="Arial MT"/>
              </a:rPr>
              <a:t>l</a:t>
            </a:r>
            <a:r>
              <a:rPr lang="it-IT" sz="1400" spc="-15" dirty="0">
                <a:cs typeface="Arial MT"/>
              </a:rPr>
              <a:t>l</a:t>
            </a:r>
            <a:r>
              <a:rPr lang="it-IT" sz="1400" dirty="0">
                <a:cs typeface="Arial MT"/>
              </a:rPr>
              <a:t>e</a:t>
            </a:r>
            <a:r>
              <a:rPr lang="it-IT" sz="1400" spc="-65" dirty="0">
                <a:cs typeface="Arial MT"/>
              </a:rPr>
              <a:t> </a:t>
            </a:r>
            <a:r>
              <a:rPr lang="it-IT" sz="1400" spc="-10" dirty="0">
                <a:cs typeface="Arial MT"/>
              </a:rPr>
              <a:t>sue  </a:t>
            </a:r>
            <a:r>
              <a:rPr lang="it-IT" sz="1400" spc="-5" dirty="0">
                <a:cs typeface="Arial MT"/>
              </a:rPr>
              <a:t>r</a:t>
            </a:r>
            <a:r>
              <a:rPr lang="it-IT" sz="1400" spc="5" dirty="0">
                <a:cs typeface="Arial MT"/>
              </a:rPr>
              <a:t>e</a:t>
            </a:r>
            <a:r>
              <a:rPr lang="it-IT" sz="1400" spc="-10" dirty="0">
                <a:cs typeface="Arial MT"/>
              </a:rPr>
              <a:t>g</a:t>
            </a:r>
            <a:r>
              <a:rPr lang="it-IT" sz="1400" spc="5" dirty="0">
                <a:cs typeface="Arial MT"/>
              </a:rPr>
              <a:t>o</a:t>
            </a:r>
            <a:r>
              <a:rPr lang="it-IT" sz="1400" spc="-5" dirty="0">
                <a:cs typeface="Arial MT"/>
              </a:rPr>
              <a:t>l</a:t>
            </a:r>
            <a:r>
              <a:rPr lang="it-IT" sz="1400" dirty="0">
                <a:cs typeface="Arial MT"/>
              </a:rPr>
              <a:t>e</a:t>
            </a:r>
            <a:r>
              <a:rPr lang="it-IT" sz="1400" spc="-90" dirty="0">
                <a:cs typeface="Arial MT"/>
              </a:rPr>
              <a:t> </a:t>
            </a:r>
            <a:r>
              <a:rPr lang="it-IT" sz="1400" spc="5" dirty="0">
                <a:cs typeface="Arial MT"/>
              </a:rPr>
              <a:t>d</a:t>
            </a:r>
            <a:r>
              <a:rPr lang="it-IT" sz="1400" dirty="0">
                <a:cs typeface="Arial MT"/>
              </a:rPr>
              <a:t>i </a:t>
            </a:r>
            <a:r>
              <a:rPr lang="it-IT" sz="1400" spc="-65" dirty="0">
                <a:cs typeface="Arial MT"/>
              </a:rPr>
              <a:t> </a:t>
            </a:r>
            <a:r>
              <a:rPr lang="it-IT" sz="1400" spc="-20" dirty="0">
                <a:cs typeface="Arial MT"/>
              </a:rPr>
              <a:t>fu</a:t>
            </a:r>
            <a:r>
              <a:rPr lang="it-IT" sz="1400" spc="-10" dirty="0">
                <a:cs typeface="Arial MT"/>
              </a:rPr>
              <a:t>nz</a:t>
            </a:r>
            <a:r>
              <a:rPr lang="it-IT" sz="1400" spc="-15" dirty="0">
                <a:cs typeface="Arial MT"/>
              </a:rPr>
              <a:t>i</a:t>
            </a:r>
            <a:r>
              <a:rPr lang="it-IT" sz="1400" spc="-20" dirty="0">
                <a:cs typeface="Arial MT"/>
              </a:rPr>
              <a:t>o</a:t>
            </a:r>
            <a:r>
              <a:rPr lang="it-IT" sz="1400" spc="-10" dirty="0">
                <a:cs typeface="Arial MT"/>
              </a:rPr>
              <a:t>na</a:t>
            </a:r>
            <a:r>
              <a:rPr lang="it-IT" sz="1400" spc="-25" dirty="0">
                <a:cs typeface="Arial MT"/>
              </a:rPr>
              <a:t>m</a:t>
            </a:r>
            <a:r>
              <a:rPr lang="it-IT" sz="1400" spc="-10" dirty="0">
                <a:cs typeface="Arial MT"/>
              </a:rPr>
              <a:t>en</a:t>
            </a:r>
            <a:r>
              <a:rPr lang="it-IT" sz="1400" spc="-20" dirty="0">
                <a:cs typeface="Arial MT"/>
              </a:rPr>
              <a:t>t</a:t>
            </a:r>
            <a:r>
              <a:rPr lang="it-IT" sz="1400" spc="-10" dirty="0">
                <a:cs typeface="Arial MT"/>
              </a:rPr>
              <a:t>o.</a:t>
            </a:r>
            <a:endParaRPr lang="it-IT" sz="1400" dirty="0">
              <a:cs typeface="Arial MT"/>
            </a:endParaRPr>
          </a:p>
          <a:p>
            <a:pPr marL="0" marR="0" lvl="0" indent="0" algn="l" defTabSz="914400" rtl="0" eaLnBrk="1" fontAlgn="base" latinLnBrk="0" hangingPunct="1">
              <a:lnSpc>
                <a:spcPct val="100000"/>
              </a:lnSpc>
              <a:spcBef>
                <a:spcPct val="0"/>
              </a:spcBef>
              <a:spcAft>
                <a:spcPct val="0"/>
              </a:spcAft>
              <a:buClrTx/>
              <a:buSzTx/>
              <a:buFontTx/>
              <a:buNone/>
              <a:tabLst/>
            </a:pPr>
            <a:endParaRPr lang="it-IT" sz="1400" dirty="0">
              <a:cs typeface="Arial MT"/>
            </a:endParaRPr>
          </a:p>
        </p:txBody>
      </p:sp>
      <p:sp>
        <p:nvSpPr>
          <p:cNvPr id="12" name="Rettangolo 11">
            <a:extLst>
              <a:ext uri="{FF2B5EF4-FFF2-40B4-BE49-F238E27FC236}">
                <a16:creationId xmlns="" xmlns:a16="http://schemas.microsoft.com/office/drawing/2014/main" id="{B55C4479-D983-7526-28B4-13F61751C8BC}"/>
              </a:ext>
            </a:extLst>
          </p:cNvPr>
          <p:cNvSpPr/>
          <p:nvPr/>
        </p:nvSpPr>
        <p:spPr>
          <a:xfrm>
            <a:off x="256360" y="2489464"/>
            <a:ext cx="11727180" cy="46423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just" defTabSz="94615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rgbClr val="FF0000"/>
                </a:solidFill>
                <a:effectLst/>
                <a:ea typeface="Times New Roman" pitchFamily="18" charset="0"/>
                <a:cs typeface="Arial Narrow" pitchFamily="34" charset="0"/>
              </a:rPr>
              <a:t>COMPETENZA CHIAVE EUROPEA: COMPETENZA DIGITALE</a:t>
            </a:r>
            <a:endParaRPr kumimoji="0" lang="it-IT" sz="1400" b="1" i="0" u="none" strike="noStrike" cap="none" normalizeH="0" baseline="0" dirty="0">
              <a:ln>
                <a:noFill/>
              </a:ln>
              <a:solidFill>
                <a:srgbClr val="FF0000"/>
              </a:solidFill>
              <a:effectLst/>
            </a:endParaRPr>
          </a:p>
          <a:p>
            <a:pPr marL="0" marR="0" lvl="0" indent="0" algn="just" defTabSz="94615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rgbClr val="FF0000"/>
                </a:solidFill>
                <a:effectLst/>
              </a:rPr>
              <a:t>Competenza specifica</a:t>
            </a:r>
            <a:r>
              <a:rPr kumimoji="0" lang="it-IT" sz="1400" b="0" i="0" u="none" strike="noStrike" cap="none" normalizeH="0" baseline="0" dirty="0">
                <a:ln>
                  <a:noFill/>
                </a:ln>
                <a:solidFill>
                  <a:srgbClr val="FF0000"/>
                </a:solidFill>
                <a:effectLst/>
              </a:rPr>
              <a:t>:</a:t>
            </a:r>
            <a:r>
              <a:rPr kumimoji="0" lang="it-IT" sz="1400" b="0" i="0" u="none" strike="noStrike" cap="none" normalizeH="0" baseline="0" dirty="0">
                <a:ln>
                  <a:noFill/>
                </a:ln>
                <a:solidFill>
                  <a:srgbClr val="00000A"/>
                </a:solidFill>
                <a:effectLst/>
                <a:cs typeface="Arial"/>
              </a:rPr>
              <a:t> </a:t>
            </a:r>
            <a:r>
              <a:rPr lang="it-IT" sz="1400" spc="-5" dirty="0">
                <a:cs typeface="Arial MT"/>
              </a:rPr>
              <a:t>Ut</a:t>
            </a:r>
            <a:r>
              <a:rPr lang="it-IT" sz="1400" dirty="0">
                <a:cs typeface="Arial MT"/>
              </a:rPr>
              <a:t>ilizz</a:t>
            </a:r>
            <a:r>
              <a:rPr lang="it-IT" sz="1400" spc="-5" dirty="0">
                <a:cs typeface="Arial MT"/>
              </a:rPr>
              <a:t>a</a:t>
            </a:r>
            <a:r>
              <a:rPr lang="it-IT" sz="1400" spc="5" dirty="0">
                <a:cs typeface="Arial MT"/>
              </a:rPr>
              <a:t>r</a:t>
            </a:r>
            <a:r>
              <a:rPr lang="it-IT" sz="1400" dirty="0">
                <a:cs typeface="Arial MT"/>
              </a:rPr>
              <a:t>e</a:t>
            </a:r>
            <a:r>
              <a:rPr lang="it-IT" sz="1400" spc="-50" dirty="0">
                <a:cs typeface="Arial MT"/>
              </a:rPr>
              <a:t> </a:t>
            </a:r>
            <a:r>
              <a:rPr lang="it-IT" sz="1400" dirty="0">
                <a:cs typeface="Arial MT"/>
              </a:rPr>
              <a:t>le</a:t>
            </a:r>
            <a:r>
              <a:rPr lang="it-IT" sz="1400" spc="-50" dirty="0">
                <a:cs typeface="Arial MT"/>
              </a:rPr>
              <a:t> </a:t>
            </a:r>
            <a:r>
              <a:rPr lang="it-IT" sz="1400" spc="-5" dirty="0">
                <a:cs typeface="Arial MT"/>
              </a:rPr>
              <a:t>nuo</a:t>
            </a:r>
            <a:r>
              <a:rPr lang="it-IT" sz="1400" dirty="0">
                <a:cs typeface="Arial MT"/>
              </a:rPr>
              <a:t>ve</a:t>
            </a:r>
            <a:r>
              <a:rPr lang="it-IT" sz="1400" spc="-50" dirty="0">
                <a:cs typeface="Arial MT"/>
              </a:rPr>
              <a:t> </a:t>
            </a:r>
            <a:r>
              <a:rPr lang="it-IT" sz="1400" spc="-5" dirty="0">
                <a:cs typeface="Arial MT"/>
              </a:rPr>
              <a:t>te</a:t>
            </a:r>
            <a:r>
              <a:rPr lang="it-IT" sz="1400" dirty="0">
                <a:cs typeface="Arial MT"/>
              </a:rPr>
              <a:t>c</a:t>
            </a:r>
            <a:r>
              <a:rPr lang="it-IT" sz="1400" spc="-5" dirty="0">
                <a:cs typeface="Arial MT"/>
              </a:rPr>
              <a:t>no</a:t>
            </a:r>
            <a:r>
              <a:rPr lang="it-IT" sz="1400" dirty="0">
                <a:cs typeface="Arial MT"/>
              </a:rPr>
              <a:t>l</a:t>
            </a:r>
            <a:r>
              <a:rPr lang="it-IT" sz="1400" spc="-5" dirty="0">
                <a:cs typeface="Arial MT"/>
              </a:rPr>
              <a:t>og</a:t>
            </a:r>
            <a:r>
              <a:rPr lang="it-IT" sz="1400" dirty="0">
                <a:cs typeface="Arial MT"/>
              </a:rPr>
              <a:t>ie</a:t>
            </a:r>
            <a:r>
              <a:rPr lang="it-IT" sz="1400" spc="-50" dirty="0">
                <a:cs typeface="Arial MT"/>
              </a:rPr>
              <a:t> </a:t>
            </a:r>
            <a:r>
              <a:rPr lang="it-IT" sz="1400" spc="-5" dirty="0">
                <a:cs typeface="Arial MT"/>
              </a:rPr>
              <a:t>pe</a:t>
            </a:r>
            <a:r>
              <a:rPr lang="it-IT" sz="1400" dirty="0">
                <a:cs typeface="Arial MT"/>
              </a:rPr>
              <a:t>r</a:t>
            </a:r>
            <a:r>
              <a:rPr lang="it-IT" sz="1400" spc="-40" dirty="0">
                <a:cs typeface="Arial MT"/>
              </a:rPr>
              <a:t> </a:t>
            </a:r>
            <a:r>
              <a:rPr lang="it-IT" sz="1400" spc="-5" dirty="0">
                <a:cs typeface="Arial MT"/>
              </a:rPr>
              <a:t>g</a:t>
            </a:r>
            <a:r>
              <a:rPr lang="it-IT" sz="1400" dirty="0">
                <a:cs typeface="Arial MT"/>
              </a:rPr>
              <a:t>i</a:t>
            </a:r>
            <a:r>
              <a:rPr lang="it-IT" sz="1400" spc="-5" dirty="0">
                <a:cs typeface="Arial MT"/>
              </a:rPr>
              <a:t>o</a:t>
            </a:r>
            <a:r>
              <a:rPr lang="it-IT" sz="1400" dirty="0">
                <a:cs typeface="Arial MT"/>
              </a:rPr>
              <a:t>c</a:t>
            </a:r>
            <a:r>
              <a:rPr lang="it-IT" sz="1400" spc="-5" dirty="0">
                <a:cs typeface="Arial MT"/>
              </a:rPr>
              <a:t>a</a:t>
            </a:r>
            <a:r>
              <a:rPr lang="it-IT" sz="1400" spc="5" dirty="0">
                <a:cs typeface="Arial MT"/>
              </a:rPr>
              <a:t>r</a:t>
            </a:r>
            <a:r>
              <a:rPr lang="it-IT" sz="1400" spc="-5" dirty="0">
                <a:cs typeface="Arial MT"/>
              </a:rPr>
              <a:t>e,  </a:t>
            </a:r>
            <a:r>
              <a:rPr lang="it-IT" sz="1400" dirty="0">
                <a:cs typeface="Arial MT"/>
              </a:rPr>
              <a:t>sv</a:t>
            </a:r>
            <a:r>
              <a:rPr lang="it-IT" sz="1400" spc="-5" dirty="0">
                <a:cs typeface="Arial MT"/>
              </a:rPr>
              <a:t>o</a:t>
            </a:r>
            <a:r>
              <a:rPr lang="it-IT" sz="1400" dirty="0">
                <a:cs typeface="Arial MT"/>
              </a:rPr>
              <a:t>l</a:t>
            </a:r>
            <a:r>
              <a:rPr lang="it-IT" sz="1400" spc="-5" dirty="0">
                <a:cs typeface="Arial MT"/>
              </a:rPr>
              <a:t>ge</a:t>
            </a:r>
            <a:r>
              <a:rPr lang="it-IT" sz="1400" spc="5" dirty="0">
                <a:cs typeface="Arial MT"/>
              </a:rPr>
              <a:t>r</a:t>
            </a:r>
            <a:r>
              <a:rPr lang="it-IT" sz="1400" dirty="0">
                <a:cs typeface="Arial MT"/>
              </a:rPr>
              <a:t>e</a:t>
            </a:r>
            <a:r>
              <a:rPr lang="it-IT" sz="1400" spc="105" dirty="0">
                <a:cs typeface="Arial MT"/>
              </a:rPr>
              <a:t> </a:t>
            </a:r>
            <a:r>
              <a:rPr lang="it-IT" sz="1400" dirty="0">
                <a:cs typeface="Arial MT"/>
              </a:rPr>
              <a:t>c</a:t>
            </a:r>
            <a:r>
              <a:rPr lang="it-IT" sz="1400" spc="-5" dirty="0">
                <a:cs typeface="Arial MT"/>
              </a:rPr>
              <a:t>omp</a:t>
            </a:r>
            <a:r>
              <a:rPr lang="it-IT" sz="1400" dirty="0">
                <a:cs typeface="Arial MT"/>
              </a:rPr>
              <a:t>i</a:t>
            </a:r>
            <a:r>
              <a:rPr lang="it-IT" sz="1400" spc="-5" dirty="0">
                <a:cs typeface="Arial MT"/>
              </a:rPr>
              <a:t>t</a:t>
            </a:r>
            <a:r>
              <a:rPr lang="it-IT" sz="1400" dirty="0">
                <a:cs typeface="Arial MT"/>
              </a:rPr>
              <a:t>i,</a:t>
            </a:r>
            <a:r>
              <a:rPr lang="it-IT" sz="1400" spc="-95" dirty="0">
                <a:cs typeface="Arial MT"/>
              </a:rPr>
              <a:t> </a:t>
            </a:r>
            <a:r>
              <a:rPr lang="it-IT" sz="1400" spc="-5" dirty="0">
                <a:cs typeface="Arial MT"/>
              </a:rPr>
              <a:t>a</a:t>
            </a:r>
            <a:r>
              <a:rPr lang="it-IT" sz="1400" dirty="0">
                <a:cs typeface="Arial MT"/>
              </a:rPr>
              <a:t>c</a:t>
            </a:r>
            <a:r>
              <a:rPr lang="it-IT" sz="1400" spc="-5" dirty="0">
                <a:cs typeface="Arial MT"/>
              </a:rPr>
              <a:t>qu</a:t>
            </a:r>
            <a:r>
              <a:rPr lang="it-IT" sz="1400" dirty="0">
                <a:cs typeface="Arial MT"/>
              </a:rPr>
              <a:t>isi</a:t>
            </a:r>
            <a:r>
              <a:rPr lang="it-IT" sz="1400" spc="5" dirty="0">
                <a:cs typeface="Arial MT"/>
              </a:rPr>
              <a:t>r</a:t>
            </a:r>
            <a:r>
              <a:rPr lang="it-IT" sz="1400" dirty="0">
                <a:cs typeface="Arial MT"/>
              </a:rPr>
              <a:t>e</a:t>
            </a:r>
            <a:r>
              <a:rPr lang="it-IT" sz="1400" spc="-85" dirty="0">
                <a:cs typeface="Arial MT"/>
              </a:rPr>
              <a:t> </a:t>
            </a:r>
            <a:r>
              <a:rPr lang="it-IT" sz="1400" dirty="0">
                <a:cs typeface="Arial MT"/>
              </a:rPr>
              <a:t>i</a:t>
            </a:r>
            <a:r>
              <a:rPr lang="it-IT" sz="1400" spc="-5" dirty="0">
                <a:cs typeface="Arial MT"/>
              </a:rPr>
              <a:t>nfo</a:t>
            </a:r>
            <a:r>
              <a:rPr lang="it-IT" sz="1400" spc="5" dirty="0">
                <a:cs typeface="Arial MT"/>
              </a:rPr>
              <a:t>r</a:t>
            </a:r>
            <a:r>
              <a:rPr lang="it-IT" sz="1400" spc="-5" dirty="0">
                <a:cs typeface="Arial MT"/>
              </a:rPr>
              <a:t>ma</a:t>
            </a:r>
            <a:r>
              <a:rPr lang="it-IT" sz="1400" dirty="0">
                <a:cs typeface="Arial MT"/>
              </a:rPr>
              <a:t>z</a:t>
            </a:r>
            <a:r>
              <a:rPr lang="it-IT" sz="1400" spc="-10" dirty="0">
                <a:cs typeface="Arial MT"/>
              </a:rPr>
              <a:t>i</a:t>
            </a:r>
            <a:r>
              <a:rPr lang="it-IT" sz="1400" spc="-5" dirty="0">
                <a:cs typeface="Arial MT"/>
              </a:rPr>
              <a:t>on</a:t>
            </a:r>
            <a:r>
              <a:rPr lang="it-IT" sz="1400" dirty="0">
                <a:cs typeface="Arial MT"/>
              </a:rPr>
              <a:t>i,</a:t>
            </a:r>
            <a:r>
              <a:rPr lang="it-IT" sz="1400" spc="-70" dirty="0">
                <a:cs typeface="Arial MT"/>
              </a:rPr>
              <a:t> </a:t>
            </a:r>
            <a:r>
              <a:rPr lang="it-IT" sz="1400" dirty="0">
                <a:cs typeface="Arial MT"/>
              </a:rPr>
              <a:t>c</a:t>
            </a:r>
            <a:r>
              <a:rPr lang="it-IT" sz="1400" spc="-5" dirty="0">
                <a:cs typeface="Arial MT"/>
              </a:rPr>
              <a:t>o</a:t>
            </a:r>
            <a:r>
              <a:rPr lang="it-IT" sz="1400" dirty="0">
                <a:cs typeface="Arial MT"/>
              </a:rPr>
              <a:t>n</a:t>
            </a:r>
            <a:r>
              <a:rPr lang="it-IT" sz="1400" spc="-85" dirty="0">
                <a:cs typeface="Arial MT"/>
              </a:rPr>
              <a:t> </a:t>
            </a:r>
            <a:r>
              <a:rPr lang="it-IT" sz="1400" dirty="0">
                <a:cs typeface="Arial MT"/>
              </a:rPr>
              <a:t>la  </a:t>
            </a:r>
            <a:r>
              <a:rPr lang="it-IT" sz="1400" spc="-80" dirty="0">
                <a:cs typeface="Arial MT"/>
              </a:rPr>
              <a:t>supervisione</a:t>
            </a:r>
            <a:r>
              <a:rPr lang="it-IT" sz="1400" spc="-15" dirty="0">
                <a:cs typeface="Arial MT"/>
              </a:rPr>
              <a:t> </a:t>
            </a:r>
            <a:r>
              <a:rPr lang="it-IT" sz="1400" spc="-75" dirty="0">
                <a:cs typeface="Arial MT"/>
              </a:rPr>
              <a:t>dell’insegnante.</a:t>
            </a:r>
            <a:endParaRPr kumimoji="0" lang="it-IT" sz="1400" b="0" i="0" u="none" strike="noStrike" cap="none" normalizeH="0" baseline="0" dirty="0">
              <a:ln>
                <a:noFill/>
              </a:ln>
              <a:solidFill>
                <a:schemeClr val="tx1"/>
              </a:solidFill>
              <a:effectLst/>
            </a:endParaRPr>
          </a:p>
        </p:txBody>
      </p:sp>
      <p:sp>
        <p:nvSpPr>
          <p:cNvPr id="13" name="Rettangolo 12">
            <a:extLst>
              <a:ext uri="{FF2B5EF4-FFF2-40B4-BE49-F238E27FC236}">
                <a16:creationId xmlns="" xmlns:a16="http://schemas.microsoft.com/office/drawing/2014/main" id="{1AB3FD2E-B695-DC82-CF7C-55F59391D938}"/>
              </a:ext>
            </a:extLst>
          </p:cNvPr>
          <p:cNvSpPr/>
          <p:nvPr/>
        </p:nvSpPr>
        <p:spPr>
          <a:xfrm>
            <a:off x="280494" y="3860589"/>
            <a:ext cx="11677522" cy="696351"/>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rgbClr val="FF0000"/>
                </a:solidFill>
                <a:effectLst/>
              </a:rPr>
              <a:t>COMPETENZA CHIAVE EUROPEA: </a:t>
            </a:r>
            <a:r>
              <a:rPr kumimoji="0" lang="it-IT" sz="1400" b="1" i="0" u="none" strike="noStrike" cap="none" normalizeH="0" baseline="0" dirty="0">
                <a:ln>
                  <a:noFill/>
                </a:ln>
                <a:solidFill>
                  <a:srgbClr val="FF0000"/>
                </a:solidFill>
                <a:effectLst/>
                <a:ea typeface="Times New Roman" pitchFamily="18" charset="0"/>
                <a:cs typeface="Arial Narrow" pitchFamily="34" charset="0"/>
              </a:rPr>
              <a:t>COMPETENZA IN MATERIA DI CITTADINANZA</a:t>
            </a:r>
            <a:endParaRPr kumimoji="0" lang="it-IT" sz="1400" b="0" i="0" u="none" strike="noStrike" cap="none" normalizeH="0" baseline="0" dirty="0">
              <a:ln>
                <a:noFill/>
              </a:ln>
              <a:solidFill>
                <a:srgbClr val="FF0000"/>
              </a:solidFill>
              <a:effectLst/>
              <a:cs typeface="Times New Roman" pitchFamily="18" charset="0"/>
            </a:endParaRPr>
          </a:p>
          <a:p>
            <a:r>
              <a:rPr kumimoji="0" lang="it-IT" sz="1400" b="1" i="0" u="none" strike="noStrike" cap="none" normalizeH="0" baseline="0" dirty="0">
                <a:ln>
                  <a:noFill/>
                </a:ln>
                <a:solidFill>
                  <a:srgbClr val="FF0000"/>
                </a:solidFill>
                <a:effectLst/>
              </a:rPr>
              <a:t>Competenza specifica:</a:t>
            </a:r>
            <a:r>
              <a:rPr kumimoji="0" lang="it-IT" sz="1400" b="1" i="0" u="none" strike="noStrike" cap="none" normalizeH="0" baseline="0" dirty="0">
                <a:ln>
                  <a:noFill/>
                </a:ln>
                <a:solidFill>
                  <a:schemeClr val="tx1"/>
                </a:solidFill>
                <a:effectLst/>
              </a:rPr>
              <a:t> </a:t>
            </a:r>
            <a:r>
              <a:rPr lang="it-IT" sz="1400" spc="-70" dirty="0">
                <a:cs typeface="Arial MT"/>
              </a:rPr>
              <a:t>Riflettere,</a:t>
            </a:r>
            <a:r>
              <a:rPr lang="it-IT" sz="1400" spc="-40" dirty="0">
                <a:cs typeface="Arial MT"/>
              </a:rPr>
              <a:t> </a:t>
            </a:r>
            <a:r>
              <a:rPr lang="it-IT" sz="1400" spc="-75" dirty="0">
                <a:cs typeface="Arial MT"/>
              </a:rPr>
              <a:t>confrontarsi,</a:t>
            </a:r>
            <a:r>
              <a:rPr lang="it-IT" sz="1400" spc="-40" dirty="0">
                <a:cs typeface="Arial MT"/>
              </a:rPr>
              <a:t> </a:t>
            </a:r>
            <a:r>
              <a:rPr lang="it-IT" sz="1400" spc="-75" dirty="0">
                <a:cs typeface="Arial MT"/>
              </a:rPr>
              <a:t>ascoltare, </a:t>
            </a:r>
            <a:r>
              <a:rPr lang="it-IT" sz="1400" spc="-235" dirty="0">
                <a:cs typeface="Arial MT"/>
              </a:rPr>
              <a:t> </a:t>
            </a:r>
            <a:r>
              <a:rPr lang="it-IT" sz="1400" spc="-5" dirty="0">
                <a:cs typeface="Arial MT"/>
              </a:rPr>
              <a:t>d</a:t>
            </a:r>
            <a:r>
              <a:rPr lang="it-IT" sz="1400" dirty="0">
                <a:cs typeface="Arial MT"/>
              </a:rPr>
              <a:t>isc</a:t>
            </a:r>
            <a:r>
              <a:rPr lang="it-IT" sz="1400" spc="-5" dirty="0">
                <a:cs typeface="Arial MT"/>
              </a:rPr>
              <a:t>ute</a:t>
            </a:r>
            <a:r>
              <a:rPr lang="it-IT" sz="1400" spc="5" dirty="0">
                <a:cs typeface="Arial MT"/>
              </a:rPr>
              <a:t>r</a:t>
            </a:r>
            <a:r>
              <a:rPr lang="it-IT" sz="1400" dirty="0">
                <a:cs typeface="Arial MT"/>
              </a:rPr>
              <a:t>e</a:t>
            </a:r>
            <a:r>
              <a:rPr lang="it-IT" sz="1400" spc="-50" dirty="0">
                <a:cs typeface="Arial MT"/>
              </a:rPr>
              <a:t> </a:t>
            </a:r>
            <a:r>
              <a:rPr lang="it-IT" sz="1400" dirty="0">
                <a:cs typeface="Arial MT"/>
              </a:rPr>
              <a:t>c</a:t>
            </a:r>
            <a:r>
              <a:rPr lang="it-IT" sz="1400" spc="-5" dirty="0">
                <a:cs typeface="Arial MT"/>
              </a:rPr>
              <a:t>o</a:t>
            </a:r>
            <a:r>
              <a:rPr lang="it-IT" sz="1400" dirty="0">
                <a:cs typeface="Arial MT"/>
              </a:rPr>
              <a:t>n </a:t>
            </a:r>
            <a:r>
              <a:rPr lang="it-IT" sz="1400" spc="-95" dirty="0">
                <a:cs typeface="Arial MT"/>
              </a:rPr>
              <a:t> </a:t>
            </a:r>
            <a:r>
              <a:rPr lang="it-IT" sz="1400" spc="-5" dirty="0">
                <a:cs typeface="Arial MT"/>
              </a:rPr>
              <a:t>g</a:t>
            </a:r>
            <a:r>
              <a:rPr lang="it-IT" sz="1400" dirty="0">
                <a:cs typeface="Arial MT"/>
              </a:rPr>
              <a:t>li</a:t>
            </a:r>
            <a:r>
              <a:rPr lang="it-IT" sz="1400" spc="-45" dirty="0">
                <a:cs typeface="Arial MT"/>
              </a:rPr>
              <a:t> </a:t>
            </a:r>
            <a:r>
              <a:rPr lang="it-IT" sz="1400" spc="-5" dirty="0">
                <a:cs typeface="Arial MT"/>
              </a:rPr>
              <a:t>adu</a:t>
            </a:r>
            <a:r>
              <a:rPr lang="it-IT" sz="1400" dirty="0">
                <a:cs typeface="Arial MT"/>
              </a:rPr>
              <a:t>l</a:t>
            </a:r>
            <a:r>
              <a:rPr lang="it-IT" sz="1400" spc="-5" dirty="0">
                <a:cs typeface="Arial MT"/>
              </a:rPr>
              <a:t>t</a:t>
            </a:r>
            <a:r>
              <a:rPr lang="it-IT" sz="1400" dirty="0">
                <a:cs typeface="Arial MT"/>
              </a:rPr>
              <a:t>i</a:t>
            </a:r>
            <a:r>
              <a:rPr lang="it-IT" sz="1400" spc="-45" dirty="0">
                <a:cs typeface="Arial MT"/>
              </a:rPr>
              <a:t> </a:t>
            </a:r>
            <a:r>
              <a:rPr lang="it-IT" sz="1400" dirty="0">
                <a:cs typeface="Arial MT"/>
              </a:rPr>
              <a:t>e</a:t>
            </a:r>
            <a:r>
              <a:rPr lang="it-IT" sz="1400" spc="-50" dirty="0">
                <a:cs typeface="Arial MT"/>
              </a:rPr>
              <a:t> </a:t>
            </a:r>
            <a:r>
              <a:rPr lang="it-IT" sz="1400" dirty="0">
                <a:cs typeface="Arial MT"/>
              </a:rPr>
              <a:t>c</a:t>
            </a:r>
            <a:r>
              <a:rPr lang="it-IT" sz="1400" spc="-5" dirty="0">
                <a:cs typeface="Arial MT"/>
              </a:rPr>
              <a:t>o</a:t>
            </a:r>
            <a:r>
              <a:rPr lang="it-IT" sz="1400" dirty="0">
                <a:cs typeface="Arial MT"/>
              </a:rPr>
              <a:t>n</a:t>
            </a:r>
            <a:r>
              <a:rPr lang="it-IT" sz="1400" spc="-50" dirty="0">
                <a:cs typeface="Arial MT"/>
              </a:rPr>
              <a:t> </a:t>
            </a:r>
            <a:r>
              <a:rPr lang="it-IT" sz="1400" spc="-5" dirty="0">
                <a:cs typeface="Arial MT"/>
              </a:rPr>
              <a:t>g</a:t>
            </a:r>
            <a:r>
              <a:rPr lang="it-IT" sz="1400" dirty="0">
                <a:cs typeface="Arial MT"/>
              </a:rPr>
              <a:t>li  </a:t>
            </a:r>
            <a:r>
              <a:rPr lang="it-IT" sz="1400" spc="-5" dirty="0">
                <a:cs typeface="Arial MT"/>
              </a:rPr>
              <a:t>a</a:t>
            </a:r>
            <a:r>
              <a:rPr lang="it-IT" sz="1400" dirty="0">
                <a:cs typeface="Arial MT"/>
              </a:rPr>
              <a:t>l</a:t>
            </a:r>
            <a:r>
              <a:rPr lang="it-IT" sz="1400" spc="-5" dirty="0">
                <a:cs typeface="Arial MT"/>
              </a:rPr>
              <a:t>t</a:t>
            </a:r>
            <a:r>
              <a:rPr lang="it-IT" sz="1400" spc="5" dirty="0">
                <a:cs typeface="Arial MT"/>
              </a:rPr>
              <a:t>r</a:t>
            </a:r>
            <a:r>
              <a:rPr lang="it-IT" sz="1400" dirty="0">
                <a:cs typeface="Arial MT"/>
              </a:rPr>
              <a:t>i</a:t>
            </a:r>
            <a:r>
              <a:rPr lang="it-IT" sz="1400" spc="-45" dirty="0">
                <a:cs typeface="Arial MT"/>
              </a:rPr>
              <a:t> </a:t>
            </a:r>
            <a:r>
              <a:rPr lang="it-IT" sz="1400" spc="-5" dirty="0">
                <a:cs typeface="Arial MT"/>
              </a:rPr>
              <a:t>bamb</a:t>
            </a:r>
            <a:r>
              <a:rPr lang="it-IT" sz="1400" dirty="0">
                <a:cs typeface="Arial MT"/>
              </a:rPr>
              <a:t>i</a:t>
            </a:r>
            <a:r>
              <a:rPr lang="it-IT" sz="1400" spc="-5" dirty="0">
                <a:cs typeface="Arial MT"/>
              </a:rPr>
              <a:t>n</a:t>
            </a:r>
            <a:r>
              <a:rPr lang="it-IT" sz="1400" dirty="0">
                <a:cs typeface="Arial MT"/>
              </a:rPr>
              <a:t>i,</a:t>
            </a:r>
            <a:r>
              <a:rPr lang="it-IT" sz="1400" spc="-50" dirty="0">
                <a:cs typeface="Arial MT"/>
              </a:rPr>
              <a:t> </a:t>
            </a:r>
            <a:r>
              <a:rPr lang="it-IT" sz="1400" spc="-5" dirty="0">
                <a:cs typeface="Arial MT"/>
              </a:rPr>
              <a:t>tenend</a:t>
            </a:r>
            <a:r>
              <a:rPr lang="it-IT" sz="1400" dirty="0">
                <a:cs typeface="Arial MT"/>
              </a:rPr>
              <a:t>o</a:t>
            </a:r>
            <a:r>
              <a:rPr lang="it-IT" sz="1400" spc="-50" dirty="0">
                <a:cs typeface="Arial MT"/>
              </a:rPr>
              <a:t> </a:t>
            </a:r>
            <a:r>
              <a:rPr lang="it-IT" sz="1400" dirty="0">
                <a:cs typeface="Arial MT"/>
              </a:rPr>
              <a:t>c</a:t>
            </a:r>
            <a:r>
              <a:rPr lang="it-IT" sz="1400" spc="-5" dirty="0">
                <a:cs typeface="Arial MT"/>
              </a:rPr>
              <a:t>o</a:t>
            </a:r>
            <a:r>
              <a:rPr lang="it-IT" sz="1400" spc="5" dirty="0">
                <a:cs typeface="Arial MT"/>
              </a:rPr>
              <a:t>n</a:t>
            </a:r>
            <a:r>
              <a:rPr lang="it-IT" sz="1400" spc="-5" dirty="0">
                <a:cs typeface="Arial MT"/>
              </a:rPr>
              <a:t>t</a:t>
            </a:r>
            <a:r>
              <a:rPr lang="it-IT" sz="1400" dirty="0">
                <a:cs typeface="Arial MT"/>
              </a:rPr>
              <a:t>o</a:t>
            </a:r>
            <a:r>
              <a:rPr lang="it-IT" sz="1400" spc="-50" dirty="0">
                <a:cs typeface="Arial MT"/>
              </a:rPr>
              <a:t> </a:t>
            </a:r>
            <a:r>
              <a:rPr lang="it-IT" sz="1400" spc="-5" dirty="0">
                <a:cs typeface="Arial MT"/>
              </a:rPr>
              <a:t>del  p</a:t>
            </a:r>
            <a:r>
              <a:rPr lang="it-IT" sz="1400" spc="5" dirty="0">
                <a:cs typeface="Arial MT"/>
              </a:rPr>
              <a:t>r</a:t>
            </a:r>
            <a:r>
              <a:rPr lang="it-IT" sz="1400" spc="-5" dirty="0">
                <a:cs typeface="Arial MT"/>
              </a:rPr>
              <a:t>op</a:t>
            </a:r>
            <a:r>
              <a:rPr lang="it-IT" sz="1400" spc="5" dirty="0">
                <a:cs typeface="Arial MT"/>
              </a:rPr>
              <a:t>r</a:t>
            </a:r>
            <a:r>
              <a:rPr lang="it-IT" sz="1400" dirty="0">
                <a:cs typeface="Arial MT"/>
              </a:rPr>
              <a:t>io</a:t>
            </a:r>
            <a:r>
              <a:rPr lang="it-IT" sz="1400" spc="-50" dirty="0">
                <a:cs typeface="Arial MT"/>
              </a:rPr>
              <a:t> </a:t>
            </a:r>
            <a:r>
              <a:rPr lang="it-IT" sz="1400" dirty="0">
                <a:cs typeface="Arial MT"/>
              </a:rPr>
              <a:t>e</a:t>
            </a:r>
            <a:r>
              <a:rPr lang="it-IT" sz="1400" spc="-50" dirty="0">
                <a:cs typeface="Arial MT"/>
              </a:rPr>
              <a:t> </a:t>
            </a:r>
            <a:r>
              <a:rPr lang="it-IT" sz="1400" spc="-5" dirty="0">
                <a:cs typeface="Arial MT"/>
              </a:rPr>
              <a:t>de</a:t>
            </a:r>
            <a:r>
              <a:rPr lang="it-IT" sz="1400" dirty="0">
                <a:cs typeface="Arial MT"/>
              </a:rPr>
              <a:t>ll’</a:t>
            </a:r>
            <a:r>
              <a:rPr lang="it-IT" sz="1400" spc="-5" dirty="0">
                <a:cs typeface="Arial MT"/>
              </a:rPr>
              <a:t>a</a:t>
            </a:r>
            <a:r>
              <a:rPr lang="it-IT" sz="1400" dirty="0">
                <a:cs typeface="Arial MT"/>
              </a:rPr>
              <a:t>l</a:t>
            </a:r>
            <a:r>
              <a:rPr lang="it-IT" sz="1400" spc="-5" dirty="0">
                <a:cs typeface="Arial MT"/>
              </a:rPr>
              <a:t>t</a:t>
            </a:r>
            <a:r>
              <a:rPr lang="it-IT" sz="1400" spc="5" dirty="0">
                <a:cs typeface="Arial MT"/>
              </a:rPr>
              <a:t>r</a:t>
            </a:r>
            <a:r>
              <a:rPr lang="it-IT" sz="1400" spc="-5" dirty="0">
                <a:cs typeface="Arial MT"/>
              </a:rPr>
              <a:t>u</a:t>
            </a:r>
            <a:r>
              <a:rPr lang="it-IT" sz="1400" dirty="0">
                <a:cs typeface="Arial MT"/>
              </a:rPr>
              <a:t>i</a:t>
            </a:r>
            <a:r>
              <a:rPr lang="it-IT" sz="1400" spc="-65" dirty="0">
                <a:cs typeface="Arial MT"/>
              </a:rPr>
              <a:t> </a:t>
            </a:r>
            <a:r>
              <a:rPr lang="it-IT" sz="1400" spc="-5" dirty="0">
                <a:cs typeface="Arial MT"/>
              </a:rPr>
              <a:t>punt</a:t>
            </a:r>
            <a:r>
              <a:rPr lang="it-IT" sz="1400" dirty="0">
                <a:cs typeface="Arial MT"/>
              </a:rPr>
              <a:t>o</a:t>
            </a:r>
            <a:r>
              <a:rPr lang="it-IT" sz="1400" spc="-75" dirty="0">
                <a:cs typeface="Arial MT"/>
              </a:rPr>
              <a:t> </a:t>
            </a:r>
            <a:r>
              <a:rPr lang="it-IT" sz="1400" spc="-5" dirty="0">
                <a:cs typeface="Arial MT"/>
              </a:rPr>
              <a:t>d</a:t>
            </a:r>
            <a:r>
              <a:rPr lang="it-IT" sz="1400" dirty="0">
                <a:cs typeface="Arial MT"/>
              </a:rPr>
              <a:t>i</a:t>
            </a:r>
            <a:r>
              <a:rPr lang="it-IT" sz="1400" spc="-55" dirty="0">
                <a:cs typeface="Arial MT"/>
              </a:rPr>
              <a:t> </a:t>
            </a:r>
            <a:r>
              <a:rPr lang="it-IT" sz="1400" dirty="0">
                <a:cs typeface="Arial MT"/>
              </a:rPr>
              <a:t>vis</a:t>
            </a:r>
            <a:r>
              <a:rPr lang="it-IT" sz="1400" spc="-5" dirty="0">
                <a:cs typeface="Arial MT"/>
              </a:rPr>
              <a:t>ta</a:t>
            </a:r>
            <a:r>
              <a:rPr lang="it-IT" sz="1400" dirty="0">
                <a:cs typeface="Arial MT"/>
              </a:rPr>
              <a:t>,  </a:t>
            </a:r>
            <a:r>
              <a:rPr lang="it-IT" sz="1400" spc="-5" dirty="0">
                <a:cs typeface="Arial MT"/>
              </a:rPr>
              <a:t>de</a:t>
            </a:r>
            <a:r>
              <a:rPr lang="it-IT" sz="1400" dirty="0">
                <a:cs typeface="Arial MT"/>
              </a:rPr>
              <a:t>lle</a:t>
            </a:r>
            <a:r>
              <a:rPr lang="it-IT" sz="1400" spc="-75" dirty="0">
                <a:cs typeface="Arial MT"/>
              </a:rPr>
              <a:t> </a:t>
            </a:r>
            <a:r>
              <a:rPr lang="it-IT" sz="1400" spc="-5" dirty="0">
                <a:cs typeface="Arial MT"/>
              </a:rPr>
              <a:t>d</a:t>
            </a:r>
            <a:r>
              <a:rPr lang="it-IT" sz="1400" dirty="0">
                <a:cs typeface="Arial MT"/>
              </a:rPr>
              <a:t>i</a:t>
            </a:r>
            <a:r>
              <a:rPr lang="it-IT" sz="1400" spc="-5" dirty="0">
                <a:cs typeface="Arial MT"/>
              </a:rPr>
              <a:t>ffe</a:t>
            </a:r>
            <a:r>
              <a:rPr lang="it-IT" sz="1400" spc="5" dirty="0">
                <a:cs typeface="Arial MT"/>
              </a:rPr>
              <a:t>r</a:t>
            </a:r>
            <a:r>
              <a:rPr lang="it-IT" sz="1400" spc="-5" dirty="0">
                <a:cs typeface="Arial MT"/>
              </a:rPr>
              <a:t>en</a:t>
            </a:r>
            <a:r>
              <a:rPr lang="it-IT" sz="1400" dirty="0">
                <a:cs typeface="Arial MT"/>
              </a:rPr>
              <a:t>ze</a:t>
            </a:r>
            <a:r>
              <a:rPr lang="it-IT" sz="1400" spc="-50" dirty="0">
                <a:cs typeface="Arial MT"/>
              </a:rPr>
              <a:t> </a:t>
            </a:r>
            <a:r>
              <a:rPr lang="it-IT" sz="1400" dirty="0">
                <a:cs typeface="Arial MT"/>
              </a:rPr>
              <a:t>e </a:t>
            </a:r>
            <a:r>
              <a:rPr lang="it-IT" sz="1400" spc="-95" dirty="0">
                <a:cs typeface="Arial MT"/>
              </a:rPr>
              <a:t> </a:t>
            </a:r>
            <a:r>
              <a:rPr lang="it-IT" sz="1400" spc="5" dirty="0">
                <a:cs typeface="Arial MT"/>
              </a:rPr>
              <a:t>r</a:t>
            </a:r>
            <a:r>
              <a:rPr lang="it-IT" sz="1400" dirty="0">
                <a:cs typeface="Arial MT"/>
              </a:rPr>
              <a:t>is</a:t>
            </a:r>
            <a:r>
              <a:rPr lang="it-IT" sz="1400" spc="-5" dirty="0">
                <a:cs typeface="Arial MT"/>
              </a:rPr>
              <a:t>pettando</a:t>
            </a:r>
            <a:r>
              <a:rPr lang="it-IT" sz="1400" dirty="0">
                <a:cs typeface="Arial MT"/>
              </a:rPr>
              <a:t>li.</a:t>
            </a:r>
          </a:p>
        </p:txBody>
      </p:sp>
    </p:spTree>
    <p:extLst>
      <p:ext uri="{BB962C8B-B14F-4D97-AF65-F5344CB8AC3E}">
        <p14:creationId xmlns:p14="http://schemas.microsoft.com/office/powerpoint/2010/main" val="40468367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 xmlns:a16="http://schemas.microsoft.com/office/drawing/2014/main" id="{D690B39C-519A-3683-95C9-BBA1D70D71DB}"/>
              </a:ext>
            </a:extLst>
          </p:cNvPr>
          <p:cNvSpPr/>
          <p:nvPr/>
        </p:nvSpPr>
        <p:spPr>
          <a:xfrm>
            <a:off x="254895" y="1190659"/>
            <a:ext cx="11727180" cy="69189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rgbClr val="FF0000"/>
                </a:solidFill>
                <a:effectLst/>
                <a:ea typeface="Times New Roman" pitchFamily="18" charset="0"/>
                <a:cs typeface="Arial Narrow" pitchFamily="34" charset="0"/>
              </a:rPr>
              <a:t>COMPETENZA CHIAVE EUROPEA: COMPETENZA ALFABETICA FUNZIONALE</a:t>
            </a:r>
          </a:p>
          <a:p>
            <a:pPr fontAlgn="base">
              <a:spcBef>
                <a:spcPct val="0"/>
              </a:spcBef>
              <a:spcAft>
                <a:spcPct val="0"/>
              </a:spcAft>
            </a:pPr>
            <a:r>
              <a:rPr kumimoji="0" lang="it-IT" sz="1400" b="1" i="0" u="none" strike="noStrike" cap="none" normalizeH="0" baseline="0" dirty="0">
                <a:ln>
                  <a:noFill/>
                </a:ln>
                <a:solidFill>
                  <a:srgbClr val="FF0000"/>
                </a:solidFill>
                <a:effectLst/>
                <a:ea typeface="Times New Roman" pitchFamily="18" charset="0"/>
                <a:cs typeface="Arial Narrow" pitchFamily="34" charset="0"/>
              </a:rPr>
              <a:t>Competenza specifica: </a:t>
            </a:r>
            <a:r>
              <a:rPr lang="it-IT" sz="1400" dirty="0">
                <a:cs typeface="Arial MT"/>
              </a:rPr>
              <a:t>R</a:t>
            </a:r>
            <a:r>
              <a:rPr lang="it-IT" sz="1400" spc="-5" dirty="0">
                <a:cs typeface="Arial MT"/>
              </a:rPr>
              <a:t>ifl</a:t>
            </a:r>
            <a:r>
              <a:rPr lang="it-IT" sz="1400" spc="5" dirty="0">
                <a:cs typeface="Arial MT"/>
              </a:rPr>
              <a:t>e</a:t>
            </a:r>
            <a:r>
              <a:rPr lang="it-IT" sz="1400" spc="-5" dirty="0">
                <a:cs typeface="Arial MT"/>
              </a:rPr>
              <a:t>tt</a:t>
            </a:r>
            <a:r>
              <a:rPr lang="it-IT" sz="1400" spc="5" dirty="0">
                <a:cs typeface="Arial MT"/>
              </a:rPr>
              <a:t>e</a:t>
            </a:r>
            <a:r>
              <a:rPr lang="it-IT" sz="1400" spc="-5" dirty="0">
                <a:cs typeface="Arial MT"/>
              </a:rPr>
              <a:t>r</a:t>
            </a:r>
            <a:r>
              <a:rPr lang="it-IT" sz="1400" dirty="0">
                <a:cs typeface="Arial MT"/>
              </a:rPr>
              <a:t>e</a:t>
            </a:r>
            <a:r>
              <a:rPr lang="it-IT" sz="1400" spc="-65" dirty="0">
                <a:cs typeface="Arial MT"/>
              </a:rPr>
              <a:t> </a:t>
            </a:r>
            <a:r>
              <a:rPr lang="it-IT" sz="1400" spc="-10" dirty="0">
                <a:cs typeface="Arial MT"/>
              </a:rPr>
              <a:t>s</a:t>
            </a:r>
            <a:r>
              <a:rPr lang="it-IT" sz="1400" spc="5" dirty="0">
                <a:cs typeface="Arial MT"/>
              </a:rPr>
              <a:t>u</a:t>
            </a:r>
            <a:r>
              <a:rPr lang="it-IT" sz="1400" spc="-5" dirty="0">
                <a:cs typeface="Arial MT"/>
              </a:rPr>
              <a:t>ll</a:t>
            </a:r>
            <a:r>
              <a:rPr lang="it-IT" sz="1400" dirty="0">
                <a:cs typeface="Arial MT"/>
              </a:rPr>
              <a:t>a</a:t>
            </a:r>
            <a:r>
              <a:rPr lang="it-IT" sz="1400" spc="-65" dirty="0">
                <a:cs typeface="Arial MT"/>
              </a:rPr>
              <a:t> </a:t>
            </a:r>
            <a:r>
              <a:rPr lang="it-IT" sz="1400" spc="-5" dirty="0">
                <a:cs typeface="Arial MT"/>
              </a:rPr>
              <a:t>li</a:t>
            </a:r>
            <a:r>
              <a:rPr lang="it-IT" sz="1400" spc="-10" dirty="0">
                <a:cs typeface="Arial MT"/>
              </a:rPr>
              <a:t>ng</a:t>
            </a:r>
            <a:r>
              <a:rPr lang="it-IT" sz="1400" spc="5" dirty="0">
                <a:cs typeface="Arial MT"/>
              </a:rPr>
              <a:t>u</a:t>
            </a:r>
            <a:r>
              <a:rPr lang="it-IT" sz="1400" dirty="0">
                <a:cs typeface="Arial MT"/>
              </a:rPr>
              <a:t>a</a:t>
            </a:r>
            <a:r>
              <a:rPr lang="it-IT" sz="1400" spc="-90" dirty="0">
                <a:cs typeface="Arial MT"/>
              </a:rPr>
              <a:t> </a:t>
            </a:r>
            <a:r>
              <a:rPr lang="it-IT" sz="1400" dirty="0">
                <a:cs typeface="Arial MT"/>
              </a:rPr>
              <a:t>e</a:t>
            </a:r>
            <a:r>
              <a:rPr lang="it-IT" sz="1400" spc="-75" dirty="0">
                <a:cs typeface="Arial MT"/>
              </a:rPr>
              <a:t> </a:t>
            </a:r>
            <a:r>
              <a:rPr lang="it-IT" sz="1400" spc="5" dirty="0">
                <a:cs typeface="Arial MT"/>
              </a:rPr>
              <a:t>su</a:t>
            </a:r>
            <a:r>
              <a:rPr lang="it-IT" sz="1400" spc="-5" dirty="0">
                <a:cs typeface="Arial MT"/>
              </a:rPr>
              <a:t>l</a:t>
            </a:r>
            <a:r>
              <a:rPr lang="it-IT" sz="1400" spc="-15" dirty="0">
                <a:cs typeface="Arial MT"/>
              </a:rPr>
              <a:t>l</a:t>
            </a:r>
            <a:r>
              <a:rPr lang="it-IT" sz="1400" dirty="0">
                <a:cs typeface="Arial MT"/>
              </a:rPr>
              <a:t>e</a:t>
            </a:r>
            <a:r>
              <a:rPr lang="it-IT" sz="1400" spc="-65" dirty="0">
                <a:cs typeface="Arial MT"/>
              </a:rPr>
              <a:t> </a:t>
            </a:r>
            <a:r>
              <a:rPr lang="it-IT" sz="1400" spc="-10" dirty="0">
                <a:cs typeface="Arial MT"/>
              </a:rPr>
              <a:t>sue  </a:t>
            </a:r>
            <a:r>
              <a:rPr lang="it-IT" sz="1400" spc="-5" dirty="0">
                <a:cs typeface="Arial MT"/>
              </a:rPr>
              <a:t>r</a:t>
            </a:r>
            <a:r>
              <a:rPr lang="it-IT" sz="1400" spc="5" dirty="0">
                <a:cs typeface="Arial MT"/>
              </a:rPr>
              <a:t>e</a:t>
            </a:r>
            <a:r>
              <a:rPr lang="it-IT" sz="1400" spc="-10" dirty="0">
                <a:cs typeface="Arial MT"/>
              </a:rPr>
              <a:t>g</a:t>
            </a:r>
            <a:r>
              <a:rPr lang="it-IT" sz="1400" spc="5" dirty="0">
                <a:cs typeface="Arial MT"/>
              </a:rPr>
              <a:t>o</a:t>
            </a:r>
            <a:r>
              <a:rPr lang="it-IT" sz="1400" spc="-5" dirty="0">
                <a:cs typeface="Arial MT"/>
              </a:rPr>
              <a:t>l</a:t>
            </a:r>
            <a:r>
              <a:rPr lang="it-IT" sz="1400" dirty="0">
                <a:cs typeface="Arial MT"/>
              </a:rPr>
              <a:t>e</a:t>
            </a:r>
            <a:r>
              <a:rPr lang="it-IT" sz="1400" spc="-90" dirty="0">
                <a:cs typeface="Arial MT"/>
              </a:rPr>
              <a:t> </a:t>
            </a:r>
            <a:r>
              <a:rPr lang="it-IT" sz="1400" spc="5" dirty="0">
                <a:cs typeface="Arial MT"/>
              </a:rPr>
              <a:t>d</a:t>
            </a:r>
            <a:r>
              <a:rPr lang="it-IT" sz="1400" dirty="0">
                <a:cs typeface="Arial MT"/>
              </a:rPr>
              <a:t>i </a:t>
            </a:r>
            <a:r>
              <a:rPr lang="it-IT" sz="1400" spc="-65" dirty="0">
                <a:cs typeface="Arial MT"/>
              </a:rPr>
              <a:t> </a:t>
            </a:r>
            <a:r>
              <a:rPr lang="it-IT" sz="1400" spc="-20" dirty="0">
                <a:cs typeface="Arial MT"/>
              </a:rPr>
              <a:t>fu</a:t>
            </a:r>
            <a:r>
              <a:rPr lang="it-IT" sz="1400" spc="-10" dirty="0">
                <a:cs typeface="Arial MT"/>
              </a:rPr>
              <a:t>nz</a:t>
            </a:r>
            <a:r>
              <a:rPr lang="it-IT" sz="1400" spc="-15" dirty="0">
                <a:cs typeface="Arial MT"/>
              </a:rPr>
              <a:t>i</a:t>
            </a:r>
            <a:r>
              <a:rPr lang="it-IT" sz="1400" spc="-20" dirty="0">
                <a:cs typeface="Arial MT"/>
              </a:rPr>
              <a:t>o</a:t>
            </a:r>
            <a:r>
              <a:rPr lang="it-IT" sz="1400" spc="-10" dirty="0">
                <a:cs typeface="Arial MT"/>
              </a:rPr>
              <a:t>na</a:t>
            </a:r>
            <a:r>
              <a:rPr lang="it-IT" sz="1400" spc="-25" dirty="0">
                <a:cs typeface="Arial MT"/>
              </a:rPr>
              <a:t>m</a:t>
            </a:r>
            <a:r>
              <a:rPr lang="it-IT" sz="1400" spc="-10" dirty="0">
                <a:cs typeface="Arial MT"/>
              </a:rPr>
              <a:t>en</a:t>
            </a:r>
            <a:r>
              <a:rPr lang="it-IT" sz="1400" spc="-20" dirty="0">
                <a:cs typeface="Arial MT"/>
              </a:rPr>
              <a:t>t</a:t>
            </a:r>
            <a:r>
              <a:rPr lang="it-IT" sz="1400" spc="-10" dirty="0">
                <a:cs typeface="Arial MT"/>
              </a:rPr>
              <a:t>o</a:t>
            </a:r>
            <a:r>
              <a:rPr lang="it-IT" sz="1400" spc="-10" dirty="0">
                <a:latin typeface="Arial MT"/>
                <a:cs typeface="Arial MT"/>
              </a:rPr>
              <a:t>.</a:t>
            </a:r>
            <a:endParaRPr lang="it-IT" sz="1400" dirty="0">
              <a:latin typeface="Arial MT"/>
              <a:cs typeface="Arial MT"/>
            </a:endParaRPr>
          </a:p>
          <a:p>
            <a:pPr marL="0" marR="0" lvl="0" indent="0" algn="l" defTabSz="914400" rtl="0" eaLnBrk="1" fontAlgn="base" latinLnBrk="0" hangingPunct="1">
              <a:lnSpc>
                <a:spcPct val="100000"/>
              </a:lnSpc>
              <a:spcBef>
                <a:spcPct val="0"/>
              </a:spcBef>
              <a:spcAft>
                <a:spcPct val="0"/>
              </a:spcAft>
              <a:buClrTx/>
              <a:buSzTx/>
              <a:buFontTx/>
              <a:buNone/>
              <a:tabLst/>
            </a:pPr>
            <a:endParaRPr lang="it-IT" sz="1400" dirty="0">
              <a:cs typeface="Arial MT"/>
            </a:endParaRPr>
          </a:p>
        </p:txBody>
      </p:sp>
      <p:sp>
        <p:nvSpPr>
          <p:cNvPr id="4" name="Rettangolo 3">
            <a:extLst>
              <a:ext uri="{FF2B5EF4-FFF2-40B4-BE49-F238E27FC236}">
                <a16:creationId xmlns="" xmlns:a16="http://schemas.microsoft.com/office/drawing/2014/main" id="{6BB347FE-44FE-CC64-D1F9-5A0F7083E32E}"/>
              </a:ext>
            </a:extLst>
          </p:cNvPr>
          <p:cNvSpPr/>
          <p:nvPr/>
        </p:nvSpPr>
        <p:spPr>
          <a:xfrm>
            <a:off x="248926" y="157371"/>
            <a:ext cx="11725591" cy="195209"/>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it-IT" sz="1200" dirty="0"/>
              <a:t>UNITÀ DI APPRENDIMENTO</a:t>
            </a:r>
          </a:p>
        </p:txBody>
      </p:sp>
      <p:sp>
        <p:nvSpPr>
          <p:cNvPr id="5" name="Rettangolo 4">
            <a:extLst>
              <a:ext uri="{FF2B5EF4-FFF2-40B4-BE49-F238E27FC236}">
                <a16:creationId xmlns="" xmlns:a16="http://schemas.microsoft.com/office/drawing/2014/main" id="{5A7DAF08-605B-60B1-985C-758C28F94111}"/>
              </a:ext>
            </a:extLst>
          </p:cNvPr>
          <p:cNvSpPr/>
          <p:nvPr/>
        </p:nvSpPr>
        <p:spPr>
          <a:xfrm>
            <a:off x="261950" y="334541"/>
            <a:ext cx="11723077" cy="77081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dirty="0">
                <a:solidFill>
                  <a:srgbClr val="FF0000"/>
                </a:solidFill>
              </a:rPr>
              <a:t>«LA CITTÀ DEL SAPERE»</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kern="1200" dirty="0">
                <a:solidFill>
                  <a:schemeClr val="tx1"/>
                </a:solidFill>
                <a:effectLst/>
                <a:latin typeface="+mn-lt"/>
                <a:ea typeface="+mn-ea"/>
                <a:cs typeface="+mn-cs"/>
              </a:rPr>
              <a:t>INTERSEZIONE</a:t>
            </a:r>
            <a:endParaRPr lang="it-IT" sz="1400" b="1" dirty="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kern="1200" dirty="0">
                <a:solidFill>
                  <a:schemeClr val="tx1"/>
                </a:solidFill>
                <a:effectLst/>
                <a:latin typeface="+mn-lt"/>
                <a:ea typeface="+mn-ea"/>
                <a:cs typeface="+mn-cs"/>
              </a:rPr>
              <a:t>GENNAIO - FEBBRAIO</a:t>
            </a:r>
          </a:p>
        </p:txBody>
      </p:sp>
      <p:sp>
        <p:nvSpPr>
          <p:cNvPr id="7" name="Rettangolo 6">
            <a:extLst>
              <a:ext uri="{FF2B5EF4-FFF2-40B4-BE49-F238E27FC236}">
                <a16:creationId xmlns="" xmlns:a16="http://schemas.microsoft.com/office/drawing/2014/main" id="{61D6DDFE-FFBD-0EB2-2AB2-01A468C1B2CB}"/>
              </a:ext>
            </a:extLst>
          </p:cNvPr>
          <p:cNvSpPr/>
          <p:nvPr/>
        </p:nvSpPr>
        <p:spPr>
          <a:xfrm>
            <a:off x="264488" y="1946462"/>
            <a:ext cx="11727181" cy="46423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rgbClr val="FF0000"/>
                </a:solidFill>
                <a:effectLst/>
              </a:rPr>
              <a:t>COMPETENZA CHIAVE EUROPEA: </a:t>
            </a:r>
            <a:r>
              <a:rPr kumimoji="0" lang="de-DE" sz="1400" b="1" i="0" u="none" strike="noStrike" cap="none" normalizeH="0" baseline="0" dirty="0">
                <a:ln>
                  <a:noFill/>
                </a:ln>
                <a:solidFill>
                  <a:srgbClr val="FF0000"/>
                </a:solidFill>
                <a:effectLst/>
              </a:rPr>
              <a:t>COMPETENZA MATEMATICA E COMPETENZA IN SCIENZE, TECNOLOGIE E INGEGNERIA</a:t>
            </a:r>
            <a:endParaRPr kumimoji="0" lang="it-IT" sz="1400" b="1" i="0" u="none" strike="noStrike" cap="none" normalizeH="0" baseline="0" dirty="0">
              <a:ln>
                <a:noFill/>
              </a:ln>
              <a:solidFill>
                <a:srgbClr val="FF0000"/>
              </a:solidFill>
              <a:effectLst/>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rgbClr val="FF0000"/>
                </a:solidFill>
                <a:effectLst/>
              </a:rPr>
              <a:t>Competenza specifica</a:t>
            </a:r>
            <a:r>
              <a:rPr kumimoji="0" lang="it-IT" sz="1400" b="0" i="0" u="none" strike="noStrike" cap="none" normalizeH="0" baseline="0" dirty="0">
                <a:ln>
                  <a:noFill/>
                </a:ln>
                <a:solidFill>
                  <a:srgbClr val="FF0000"/>
                </a:solidFill>
                <a:effectLst/>
              </a:rPr>
              <a:t>: </a:t>
            </a:r>
            <a:r>
              <a:rPr lang="it-IT" sz="1400" spc="-5" dirty="0">
                <a:cs typeface="Arial MT"/>
              </a:rPr>
              <a:t>Ut</a:t>
            </a:r>
            <a:r>
              <a:rPr lang="it-IT" sz="1400" spc="5" dirty="0">
                <a:cs typeface="Arial MT"/>
              </a:rPr>
              <a:t>i</a:t>
            </a:r>
            <a:r>
              <a:rPr lang="it-IT" sz="1400" spc="-10" dirty="0">
                <a:cs typeface="Arial MT"/>
              </a:rPr>
              <a:t>l</a:t>
            </a:r>
            <a:r>
              <a:rPr lang="it-IT" sz="1400" spc="5" dirty="0">
                <a:cs typeface="Arial MT"/>
              </a:rPr>
              <a:t>i</a:t>
            </a:r>
            <a:r>
              <a:rPr lang="it-IT" sz="1400" dirty="0">
                <a:cs typeface="Arial MT"/>
              </a:rPr>
              <a:t>z</a:t>
            </a:r>
            <a:r>
              <a:rPr lang="it-IT" sz="1400" spc="-15" dirty="0">
                <a:cs typeface="Arial MT"/>
              </a:rPr>
              <a:t>z</a:t>
            </a:r>
            <a:r>
              <a:rPr lang="it-IT" sz="1400" dirty="0">
                <a:cs typeface="Arial MT"/>
              </a:rPr>
              <a:t>a</a:t>
            </a:r>
            <a:r>
              <a:rPr lang="it-IT" sz="1400" spc="-5" dirty="0">
                <a:cs typeface="Arial MT"/>
              </a:rPr>
              <a:t>r</a:t>
            </a:r>
            <a:r>
              <a:rPr lang="it-IT" sz="1400" dirty="0">
                <a:cs typeface="Arial MT"/>
              </a:rPr>
              <a:t>e</a:t>
            </a:r>
            <a:r>
              <a:rPr lang="it-IT" sz="1400" spc="10" dirty="0">
                <a:cs typeface="Arial MT"/>
              </a:rPr>
              <a:t> </a:t>
            </a:r>
            <a:r>
              <a:rPr lang="it-IT" sz="1400" spc="-10" dirty="0">
                <a:cs typeface="Arial MT"/>
              </a:rPr>
              <a:t>u</a:t>
            </a:r>
            <a:r>
              <a:rPr lang="it-IT" sz="1400" dirty="0">
                <a:cs typeface="Arial MT"/>
              </a:rPr>
              <a:t>n</a:t>
            </a:r>
            <a:r>
              <a:rPr lang="it-IT" sz="1400" spc="-5" dirty="0">
                <a:cs typeface="Arial MT"/>
              </a:rPr>
              <a:t> </a:t>
            </a:r>
            <a:r>
              <a:rPr lang="it-IT" sz="1400" spc="5" dirty="0">
                <a:cs typeface="Arial MT"/>
              </a:rPr>
              <a:t>l</a:t>
            </a:r>
            <a:r>
              <a:rPr lang="it-IT" sz="1400" spc="-10" dirty="0">
                <a:cs typeface="Arial MT"/>
              </a:rPr>
              <a:t>i</a:t>
            </a:r>
            <a:r>
              <a:rPr lang="it-IT" sz="1400" dirty="0">
                <a:cs typeface="Arial MT"/>
              </a:rPr>
              <a:t>n</a:t>
            </a:r>
            <a:r>
              <a:rPr lang="it-IT" sz="1400" spc="-10" dirty="0">
                <a:cs typeface="Arial MT"/>
              </a:rPr>
              <a:t>g</a:t>
            </a:r>
            <a:r>
              <a:rPr lang="it-IT" sz="1400" dirty="0">
                <a:cs typeface="Arial MT"/>
              </a:rPr>
              <a:t>u</a:t>
            </a:r>
            <a:r>
              <a:rPr lang="it-IT" sz="1400" spc="-10" dirty="0">
                <a:cs typeface="Arial MT"/>
              </a:rPr>
              <a:t>a</a:t>
            </a:r>
            <a:r>
              <a:rPr lang="it-IT" sz="1400" dirty="0">
                <a:cs typeface="Arial MT"/>
              </a:rPr>
              <a:t>g</a:t>
            </a:r>
            <a:r>
              <a:rPr lang="it-IT" sz="1400" spc="-10" dirty="0">
                <a:cs typeface="Arial MT"/>
              </a:rPr>
              <a:t>g</a:t>
            </a:r>
            <a:r>
              <a:rPr lang="it-IT" sz="1400" spc="5" dirty="0">
                <a:cs typeface="Arial MT"/>
              </a:rPr>
              <a:t>i</a:t>
            </a:r>
            <a:r>
              <a:rPr lang="it-IT" sz="1400" dirty="0">
                <a:cs typeface="Arial MT"/>
              </a:rPr>
              <a:t>o</a:t>
            </a:r>
            <a:r>
              <a:rPr lang="it-IT" sz="1400" spc="-5" dirty="0">
                <a:cs typeface="Arial MT"/>
              </a:rPr>
              <a:t> </a:t>
            </a:r>
            <a:r>
              <a:rPr lang="it-IT" sz="1400" dirty="0">
                <a:cs typeface="Arial MT"/>
              </a:rPr>
              <a:t>a</a:t>
            </a:r>
            <a:r>
              <a:rPr lang="it-IT" sz="1400" spc="-10" dirty="0">
                <a:cs typeface="Arial MT"/>
              </a:rPr>
              <a:t>p</a:t>
            </a:r>
            <a:r>
              <a:rPr lang="it-IT" sz="1400" dirty="0">
                <a:cs typeface="Arial MT"/>
              </a:rPr>
              <a:t>p</a:t>
            </a:r>
            <a:r>
              <a:rPr lang="it-IT" sz="1400" spc="-5" dirty="0">
                <a:cs typeface="Arial MT"/>
              </a:rPr>
              <a:t>r</a:t>
            </a:r>
            <a:r>
              <a:rPr lang="it-IT" sz="1400" spc="-10" dirty="0">
                <a:cs typeface="Arial MT"/>
              </a:rPr>
              <a:t>o</a:t>
            </a:r>
            <a:r>
              <a:rPr lang="it-IT" sz="1400" dirty="0">
                <a:cs typeface="Arial MT"/>
              </a:rPr>
              <a:t>p</a:t>
            </a:r>
            <a:r>
              <a:rPr lang="it-IT" sz="1400" spc="-5" dirty="0">
                <a:cs typeface="Arial MT"/>
              </a:rPr>
              <a:t>r</a:t>
            </a:r>
            <a:r>
              <a:rPr lang="it-IT" sz="1400" spc="-10" dirty="0">
                <a:cs typeface="Arial MT"/>
              </a:rPr>
              <a:t>i</a:t>
            </a:r>
            <a:r>
              <a:rPr lang="it-IT" sz="1400" dirty="0">
                <a:cs typeface="Arial MT"/>
              </a:rPr>
              <a:t>a</a:t>
            </a:r>
            <a:r>
              <a:rPr lang="it-IT" sz="1400" spc="-5" dirty="0">
                <a:cs typeface="Arial MT"/>
              </a:rPr>
              <a:t>t</a:t>
            </a:r>
            <a:r>
              <a:rPr lang="it-IT" sz="1400" dirty="0">
                <a:cs typeface="Arial MT"/>
              </a:rPr>
              <a:t>o</a:t>
            </a:r>
            <a:r>
              <a:rPr lang="it-IT" sz="1400" spc="-15" dirty="0">
                <a:cs typeface="Arial MT"/>
              </a:rPr>
              <a:t> </a:t>
            </a:r>
            <a:r>
              <a:rPr lang="it-IT" sz="1400" spc="-10" dirty="0">
                <a:cs typeface="Arial MT"/>
              </a:rPr>
              <a:t>p</a:t>
            </a:r>
            <a:r>
              <a:rPr lang="it-IT" sz="1400" dirty="0">
                <a:cs typeface="Arial MT"/>
              </a:rPr>
              <a:t>er </a:t>
            </a:r>
            <a:r>
              <a:rPr lang="it-IT" sz="1400" spc="25" dirty="0">
                <a:cs typeface="Arial MT"/>
              </a:rPr>
              <a:t> </a:t>
            </a:r>
            <a:r>
              <a:rPr lang="it-IT" sz="1400" spc="-10" dirty="0">
                <a:cs typeface="Arial MT"/>
              </a:rPr>
              <a:t>de</a:t>
            </a:r>
            <a:r>
              <a:rPr lang="it-IT" sz="1400" dirty="0">
                <a:cs typeface="Arial MT"/>
              </a:rPr>
              <a:t>sc</a:t>
            </a:r>
            <a:r>
              <a:rPr lang="it-IT" sz="1400" spc="-5" dirty="0">
                <a:cs typeface="Arial MT"/>
              </a:rPr>
              <a:t>r</a:t>
            </a:r>
            <a:r>
              <a:rPr lang="it-IT" sz="1400" spc="-10" dirty="0">
                <a:cs typeface="Arial MT"/>
              </a:rPr>
              <a:t>i</a:t>
            </a:r>
            <a:r>
              <a:rPr lang="it-IT" sz="1400" dirty="0">
                <a:cs typeface="Arial MT"/>
              </a:rPr>
              <a:t>ve</a:t>
            </a:r>
            <a:r>
              <a:rPr lang="it-IT" sz="1400" spc="-15" dirty="0">
                <a:cs typeface="Arial MT"/>
              </a:rPr>
              <a:t>r</a:t>
            </a:r>
            <a:r>
              <a:rPr lang="it-IT" sz="1400" dirty="0">
                <a:cs typeface="Arial MT"/>
              </a:rPr>
              <a:t>e  </a:t>
            </a:r>
            <a:r>
              <a:rPr lang="it-IT" sz="1400" spc="5" dirty="0">
                <a:cs typeface="Arial MT"/>
              </a:rPr>
              <a:t>l</a:t>
            </a:r>
            <a:r>
              <a:rPr lang="it-IT" sz="1400" dirty="0">
                <a:cs typeface="Arial MT"/>
              </a:rPr>
              <a:t>e</a:t>
            </a:r>
            <a:r>
              <a:rPr lang="it-IT" sz="1400" spc="-40" dirty="0">
                <a:cs typeface="Arial MT"/>
              </a:rPr>
              <a:t> </a:t>
            </a:r>
            <a:r>
              <a:rPr lang="it-IT" sz="1400" spc="-10" dirty="0">
                <a:cs typeface="Arial MT"/>
              </a:rPr>
              <a:t>o</a:t>
            </a:r>
            <a:r>
              <a:rPr lang="it-IT" sz="1400" dirty="0">
                <a:cs typeface="Arial MT"/>
              </a:rPr>
              <a:t>s</a:t>
            </a:r>
            <a:r>
              <a:rPr lang="it-IT" sz="1400" spc="-10" dirty="0">
                <a:cs typeface="Arial MT"/>
              </a:rPr>
              <a:t>s</a:t>
            </a:r>
            <a:r>
              <a:rPr lang="it-IT" sz="1400" dirty="0">
                <a:cs typeface="Arial MT"/>
              </a:rPr>
              <a:t>e</a:t>
            </a:r>
            <a:r>
              <a:rPr lang="it-IT" sz="1400" spc="-5" dirty="0">
                <a:cs typeface="Arial MT"/>
              </a:rPr>
              <a:t>r</a:t>
            </a:r>
            <a:r>
              <a:rPr lang="it-IT" sz="1400" dirty="0">
                <a:cs typeface="Arial MT"/>
              </a:rPr>
              <a:t>v</a:t>
            </a:r>
            <a:r>
              <a:rPr lang="it-IT" sz="1400" spc="-10" dirty="0">
                <a:cs typeface="Arial MT"/>
              </a:rPr>
              <a:t>a</a:t>
            </a:r>
            <a:r>
              <a:rPr lang="it-IT" sz="1400" dirty="0">
                <a:cs typeface="Arial MT"/>
              </a:rPr>
              <a:t>z</a:t>
            </a:r>
            <a:r>
              <a:rPr lang="it-IT" sz="1400" spc="-10" dirty="0">
                <a:cs typeface="Arial MT"/>
              </a:rPr>
              <a:t>i</a:t>
            </a:r>
            <a:r>
              <a:rPr lang="it-IT" sz="1400" dirty="0">
                <a:cs typeface="Arial MT"/>
              </a:rPr>
              <a:t>o</a:t>
            </a:r>
            <a:r>
              <a:rPr lang="it-IT" sz="1400" spc="-10" dirty="0">
                <a:cs typeface="Arial MT"/>
              </a:rPr>
              <a:t>n</a:t>
            </a:r>
            <a:r>
              <a:rPr lang="it-IT" sz="1400" dirty="0">
                <a:cs typeface="Arial MT"/>
              </a:rPr>
              <a:t>i</a:t>
            </a:r>
            <a:r>
              <a:rPr lang="it-IT" sz="1400" spc="-85" dirty="0">
                <a:cs typeface="Arial MT"/>
              </a:rPr>
              <a:t> </a:t>
            </a:r>
            <a:r>
              <a:rPr lang="it-IT" sz="1400" dirty="0">
                <a:cs typeface="Arial MT"/>
              </a:rPr>
              <a:t>o</a:t>
            </a:r>
            <a:r>
              <a:rPr lang="it-IT" sz="1400" spc="-50" dirty="0">
                <a:cs typeface="Arial MT"/>
              </a:rPr>
              <a:t> </a:t>
            </a:r>
            <a:r>
              <a:rPr lang="it-IT" sz="1400" spc="-10" dirty="0">
                <a:cs typeface="Arial MT"/>
              </a:rPr>
              <a:t>l</a:t>
            </a:r>
            <a:r>
              <a:rPr lang="it-IT" sz="1400" dirty="0">
                <a:cs typeface="Arial MT"/>
              </a:rPr>
              <a:t>e</a:t>
            </a:r>
            <a:r>
              <a:rPr lang="it-IT" sz="1400" spc="-50" dirty="0">
                <a:cs typeface="Arial MT"/>
              </a:rPr>
              <a:t> </a:t>
            </a:r>
            <a:r>
              <a:rPr lang="it-IT" sz="1400" spc="-10" dirty="0">
                <a:cs typeface="Arial MT"/>
              </a:rPr>
              <a:t>espe</a:t>
            </a:r>
            <a:r>
              <a:rPr lang="it-IT" sz="1400" spc="-30" dirty="0">
                <a:cs typeface="Arial MT"/>
              </a:rPr>
              <a:t>r</a:t>
            </a:r>
            <a:r>
              <a:rPr lang="it-IT" sz="1400" spc="-10" dirty="0">
                <a:cs typeface="Arial MT"/>
              </a:rPr>
              <a:t>ien</a:t>
            </a:r>
            <a:r>
              <a:rPr lang="it-IT" sz="1400" spc="-25" dirty="0">
                <a:cs typeface="Arial MT"/>
              </a:rPr>
              <a:t>z</a:t>
            </a:r>
            <a:r>
              <a:rPr lang="it-IT" sz="1400" spc="-10" dirty="0">
                <a:cs typeface="Arial MT"/>
              </a:rPr>
              <a:t>e</a:t>
            </a:r>
            <a:endParaRPr lang="it-IT" sz="1400" dirty="0">
              <a:cs typeface="Calibri" panose="020F0502020204030204" pitchFamily="34" charset="0"/>
            </a:endParaRPr>
          </a:p>
        </p:txBody>
      </p:sp>
      <p:sp>
        <p:nvSpPr>
          <p:cNvPr id="8" name="Rettangolo 7">
            <a:extLst>
              <a:ext uri="{FF2B5EF4-FFF2-40B4-BE49-F238E27FC236}">
                <a16:creationId xmlns="" xmlns:a16="http://schemas.microsoft.com/office/drawing/2014/main" id="{88B9561A-8E77-4EF8-E066-7A4C07D31D00}"/>
              </a:ext>
            </a:extLst>
          </p:cNvPr>
          <p:cNvSpPr/>
          <p:nvPr/>
        </p:nvSpPr>
        <p:spPr>
          <a:xfrm>
            <a:off x="264938" y="2474605"/>
            <a:ext cx="11727180" cy="46423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just" defTabSz="94615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rgbClr val="FF0000"/>
                </a:solidFill>
                <a:effectLst/>
                <a:ea typeface="Times New Roman" pitchFamily="18" charset="0"/>
                <a:cs typeface="Arial Narrow" pitchFamily="34" charset="0"/>
              </a:rPr>
              <a:t>COMPETENZA CHIAVE EUROPEA: COMPETENZA DIGITALE</a:t>
            </a:r>
            <a:endParaRPr kumimoji="0" lang="it-IT" sz="1400" b="1" i="0" u="none" strike="noStrike" cap="none" normalizeH="0" baseline="0" dirty="0">
              <a:ln>
                <a:noFill/>
              </a:ln>
              <a:solidFill>
                <a:srgbClr val="FF0000"/>
              </a:solidFill>
              <a:effectLst/>
            </a:endParaRPr>
          </a:p>
          <a:p>
            <a:pPr marL="0" marR="0" lvl="0" indent="0" algn="just" defTabSz="94615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rgbClr val="FF0000"/>
                </a:solidFill>
                <a:effectLst/>
              </a:rPr>
              <a:t>Competenza specifica</a:t>
            </a:r>
            <a:r>
              <a:rPr kumimoji="0" lang="it-IT" sz="1400" b="0" i="0" u="none" strike="noStrike" cap="none" normalizeH="0" baseline="0" dirty="0">
                <a:ln>
                  <a:noFill/>
                </a:ln>
                <a:solidFill>
                  <a:srgbClr val="FF0000"/>
                </a:solidFill>
                <a:effectLst/>
              </a:rPr>
              <a:t>:</a:t>
            </a:r>
            <a:r>
              <a:rPr kumimoji="0" lang="it-IT" sz="1400" b="0" i="0" u="none" strike="noStrike" cap="none" normalizeH="0" baseline="0" dirty="0">
                <a:ln>
                  <a:noFill/>
                </a:ln>
                <a:solidFill>
                  <a:srgbClr val="00000A"/>
                </a:solidFill>
                <a:effectLst/>
                <a:cs typeface="Arial"/>
              </a:rPr>
              <a:t> </a:t>
            </a:r>
            <a:r>
              <a:rPr lang="it-IT" sz="1400" spc="-5" dirty="0">
                <a:cs typeface="Arial MT"/>
              </a:rPr>
              <a:t>Ut</a:t>
            </a:r>
            <a:r>
              <a:rPr lang="it-IT" sz="1400" dirty="0">
                <a:cs typeface="Arial MT"/>
              </a:rPr>
              <a:t>ilizz</a:t>
            </a:r>
            <a:r>
              <a:rPr lang="it-IT" sz="1400" spc="-5" dirty="0">
                <a:cs typeface="Arial MT"/>
              </a:rPr>
              <a:t>a</a:t>
            </a:r>
            <a:r>
              <a:rPr lang="it-IT" sz="1400" spc="5" dirty="0">
                <a:cs typeface="Arial MT"/>
              </a:rPr>
              <a:t>r</a:t>
            </a:r>
            <a:r>
              <a:rPr lang="it-IT" sz="1400" dirty="0">
                <a:cs typeface="Arial MT"/>
              </a:rPr>
              <a:t>e</a:t>
            </a:r>
            <a:r>
              <a:rPr lang="it-IT" sz="1400" spc="-50" dirty="0">
                <a:cs typeface="Arial MT"/>
              </a:rPr>
              <a:t> </a:t>
            </a:r>
            <a:r>
              <a:rPr lang="it-IT" sz="1400" dirty="0">
                <a:cs typeface="Arial MT"/>
              </a:rPr>
              <a:t>le</a:t>
            </a:r>
            <a:r>
              <a:rPr lang="it-IT" sz="1400" spc="-50" dirty="0">
                <a:cs typeface="Arial MT"/>
              </a:rPr>
              <a:t> </a:t>
            </a:r>
            <a:r>
              <a:rPr lang="it-IT" sz="1400" spc="-5" dirty="0">
                <a:cs typeface="Arial MT"/>
              </a:rPr>
              <a:t>nuo</a:t>
            </a:r>
            <a:r>
              <a:rPr lang="it-IT" sz="1400" dirty="0">
                <a:cs typeface="Arial MT"/>
              </a:rPr>
              <a:t>ve</a:t>
            </a:r>
            <a:r>
              <a:rPr lang="it-IT" sz="1400" spc="-50" dirty="0">
                <a:cs typeface="Arial MT"/>
              </a:rPr>
              <a:t> </a:t>
            </a:r>
            <a:r>
              <a:rPr lang="it-IT" sz="1400" spc="-5" dirty="0">
                <a:cs typeface="Arial MT"/>
              </a:rPr>
              <a:t>te</a:t>
            </a:r>
            <a:r>
              <a:rPr lang="it-IT" sz="1400" dirty="0">
                <a:cs typeface="Arial MT"/>
              </a:rPr>
              <a:t>c</a:t>
            </a:r>
            <a:r>
              <a:rPr lang="it-IT" sz="1400" spc="-5" dirty="0">
                <a:cs typeface="Arial MT"/>
              </a:rPr>
              <a:t>no</a:t>
            </a:r>
            <a:r>
              <a:rPr lang="it-IT" sz="1400" dirty="0">
                <a:cs typeface="Arial MT"/>
              </a:rPr>
              <a:t>l</a:t>
            </a:r>
            <a:r>
              <a:rPr lang="it-IT" sz="1400" spc="-5" dirty="0">
                <a:cs typeface="Arial MT"/>
              </a:rPr>
              <a:t>og</a:t>
            </a:r>
            <a:r>
              <a:rPr lang="it-IT" sz="1400" dirty="0">
                <a:cs typeface="Arial MT"/>
              </a:rPr>
              <a:t>ie</a:t>
            </a:r>
            <a:r>
              <a:rPr lang="it-IT" sz="1400" spc="-50" dirty="0">
                <a:cs typeface="Arial MT"/>
              </a:rPr>
              <a:t> </a:t>
            </a:r>
            <a:r>
              <a:rPr lang="it-IT" sz="1400" spc="-5" dirty="0">
                <a:cs typeface="Arial MT"/>
              </a:rPr>
              <a:t>pe</a:t>
            </a:r>
            <a:r>
              <a:rPr lang="it-IT" sz="1400" dirty="0">
                <a:cs typeface="Arial MT"/>
              </a:rPr>
              <a:t>r</a:t>
            </a:r>
            <a:r>
              <a:rPr lang="it-IT" sz="1400" spc="-40" dirty="0">
                <a:cs typeface="Arial MT"/>
              </a:rPr>
              <a:t> </a:t>
            </a:r>
            <a:r>
              <a:rPr lang="it-IT" sz="1400" spc="-5" dirty="0">
                <a:cs typeface="Arial MT"/>
              </a:rPr>
              <a:t>g</a:t>
            </a:r>
            <a:r>
              <a:rPr lang="it-IT" sz="1400" dirty="0">
                <a:cs typeface="Arial MT"/>
              </a:rPr>
              <a:t>i</a:t>
            </a:r>
            <a:r>
              <a:rPr lang="it-IT" sz="1400" spc="-5" dirty="0">
                <a:cs typeface="Arial MT"/>
              </a:rPr>
              <a:t>o</a:t>
            </a:r>
            <a:r>
              <a:rPr lang="it-IT" sz="1400" dirty="0">
                <a:cs typeface="Arial MT"/>
              </a:rPr>
              <a:t>c</a:t>
            </a:r>
            <a:r>
              <a:rPr lang="it-IT" sz="1400" spc="-5" dirty="0">
                <a:cs typeface="Arial MT"/>
              </a:rPr>
              <a:t>a</a:t>
            </a:r>
            <a:r>
              <a:rPr lang="it-IT" sz="1400" spc="5" dirty="0">
                <a:cs typeface="Arial MT"/>
              </a:rPr>
              <a:t>r</a:t>
            </a:r>
            <a:r>
              <a:rPr lang="it-IT" sz="1400" spc="-5" dirty="0">
                <a:cs typeface="Arial MT"/>
              </a:rPr>
              <a:t>e,  </a:t>
            </a:r>
            <a:r>
              <a:rPr lang="it-IT" sz="1400" dirty="0">
                <a:cs typeface="Arial MT"/>
              </a:rPr>
              <a:t>sv</a:t>
            </a:r>
            <a:r>
              <a:rPr lang="it-IT" sz="1400" spc="-5" dirty="0">
                <a:cs typeface="Arial MT"/>
              </a:rPr>
              <a:t>o</a:t>
            </a:r>
            <a:r>
              <a:rPr lang="it-IT" sz="1400" dirty="0">
                <a:cs typeface="Arial MT"/>
              </a:rPr>
              <a:t>l</a:t>
            </a:r>
            <a:r>
              <a:rPr lang="it-IT" sz="1400" spc="-5" dirty="0">
                <a:cs typeface="Arial MT"/>
              </a:rPr>
              <a:t>ge</a:t>
            </a:r>
            <a:r>
              <a:rPr lang="it-IT" sz="1400" spc="5" dirty="0">
                <a:cs typeface="Arial MT"/>
              </a:rPr>
              <a:t>r</a:t>
            </a:r>
            <a:r>
              <a:rPr lang="it-IT" sz="1400" dirty="0">
                <a:cs typeface="Arial MT"/>
              </a:rPr>
              <a:t>e</a:t>
            </a:r>
            <a:r>
              <a:rPr lang="it-IT" sz="1400" spc="105" dirty="0">
                <a:cs typeface="Arial MT"/>
              </a:rPr>
              <a:t> </a:t>
            </a:r>
            <a:r>
              <a:rPr lang="it-IT" sz="1400" dirty="0">
                <a:cs typeface="Arial MT"/>
              </a:rPr>
              <a:t>c</a:t>
            </a:r>
            <a:r>
              <a:rPr lang="it-IT" sz="1400" spc="-5" dirty="0">
                <a:cs typeface="Arial MT"/>
              </a:rPr>
              <a:t>omp</a:t>
            </a:r>
            <a:r>
              <a:rPr lang="it-IT" sz="1400" dirty="0">
                <a:cs typeface="Arial MT"/>
              </a:rPr>
              <a:t>i</a:t>
            </a:r>
            <a:r>
              <a:rPr lang="it-IT" sz="1400" spc="-5" dirty="0">
                <a:cs typeface="Arial MT"/>
              </a:rPr>
              <a:t>t</a:t>
            </a:r>
            <a:r>
              <a:rPr lang="it-IT" sz="1400" dirty="0">
                <a:cs typeface="Arial MT"/>
              </a:rPr>
              <a:t>i,</a:t>
            </a:r>
            <a:r>
              <a:rPr lang="it-IT" sz="1400" spc="-95" dirty="0">
                <a:cs typeface="Arial MT"/>
              </a:rPr>
              <a:t> </a:t>
            </a:r>
            <a:r>
              <a:rPr lang="it-IT" sz="1400" spc="-5" dirty="0">
                <a:cs typeface="Arial MT"/>
              </a:rPr>
              <a:t>a</a:t>
            </a:r>
            <a:r>
              <a:rPr lang="it-IT" sz="1400" dirty="0">
                <a:cs typeface="Arial MT"/>
              </a:rPr>
              <a:t>c</a:t>
            </a:r>
            <a:r>
              <a:rPr lang="it-IT" sz="1400" spc="-5" dirty="0">
                <a:cs typeface="Arial MT"/>
              </a:rPr>
              <a:t>qu</a:t>
            </a:r>
            <a:r>
              <a:rPr lang="it-IT" sz="1400" dirty="0">
                <a:cs typeface="Arial MT"/>
              </a:rPr>
              <a:t>isi</a:t>
            </a:r>
            <a:r>
              <a:rPr lang="it-IT" sz="1400" spc="5" dirty="0">
                <a:cs typeface="Arial MT"/>
              </a:rPr>
              <a:t>r</a:t>
            </a:r>
            <a:r>
              <a:rPr lang="it-IT" sz="1400" dirty="0">
                <a:cs typeface="Arial MT"/>
              </a:rPr>
              <a:t>e</a:t>
            </a:r>
            <a:r>
              <a:rPr lang="it-IT" sz="1400" spc="-85" dirty="0">
                <a:cs typeface="Arial MT"/>
              </a:rPr>
              <a:t> </a:t>
            </a:r>
            <a:r>
              <a:rPr lang="it-IT" sz="1400" dirty="0">
                <a:cs typeface="Arial MT"/>
              </a:rPr>
              <a:t>i</a:t>
            </a:r>
            <a:r>
              <a:rPr lang="it-IT" sz="1400" spc="-5" dirty="0">
                <a:cs typeface="Arial MT"/>
              </a:rPr>
              <a:t>nfo</a:t>
            </a:r>
            <a:r>
              <a:rPr lang="it-IT" sz="1400" spc="5" dirty="0">
                <a:cs typeface="Arial MT"/>
              </a:rPr>
              <a:t>r</a:t>
            </a:r>
            <a:r>
              <a:rPr lang="it-IT" sz="1400" spc="-5" dirty="0">
                <a:cs typeface="Arial MT"/>
              </a:rPr>
              <a:t>ma</a:t>
            </a:r>
            <a:r>
              <a:rPr lang="it-IT" sz="1400" dirty="0">
                <a:cs typeface="Arial MT"/>
              </a:rPr>
              <a:t>z</a:t>
            </a:r>
            <a:r>
              <a:rPr lang="it-IT" sz="1400" spc="-10" dirty="0">
                <a:cs typeface="Arial MT"/>
              </a:rPr>
              <a:t>i</a:t>
            </a:r>
            <a:r>
              <a:rPr lang="it-IT" sz="1400" spc="-5" dirty="0">
                <a:cs typeface="Arial MT"/>
              </a:rPr>
              <a:t>on</a:t>
            </a:r>
            <a:r>
              <a:rPr lang="it-IT" sz="1400" dirty="0">
                <a:cs typeface="Arial MT"/>
              </a:rPr>
              <a:t>i,</a:t>
            </a:r>
            <a:r>
              <a:rPr lang="it-IT" sz="1400" spc="-70" dirty="0">
                <a:cs typeface="Arial MT"/>
              </a:rPr>
              <a:t> </a:t>
            </a:r>
            <a:r>
              <a:rPr lang="it-IT" sz="1400" dirty="0">
                <a:cs typeface="Arial MT"/>
              </a:rPr>
              <a:t>c</a:t>
            </a:r>
            <a:r>
              <a:rPr lang="it-IT" sz="1400" spc="-5" dirty="0">
                <a:cs typeface="Arial MT"/>
              </a:rPr>
              <a:t>o</a:t>
            </a:r>
            <a:r>
              <a:rPr lang="it-IT" sz="1400" dirty="0">
                <a:cs typeface="Arial MT"/>
              </a:rPr>
              <a:t>n</a:t>
            </a:r>
            <a:r>
              <a:rPr lang="it-IT" sz="1400" spc="-85" dirty="0">
                <a:cs typeface="Arial MT"/>
              </a:rPr>
              <a:t> </a:t>
            </a:r>
            <a:r>
              <a:rPr lang="it-IT" sz="1400" dirty="0">
                <a:cs typeface="Arial MT"/>
              </a:rPr>
              <a:t>la  </a:t>
            </a:r>
            <a:r>
              <a:rPr lang="it-IT" sz="1400" spc="-80" dirty="0">
                <a:cs typeface="Arial MT"/>
              </a:rPr>
              <a:t>supervisione</a:t>
            </a:r>
            <a:r>
              <a:rPr lang="it-IT" sz="1400" spc="-15" dirty="0">
                <a:cs typeface="Arial MT"/>
              </a:rPr>
              <a:t> </a:t>
            </a:r>
            <a:r>
              <a:rPr lang="it-IT" sz="1400" spc="-75" dirty="0">
                <a:cs typeface="Arial MT"/>
              </a:rPr>
              <a:t>dell’insegnante.</a:t>
            </a:r>
            <a:endParaRPr kumimoji="0" lang="it-IT" sz="1400" b="0" i="0" u="none" strike="noStrike" cap="none" normalizeH="0" baseline="0" dirty="0">
              <a:ln>
                <a:noFill/>
              </a:ln>
              <a:solidFill>
                <a:schemeClr val="tx1"/>
              </a:solidFill>
              <a:effectLst/>
            </a:endParaRPr>
          </a:p>
        </p:txBody>
      </p:sp>
      <p:sp>
        <p:nvSpPr>
          <p:cNvPr id="11" name="Rettangolo 10">
            <a:extLst>
              <a:ext uri="{FF2B5EF4-FFF2-40B4-BE49-F238E27FC236}">
                <a16:creationId xmlns="" xmlns:a16="http://schemas.microsoft.com/office/drawing/2014/main" id="{F6A43B82-EAB9-8FE5-8EC3-65E91D0D123E}"/>
              </a:ext>
            </a:extLst>
          </p:cNvPr>
          <p:cNvSpPr/>
          <p:nvPr/>
        </p:nvSpPr>
        <p:spPr>
          <a:xfrm>
            <a:off x="264489" y="3002748"/>
            <a:ext cx="11727180" cy="696351"/>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rgbClr val="FF0000"/>
                </a:solidFill>
                <a:effectLst/>
                <a:latin typeface="Calibri" pitchFamily="34" charset="0"/>
              </a:rPr>
              <a:t>COMPETENZA CHIAVE EUROPEA: </a:t>
            </a:r>
            <a:r>
              <a:rPr kumimoji="0" lang="it-IT" sz="1400" b="1" i="0" u="none" strike="noStrike" cap="none" normalizeH="0" baseline="0" dirty="0">
                <a:ln>
                  <a:noFill/>
                </a:ln>
                <a:solidFill>
                  <a:srgbClr val="FF0000"/>
                </a:solidFill>
                <a:effectLst/>
                <a:latin typeface="Calibri" pitchFamily="34" charset="0"/>
                <a:ea typeface="Times New Roman" pitchFamily="18" charset="0"/>
                <a:cs typeface="Arial Narrow" pitchFamily="34" charset="0"/>
              </a:rPr>
              <a:t>COMPETENZA PERSONALE, SOCIALE E CAPACITÀ DI IMPARARE AD IMPARARE</a:t>
            </a:r>
            <a:endParaRPr kumimoji="0" lang="it-IT" sz="1400" b="1" i="0" u="none" strike="noStrike" cap="none" normalizeH="0" baseline="0" dirty="0">
              <a:ln>
                <a:noFill/>
              </a:ln>
              <a:solidFill>
                <a:srgbClr val="FF0000"/>
              </a:solidFill>
              <a:effectLst/>
              <a:latin typeface="Calibri" pitchFamily="34" charset="0"/>
            </a:endParaRPr>
          </a:p>
          <a:p>
            <a:r>
              <a:rPr kumimoji="0" lang="it-IT" sz="1400" b="1" i="0" u="none" strike="noStrike" cap="none" normalizeH="0" baseline="0" dirty="0">
                <a:ln>
                  <a:noFill/>
                </a:ln>
                <a:solidFill>
                  <a:srgbClr val="FF0000"/>
                </a:solidFill>
                <a:effectLst/>
                <a:latin typeface="Calibri" pitchFamily="34" charset="0"/>
              </a:rPr>
              <a:t>Competenza specifica: </a:t>
            </a:r>
            <a:r>
              <a:rPr lang="it-IT" sz="1400" spc="-60" dirty="0">
                <a:solidFill>
                  <a:srgbClr val="000006"/>
                </a:solidFill>
                <a:latin typeface="Calibri" panose="020F0502020204030204" pitchFamily="34" charset="0"/>
                <a:ea typeface="Calibri" panose="020F0502020204030204" pitchFamily="34" charset="0"/>
                <a:cs typeface="Calibri" panose="020F0502020204030204" pitchFamily="34" charset="0"/>
              </a:rPr>
              <a:t>Individuare </a:t>
            </a:r>
            <a:r>
              <a:rPr lang="it-IT" sz="1400" spc="-65" dirty="0">
                <a:solidFill>
                  <a:srgbClr val="000006"/>
                </a:solidFill>
                <a:latin typeface="Calibri" panose="020F0502020204030204" pitchFamily="34" charset="0"/>
                <a:ea typeface="Calibri" panose="020F0502020204030204" pitchFamily="34" charset="0"/>
                <a:cs typeface="Calibri" panose="020F0502020204030204" pitchFamily="34" charset="0"/>
              </a:rPr>
              <a:t>collegamenti </a:t>
            </a:r>
            <a:r>
              <a:rPr lang="it-IT" sz="1400" spc="-75" dirty="0">
                <a:solidFill>
                  <a:srgbClr val="000006"/>
                </a:solidFill>
                <a:latin typeface="Calibri" panose="020F0502020204030204" pitchFamily="34" charset="0"/>
                <a:ea typeface="Calibri" panose="020F0502020204030204" pitchFamily="34" charset="0"/>
                <a:cs typeface="Calibri" panose="020F0502020204030204" pitchFamily="34" charset="0"/>
              </a:rPr>
              <a:t>e </a:t>
            </a:r>
            <a:r>
              <a:rPr lang="it-IT" sz="1400" spc="-55" dirty="0">
                <a:solidFill>
                  <a:srgbClr val="000006"/>
                </a:solidFill>
                <a:latin typeface="Calibri" panose="020F0502020204030204" pitchFamily="34" charset="0"/>
                <a:ea typeface="Calibri" panose="020F0502020204030204" pitchFamily="34" charset="0"/>
                <a:cs typeface="Calibri" panose="020F0502020204030204" pitchFamily="34" charset="0"/>
              </a:rPr>
              <a:t>relazioni; trasferire </a:t>
            </a:r>
            <a:r>
              <a:rPr lang="it-IT" sz="1400" spc="-50" dirty="0">
                <a:solidFill>
                  <a:srgbClr val="000006"/>
                </a:solidFill>
                <a:latin typeface="Calibri" panose="020F0502020204030204" pitchFamily="34" charset="0"/>
                <a:ea typeface="Calibri" panose="020F0502020204030204" pitchFamily="34" charset="0"/>
                <a:cs typeface="Calibri" panose="020F0502020204030204" pitchFamily="34" charset="0"/>
              </a:rPr>
              <a:t>in</a:t>
            </a:r>
            <a:r>
              <a:rPr lang="it-IT" sz="1400" spc="-45" dirty="0">
                <a:solidFill>
                  <a:srgbClr val="000006"/>
                </a:solidFill>
                <a:latin typeface="Calibri" panose="020F0502020204030204" pitchFamily="34" charset="0"/>
                <a:ea typeface="Calibri" panose="020F0502020204030204" pitchFamily="34" charset="0"/>
                <a:cs typeface="Calibri" panose="020F0502020204030204" pitchFamily="34" charset="0"/>
              </a:rPr>
              <a:t> altri </a:t>
            </a:r>
            <a:r>
              <a:rPr lang="it-IT" sz="1400" spc="-40" dirty="0">
                <a:solidFill>
                  <a:srgbClr val="000006"/>
                </a:solidFill>
                <a:latin typeface="Calibri" panose="020F0502020204030204" pitchFamily="34" charset="0"/>
                <a:ea typeface="Calibri" panose="020F0502020204030204" pitchFamily="34" charset="0"/>
                <a:cs typeface="Calibri" panose="020F0502020204030204" pitchFamily="34" charset="0"/>
              </a:rPr>
              <a:t> </a:t>
            </a:r>
            <a:r>
              <a:rPr lang="it-IT" sz="1400" spc="-60" dirty="0">
                <a:solidFill>
                  <a:srgbClr val="000006"/>
                </a:solidFill>
                <a:latin typeface="Calibri" panose="020F0502020204030204" pitchFamily="34" charset="0"/>
                <a:ea typeface="Calibri" panose="020F0502020204030204" pitchFamily="34" charset="0"/>
                <a:cs typeface="Calibri" panose="020F0502020204030204" pitchFamily="34" charset="0"/>
              </a:rPr>
              <a:t>contesti.</a:t>
            </a:r>
            <a:endParaRPr lang="it-IT" sz="1400" dirty="0">
              <a:latin typeface="Calibri" panose="020F0502020204030204" pitchFamily="34" charset="0"/>
              <a:ea typeface="Calibri" panose="020F0502020204030204" pitchFamily="34" charset="0"/>
              <a:cs typeface="Calibri" panose="020F0502020204030204" pitchFamily="34" charset="0"/>
            </a:endParaRPr>
          </a:p>
          <a:p>
            <a:endParaRPr lang="it-IT" sz="1400" dirty="0">
              <a:latin typeface="Calibri" panose="020F0502020204030204" pitchFamily="34" charset="0"/>
              <a:cs typeface="Calibri" panose="020F0502020204030204" pitchFamily="34" charset="0"/>
            </a:endParaRPr>
          </a:p>
        </p:txBody>
      </p:sp>
      <p:pic>
        <p:nvPicPr>
          <p:cNvPr id="1026" name="Picture 2" descr="Palazzo del Bo e Gabinetto Anatomico">
            <a:extLst>
              <a:ext uri="{FF2B5EF4-FFF2-40B4-BE49-F238E27FC236}">
                <a16:creationId xmlns="" xmlns:a16="http://schemas.microsoft.com/office/drawing/2014/main" id="{1FBE6EA7-8DEE-5A74-6491-A9F4382A06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9482" y="3903406"/>
            <a:ext cx="4630993" cy="259903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alazzo del Bo, Padova - padova.com">
            <a:extLst>
              <a:ext uri="{FF2B5EF4-FFF2-40B4-BE49-F238E27FC236}">
                <a16:creationId xmlns="" xmlns:a16="http://schemas.microsoft.com/office/drawing/2014/main" id="{D7E4DAF5-5FC2-2100-275A-3E87FD9D10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88668" y="4191461"/>
            <a:ext cx="2457450" cy="18573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Università di Padova: Palazzo del Bo">
            <a:extLst>
              <a:ext uri="{FF2B5EF4-FFF2-40B4-BE49-F238E27FC236}">
                <a16:creationId xmlns="" xmlns:a16="http://schemas.microsoft.com/office/drawing/2014/main" id="{3A68ACF3-F4B3-73BF-FF5D-51A13C0E07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5242" y="4291152"/>
            <a:ext cx="2906047" cy="1868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53451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 xmlns:a16="http://schemas.microsoft.com/office/drawing/2014/main" id="{289C1EC9-E2C9-B45E-E66E-9EA326497B8E}"/>
              </a:ext>
            </a:extLst>
          </p:cNvPr>
          <p:cNvSpPr/>
          <p:nvPr/>
        </p:nvSpPr>
        <p:spPr>
          <a:xfrm>
            <a:off x="248926" y="157371"/>
            <a:ext cx="11725591" cy="195209"/>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it-IT" sz="1200" dirty="0"/>
              <a:t>UNITÀ DI APPRENDIMENTO</a:t>
            </a:r>
          </a:p>
        </p:txBody>
      </p:sp>
      <p:sp>
        <p:nvSpPr>
          <p:cNvPr id="5" name="Rettangolo 4">
            <a:extLst>
              <a:ext uri="{FF2B5EF4-FFF2-40B4-BE49-F238E27FC236}">
                <a16:creationId xmlns="" xmlns:a16="http://schemas.microsoft.com/office/drawing/2014/main" id="{1E1DF68C-5990-81D2-5645-F486433155BF}"/>
              </a:ext>
            </a:extLst>
          </p:cNvPr>
          <p:cNvSpPr/>
          <p:nvPr/>
        </p:nvSpPr>
        <p:spPr>
          <a:xfrm>
            <a:off x="251440" y="370095"/>
            <a:ext cx="11723077" cy="77081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dirty="0">
                <a:solidFill>
                  <a:srgbClr val="FF0000"/>
                </a:solidFill>
              </a:rPr>
              <a:t>«IL MESSAGGERO DELLE STELLE»</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kern="1200" dirty="0">
                <a:solidFill>
                  <a:schemeClr val="tx1"/>
                </a:solidFill>
                <a:effectLst/>
                <a:latin typeface="+mn-lt"/>
                <a:ea typeface="+mn-ea"/>
                <a:cs typeface="+mn-cs"/>
              </a:rPr>
              <a:t>INTERSEZIONE</a:t>
            </a:r>
            <a:endParaRPr lang="it-IT" sz="1400" b="1" dirty="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kern="1200" dirty="0">
                <a:solidFill>
                  <a:schemeClr val="tx1"/>
                </a:solidFill>
                <a:effectLst/>
                <a:latin typeface="+mn-lt"/>
                <a:ea typeface="+mn-ea"/>
                <a:cs typeface="+mn-cs"/>
              </a:rPr>
              <a:t>MARZO - APRILE</a:t>
            </a:r>
          </a:p>
        </p:txBody>
      </p:sp>
      <p:sp>
        <p:nvSpPr>
          <p:cNvPr id="6" name="Rettangolo 5">
            <a:extLst>
              <a:ext uri="{FF2B5EF4-FFF2-40B4-BE49-F238E27FC236}">
                <a16:creationId xmlns="" xmlns:a16="http://schemas.microsoft.com/office/drawing/2014/main" id="{53AE58FF-AC7A-22E0-AA49-F47AE8CDFC9A}"/>
              </a:ext>
            </a:extLst>
          </p:cNvPr>
          <p:cNvSpPr/>
          <p:nvPr/>
        </p:nvSpPr>
        <p:spPr>
          <a:xfrm>
            <a:off x="231014" y="3285644"/>
            <a:ext cx="11727180" cy="46423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rgbClr val="FF0000"/>
                </a:solidFill>
                <a:effectLst/>
                <a:ea typeface="Verdana" pitchFamily="34" charset="0"/>
                <a:cs typeface="Verdana" pitchFamily="34" charset="0"/>
              </a:rPr>
              <a:t>COM</a:t>
            </a:r>
            <a:r>
              <a:rPr kumimoji="0" lang="it-IT" sz="1400" b="1" i="0" u="none" strike="noStrike" cap="none" normalizeH="0" baseline="0" dirty="0">
                <a:ln>
                  <a:noFill/>
                </a:ln>
                <a:solidFill>
                  <a:srgbClr val="FF0000"/>
                </a:solidFill>
                <a:effectLst/>
              </a:rPr>
              <a:t>PETENZA CHIAVE EUROPEA: COMPETENZA IMPRENDITORIALE</a:t>
            </a:r>
            <a:endParaRPr kumimoji="0" lang="it-IT" sz="1400" b="1" i="0" u="none" strike="noStrike" cap="none" normalizeH="0" baseline="0" dirty="0">
              <a:ln>
                <a:noFill/>
              </a:ln>
              <a:solidFill>
                <a:srgbClr val="FF0000"/>
              </a:solidFill>
              <a:effectLst/>
              <a:cs typeface="Times New Roman" pitchFamily="18" charset="0"/>
            </a:endParaRPr>
          </a:p>
          <a:p>
            <a:pPr fontAlgn="base">
              <a:spcBef>
                <a:spcPct val="0"/>
              </a:spcBef>
              <a:spcAft>
                <a:spcPct val="0"/>
              </a:spcAft>
            </a:pPr>
            <a:r>
              <a:rPr kumimoji="0" lang="it-IT" sz="1400" b="1" i="0" u="none" strike="noStrike" cap="none" normalizeH="0" baseline="0" dirty="0">
                <a:ln>
                  <a:noFill/>
                </a:ln>
                <a:solidFill>
                  <a:srgbClr val="FF0000"/>
                </a:solidFill>
                <a:effectLst/>
              </a:rPr>
              <a:t>Competenza specifica:</a:t>
            </a:r>
            <a:r>
              <a:rPr kumimoji="0" lang="it-IT" sz="1400" b="0" i="0" u="none" strike="noStrike" cap="none" normalizeH="0" baseline="0" dirty="0">
                <a:ln>
                  <a:noFill/>
                </a:ln>
                <a:solidFill>
                  <a:schemeClr val="tx1"/>
                </a:solidFill>
                <a:effectLst/>
                <a:ea typeface="Times New Roman" pitchFamily="18" charset="0"/>
                <a:cs typeface="Arial Narrow" pitchFamily="34" charset="0"/>
              </a:rPr>
              <a:t> </a:t>
            </a:r>
            <a:r>
              <a:rPr lang="it-IT" sz="1400" spc="-5" dirty="0">
                <a:cs typeface="Arial MT"/>
              </a:rPr>
              <a:t>P</a:t>
            </a:r>
            <a:r>
              <a:rPr lang="it-IT" sz="1400" dirty="0">
                <a:cs typeface="Arial MT"/>
              </a:rPr>
              <a:t>i</a:t>
            </a:r>
            <a:r>
              <a:rPr lang="it-IT" sz="1400" spc="-5" dirty="0">
                <a:cs typeface="Arial MT"/>
              </a:rPr>
              <a:t>an</a:t>
            </a:r>
            <a:r>
              <a:rPr lang="it-IT" sz="1400" dirty="0">
                <a:cs typeface="Arial MT"/>
              </a:rPr>
              <a:t>i</a:t>
            </a:r>
            <a:r>
              <a:rPr lang="it-IT" sz="1400" spc="-5" dirty="0">
                <a:cs typeface="Arial MT"/>
              </a:rPr>
              <a:t>f</a:t>
            </a:r>
            <a:r>
              <a:rPr lang="it-IT" sz="1400" dirty="0">
                <a:cs typeface="Arial MT"/>
              </a:rPr>
              <a:t>ic</a:t>
            </a:r>
            <a:r>
              <a:rPr lang="it-IT" sz="1400" spc="-5" dirty="0">
                <a:cs typeface="Arial MT"/>
              </a:rPr>
              <a:t>a</a:t>
            </a:r>
            <a:r>
              <a:rPr lang="it-IT" sz="1400" spc="5" dirty="0">
                <a:cs typeface="Arial MT"/>
              </a:rPr>
              <a:t>r</a:t>
            </a:r>
            <a:r>
              <a:rPr lang="it-IT" sz="1400" dirty="0">
                <a:cs typeface="Arial MT"/>
              </a:rPr>
              <a:t>e</a:t>
            </a:r>
            <a:r>
              <a:rPr lang="it-IT" sz="1400" spc="-110" dirty="0">
                <a:cs typeface="Arial MT"/>
              </a:rPr>
              <a:t> </a:t>
            </a:r>
            <a:r>
              <a:rPr lang="it-IT" sz="1400" dirty="0">
                <a:cs typeface="Arial MT"/>
              </a:rPr>
              <a:t>e</a:t>
            </a:r>
            <a:r>
              <a:rPr lang="it-IT" sz="1400" spc="-100" dirty="0">
                <a:cs typeface="Arial MT"/>
              </a:rPr>
              <a:t> </a:t>
            </a:r>
            <a:r>
              <a:rPr lang="it-IT" sz="1400" spc="-5" dirty="0">
                <a:cs typeface="Arial MT"/>
              </a:rPr>
              <a:t>o</a:t>
            </a:r>
            <a:r>
              <a:rPr lang="it-IT" sz="1400" spc="5" dirty="0">
                <a:cs typeface="Arial MT"/>
              </a:rPr>
              <a:t>r</a:t>
            </a:r>
            <a:r>
              <a:rPr lang="it-IT" sz="1400" spc="-5" dirty="0">
                <a:cs typeface="Arial MT"/>
              </a:rPr>
              <a:t>gan</a:t>
            </a:r>
            <a:r>
              <a:rPr lang="it-IT" sz="1400" dirty="0">
                <a:cs typeface="Arial MT"/>
              </a:rPr>
              <a:t>izz</a:t>
            </a:r>
            <a:r>
              <a:rPr lang="it-IT" sz="1400" spc="-5" dirty="0">
                <a:cs typeface="Arial MT"/>
              </a:rPr>
              <a:t>a</a:t>
            </a:r>
            <a:r>
              <a:rPr lang="it-IT" sz="1400" spc="5" dirty="0">
                <a:cs typeface="Arial MT"/>
              </a:rPr>
              <a:t>r</a:t>
            </a:r>
            <a:r>
              <a:rPr lang="it-IT" sz="1400" dirty="0">
                <a:cs typeface="Arial MT"/>
              </a:rPr>
              <a:t>e</a:t>
            </a:r>
            <a:r>
              <a:rPr lang="it-IT" sz="1400" spc="-75" dirty="0">
                <a:cs typeface="Arial MT"/>
              </a:rPr>
              <a:t> </a:t>
            </a:r>
            <a:r>
              <a:rPr lang="it-IT" sz="1400" dirty="0">
                <a:cs typeface="Arial MT"/>
              </a:rPr>
              <a:t>il</a:t>
            </a:r>
            <a:r>
              <a:rPr lang="it-IT" sz="1400" spc="-105" dirty="0">
                <a:cs typeface="Arial MT"/>
              </a:rPr>
              <a:t> </a:t>
            </a:r>
            <a:r>
              <a:rPr lang="it-IT" sz="1400" spc="-5" dirty="0">
                <a:cs typeface="Arial MT"/>
              </a:rPr>
              <a:t>p</a:t>
            </a:r>
            <a:r>
              <a:rPr lang="it-IT" sz="1400" spc="5" dirty="0">
                <a:cs typeface="Arial MT"/>
              </a:rPr>
              <a:t>r</a:t>
            </a:r>
            <a:r>
              <a:rPr lang="it-IT" sz="1400" spc="-5" dirty="0">
                <a:cs typeface="Arial MT"/>
              </a:rPr>
              <a:t>op</a:t>
            </a:r>
            <a:r>
              <a:rPr lang="it-IT" sz="1400" spc="5" dirty="0">
                <a:cs typeface="Arial MT"/>
              </a:rPr>
              <a:t>r</a:t>
            </a:r>
            <a:r>
              <a:rPr lang="it-IT" sz="1400" dirty="0">
                <a:cs typeface="Arial MT"/>
              </a:rPr>
              <a:t>io  </a:t>
            </a:r>
            <a:r>
              <a:rPr lang="it-IT" sz="1400" spc="-75" dirty="0">
                <a:cs typeface="Arial MT"/>
              </a:rPr>
              <a:t>lavoro;</a:t>
            </a:r>
            <a:r>
              <a:rPr lang="it-IT" sz="1400" spc="-70" dirty="0">
                <a:cs typeface="Arial MT"/>
              </a:rPr>
              <a:t> </a:t>
            </a:r>
            <a:r>
              <a:rPr lang="it-IT" sz="1400" spc="-75" dirty="0">
                <a:cs typeface="Arial MT"/>
              </a:rPr>
              <a:t>realizzare</a:t>
            </a:r>
            <a:r>
              <a:rPr lang="it-IT" sz="1400" spc="-65" dirty="0">
                <a:cs typeface="Arial MT"/>
              </a:rPr>
              <a:t> </a:t>
            </a:r>
            <a:r>
              <a:rPr lang="it-IT" sz="1400" spc="-80" dirty="0">
                <a:cs typeface="Arial MT"/>
              </a:rPr>
              <a:t>semplici</a:t>
            </a:r>
            <a:r>
              <a:rPr lang="it-IT" sz="1400" spc="-75" dirty="0">
                <a:cs typeface="Arial MT"/>
              </a:rPr>
              <a:t> </a:t>
            </a:r>
            <a:r>
              <a:rPr lang="it-IT" sz="1400" spc="-70" dirty="0">
                <a:cs typeface="Arial MT"/>
              </a:rPr>
              <a:t>progetti.</a:t>
            </a:r>
            <a:endParaRPr lang="it-IT" sz="1400" dirty="0">
              <a:cs typeface="Arial MT"/>
            </a:endParaRPr>
          </a:p>
        </p:txBody>
      </p:sp>
      <p:sp>
        <p:nvSpPr>
          <p:cNvPr id="7" name="Rettangolo 6">
            <a:extLst>
              <a:ext uri="{FF2B5EF4-FFF2-40B4-BE49-F238E27FC236}">
                <a16:creationId xmlns="" xmlns:a16="http://schemas.microsoft.com/office/drawing/2014/main" id="{3E05CB1D-E2B2-FA70-4823-1CC0D8748B92}"/>
              </a:ext>
            </a:extLst>
          </p:cNvPr>
          <p:cNvSpPr/>
          <p:nvPr/>
        </p:nvSpPr>
        <p:spPr>
          <a:xfrm>
            <a:off x="214388" y="3797794"/>
            <a:ext cx="11727180" cy="67552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rgbClr val="FF0000"/>
                </a:solidFill>
                <a:effectLst/>
                <a:ea typeface="Verdana" pitchFamily="34" charset="0"/>
                <a:cs typeface="Calibri" pitchFamily="34" charset="0"/>
              </a:rPr>
              <a:t>COMPETENZA IN MATERIA DI </a:t>
            </a:r>
            <a:r>
              <a:rPr kumimoji="0" lang="it-IT" sz="1400" b="1" i="0" u="none" strike="noStrike" cap="none" normalizeH="0" baseline="0" dirty="0">
                <a:ln>
                  <a:noFill/>
                </a:ln>
                <a:solidFill>
                  <a:srgbClr val="FF0000"/>
                </a:solidFill>
                <a:effectLst/>
                <a:ea typeface="Times New Roman" pitchFamily="18" charset="0"/>
                <a:cs typeface="Calibri" pitchFamily="34" charset="0"/>
              </a:rPr>
              <a:t>CONSAPEVOLEZZA ED ESPRESSIONE CULTURALI – IMMAGINI, SUONI, COLORI</a:t>
            </a:r>
          </a:p>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rgbClr val="FF0000"/>
                </a:solidFill>
                <a:effectLst/>
              </a:rPr>
              <a:t>Competenza specifica:</a:t>
            </a:r>
            <a:r>
              <a:rPr kumimoji="0" lang="it-IT" sz="1400" b="0" i="0" u="none" strike="noStrike" cap="none" normalizeH="0" baseline="0" dirty="0">
                <a:ln>
                  <a:noFill/>
                </a:ln>
                <a:solidFill>
                  <a:schemeClr val="tx1"/>
                </a:solidFill>
                <a:effectLst/>
                <a:cs typeface="Times New Roman" pitchFamily="18" charset="0"/>
              </a:rPr>
              <a:t> </a:t>
            </a:r>
            <a:r>
              <a:rPr lang="it-IT" sz="1400" b="1" spc="-75" dirty="0">
                <a:solidFill>
                  <a:srgbClr val="FF0000"/>
                </a:solidFill>
                <a:cs typeface="Arial"/>
              </a:rPr>
              <a:t> </a:t>
            </a:r>
            <a:r>
              <a:rPr lang="it-IT" sz="1400" dirty="0">
                <a:cs typeface="Arial MT"/>
              </a:rPr>
              <a:t>P</a:t>
            </a:r>
            <a:r>
              <a:rPr lang="it-IT" sz="1400" spc="-10" dirty="0">
                <a:cs typeface="Arial MT"/>
              </a:rPr>
              <a:t>a</a:t>
            </a:r>
            <a:r>
              <a:rPr lang="it-IT" sz="1400" spc="5" dirty="0">
                <a:cs typeface="Arial MT"/>
              </a:rPr>
              <a:t>d</a:t>
            </a:r>
            <a:r>
              <a:rPr lang="it-IT" sz="1400" spc="-5" dirty="0">
                <a:cs typeface="Arial MT"/>
              </a:rPr>
              <a:t>r</a:t>
            </a:r>
            <a:r>
              <a:rPr lang="it-IT" sz="1400" spc="-10" dirty="0">
                <a:cs typeface="Arial MT"/>
              </a:rPr>
              <a:t>o</a:t>
            </a:r>
            <a:r>
              <a:rPr lang="it-IT" sz="1400" spc="5" dirty="0">
                <a:cs typeface="Arial MT"/>
              </a:rPr>
              <a:t>n</a:t>
            </a:r>
            <a:r>
              <a:rPr lang="it-IT" sz="1400" spc="-10" dirty="0">
                <a:cs typeface="Arial MT"/>
              </a:rPr>
              <a:t>e</a:t>
            </a:r>
            <a:r>
              <a:rPr lang="it-IT" sz="1400" spc="5" dirty="0">
                <a:cs typeface="Arial MT"/>
              </a:rPr>
              <a:t>gg</a:t>
            </a:r>
            <a:r>
              <a:rPr lang="it-IT" sz="1400" spc="-15" dirty="0">
                <a:cs typeface="Arial MT"/>
              </a:rPr>
              <a:t>i</a:t>
            </a:r>
            <a:r>
              <a:rPr lang="it-IT" sz="1400" spc="5" dirty="0">
                <a:cs typeface="Arial MT"/>
              </a:rPr>
              <a:t>a</a:t>
            </a:r>
            <a:r>
              <a:rPr lang="it-IT" sz="1400" spc="-5" dirty="0">
                <a:cs typeface="Arial MT"/>
              </a:rPr>
              <a:t>r</a:t>
            </a:r>
            <a:r>
              <a:rPr lang="it-IT" sz="1400" dirty="0">
                <a:cs typeface="Arial MT"/>
              </a:rPr>
              <a:t>e</a:t>
            </a:r>
            <a:r>
              <a:rPr lang="it-IT" sz="1400" spc="-90" dirty="0">
                <a:cs typeface="Arial MT"/>
              </a:rPr>
              <a:t> </a:t>
            </a:r>
            <a:r>
              <a:rPr lang="it-IT" sz="1400" spc="5" dirty="0">
                <a:solidFill>
                  <a:srgbClr val="000006"/>
                </a:solidFill>
                <a:cs typeface="Arial MT"/>
              </a:rPr>
              <a:t>g</a:t>
            </a:r>
            <a:r>
              <a:rPr lang="it-IT" sz="1400" spc="-5" dirty="0">
                <a:solidFill>
                  <a:srgbClr val="000006"/>
                </a:solidFill>
                <a:cs typeface="Arial MT"/>
              </a:rPr>
              <a:t>l</a:t>
            </a:r>
            <a:r>
              <a:rPr lang="it-IT" sz="1400" dirty="0">
                <a:solidFill>
                  <a:srgbClr val="000006"/>
                </a:solidFill>
                <a:cs typeface="Arial MT"/>
              </a:rPr>
              <a:t>i</a:t>
            </a:r>
            <a:r>
              <a:rPr lang="it-IT" sz="1400" spc="-95" dirty="0">
                <a:solidFill>
                  <a:srgbClr val="000006"/>
                </a:solidFill>
                <a:cs typeface="Arial MT"/>
              </a:rPr>
              <a:t> </a:t>
            </a:r>
            <a:r>
              <a:rPr lang="it-IT" sz="1400" spc="5" dirty="0">
                <a:solidFill>
                  <a:srgbClr val="000006"/>
                </a:solidFill>
                <a:cs typeface="Arial MT"/>
              </a:rPr>
              <a:t>s</a:t>
            </a:r>
            <a:r>
              <a:rPr lang="it-IT" sz="1400" spc="-5" dirty="0">
                <a:solidFill>
                  <a:srgbClr val="000006"/>
                </a:solidFill>
                <a:cs typeface="Arial MT"/>
              </a:rPr>
              <a:t>tr</a:t>
            </a:r>
            <a:r>
              <a:rPr lang="it-IT" sz="1400" spc="5" dirty="0">
                <a:solidFill>
                  <a:srgbClr val="000006"/>
                </a:solidFill>
                <a:cs typeface="Arial MT"/>
              </a:rPr>
              <a:t>u</a:t>
            </a:r>
            <a:r>
              <a:rPr lang="it-IT" sz="1400" spc="-10" dirty="0">
                <a:solidFill>
                  <a:srgbClr val="000006"/>
                </a:solidFill>
                <a:cs typeface="Arial MT"/>
              </a:rPr>
              <a:t>m</a:t>
            </a:r>
            <a:r>
              <a:rPr lang="it-IT" sz="1400" spc="5" dirty="0">
                <a:solidFill>
                  <a:srgbClr val="000006"/>
                </a:solidFill>
                <a:cs typeface="Arial MT"/>
              </a:rPr>
              <a:t>en</a:t>
            </a:r>
            <a:r>
              <a:rPr lang="it-IT" sz="1400" spc="-5" dirty="0">
                <a:solidFill>
                  <a:srgbClr val="000006"/>
                </a:solidFill>
                <a:cs typeface="Arial MT"/>
              </a:rPr>
              <a:t>t</a:t>
            </a:r>
            <a:r>
              <a:rPr lang="it-IT" sz="1400" dirty="0">
                <a:solidFill>
                  <a:srgbClr val="000006"/>
                </a:solidFill>
                <a:cs typeface="Arial MT"/>
              </a:rPr>
              <a:t>i</a:t>
            </a:r>
            <a:r>
              <a:rPr lang="it-IT" sz="1400" spc="-95" dirty="0">
                <a:solidFill>
                  <a:srgbClr val="000006"/>
                </a:solidFill>
                <a:cs typeface="Arial MT"/>
              </a:rPr>
              <a:t> </a:t>
            </a:r>
            <a:r>
              <a:rPr lang="it-IT" sz="1400" spc="-10" dirty="0">
                <a:solidFill>
                  <a:srgbClr val="000006"/>
                </a:solidFill>
                <a:cs typeface="Arial MT"/>
              </a:rPr>
              <a:t>n</a:t>
            </a:r>
            <a:r>
              <a:rPr lang="it-IT" sz="1400" spc="5" dirty="0">
                <a:solidFill>
                  <a:srgbClr val="000006"/>
                </a:solidFill>
                <a:cs typeface="Arial MT"/>
              </a:rPr>
              <a:t>e</a:t>
            </a:r>
            <a:r>
              <a:rPr lang="it-IT" sz="1400" spc="-10" dirty="0">
                <a:solidFill>
                  <a:srgbClr val="000006"/>
                </a:solidFill>
                <a:cs typeface="Arial MT"/>
              </a:rPr>
              <a:t>ce</a:t>
            </a:r>
            <a:r>
              <a:rPr lang="it-IT" sz="1400" spc="5" dirty="0">
                <a:solidFill>
                  <a:srgbClr val="000006"/>
                </a:solidFill>
                <a:cs typeface="Arial MT"/>
              </a:rPr>
              <a:t>s</a:t>
            </a:r>
            <a:r>
              <a:rPr lang="it-IT" sz="1400" spc="-10" dirty="0">
                <a:solidFill>
                  <a:srgbClr val="000006"/>
                </a:solidFill>
                <a:cs typeface="Arial MT"/>
              </a:rPr>
              <a:t>s</a:t>
            </a:r>
            <a:r>
              <a:rPr lang="it-IT" sz="1400" spc="5" dirty="0">
                <a:solidFill>
                  <a:srgbClr val="000006"/>
                </a:solidFill>
                <a:cs typeface="Arial MT"/>
              </a:rPr>
              <a:t>a</a:t>
            </a:r>
            <a:r>
              <a:rPr lang="it-IT" sz="1400" spc="-5" dirty="0">
                <a:solidFill>
                  <a:srgbClr val="000006"/>
                </a:solidFill>
                <a:cs typeface="Arial MT"/>
              </a:rPr>
              <a:t>r</a:t>
            </a:r>
            <a:r>
              <a:rPr lang="it-IT" sz="1400" dirty="0">
                <a:solidFill>
                  <a:srgbClr val="000006"/>
                </a:solidFill>
                <a:cs typeface="Arial MT"/>
              </a:rPr>
              <a:t>i  </a:t>
            </a:r>
            <a:r>
              <a:rPr lang="it-IT" sz="1400" spc="-80" dirty="0">
                <a:solidFill>
                  <a:srgbClr val="000006"/>
                </a:solidFill>
                <a:cs typeface="Arial MT"/>
              </a:rPr>
              <a:t>ad </a:t>
            </a:r>
            <a:r>
              <a:rPr lang="it-IT" sz="1400" spc="-85" dirty="0">
                <a:solidFill>
                  <a:srgbClr val="000006"/>
                </a:solidFill>
                <a:cs typeface="Arial MT"/>
              </a:rPr>
              <a:t>un</a:t>
            </a:r>
            <a:r>
              <a:rPr lang="it-IT" sz="1400" spc="-80" dirty="0">
                <a:solidFill>
                  <a:srgbClr val="000006"/>
                </a:solidFill>
                <a:cs typeface="Arial MT"/>
              </a:rPr>
              <a:t> </a:t>
            </a:r>
            <a:r>
              <a:rPr lang="it-IT" sz="1400" spc="-70" dirty="0">
                <a:solidFill>
                  <a:srgbClr val="000006"/>
                </a:solidFill>
                <a:cs typeface="Arial MT"/>
              </a:rPr>
              <a:t>utilizzo </a:t>
            </a:r>
            <a:r>
              <a:rPr lang="it-IT" sz="1400" spc="-60" dirty="0">
                <a:solidFill>
                  <a:srgbClr val="000006"/>
                </a:solidFill>
                <a:cs typeface="Arial MT"/>
              </a:rPr>
              <a:t>dei </a:t>
            </a:r>
            <a:r>
              <a:rPr lang="it-IT" sz="1400" spc="-70" dirty="0">
                <a:solidFill>
                  <a:srgbClr val="000006"/>
                </a:solidFill>
                <a:cs typeface="Arial MT"/>
              </a:rPr>
              <a:t>linguaggi </a:t>
            </a:r>
            <a:r>
              <a:rPr lang="it-IT" sz="1400" spc="-65" dirty="0">
                <a:solidFill>
                  <a:srgbClr val="000006"/>
                </a:solidFill>
                <a:cs typeface="Arial MT"/>
              </a:rPr>
              <a:t>espressivi, </a:t>
            </a:r>
            <a:r>
              <a:rPr lang="it-IT" sz="1400" spc="-60" dirty="0">
                <a:solidFill>
                  <a:srgbClr val="000006"/>
                </a:solidFill>
                <a:cs typeface="Arial MT"/>
              </a:rPr>
              <a:t> </a:t>
            </a:r>
            <a:r>
              <a:rPr lang="it-IT" sz="1400" spc="5" dirty="0">
                <a:solidFill>
                  <a:srgbClr val="000006"/>
                </a:solidFill>
                <a:cs typeface="Arial MT"/>
              </a:rPr>
              <a:t>a</a:t>
            </a:r>
            <a:r>
              <a:rPr lang="it-IT" sz="1400" spc="-5" dirty="0">
                <a:solidFill>
                  <a:srgbClr val="000006"/>
                </a:solidFill>
                <a:cs typeface="Arial MT"/>
              </a:rPr>
              <a:t>rti</a:t>
            </a:r>
            <a:r>
              <a:rPr lang="it-IT" sz="1400" spc="5" dirty="0">
                <a:solidFill>
                  <a:srgbClr val="000006"/>
                </a:solidFill>
                <a:cs typeface="Arial MT"/>
              </a:rPr>
              <a:t>s</a:t>
            </a:r>
            <a:r>
              <a:rPr lang="it-IT" sz="1400" spc="-5" dirty="0">
                <a:solidFill>
                  <a:srgbClr val="000006"/>
                </a:solidFill>
                <a:cs typeface="Arial MT"/>
              </a:rPr>
              <a:t>ti</a:t>
            </a:r>
            <a:r>
              <a:rPr lang="it-IT" sz="1400" spc="5" dirty="0">
                <a:solidFill>
                  <a:srgbClr val="000006"/>
                </a:solidFill>
                <a:cs typeface="Arial MT"/>
              </a:rPr>
              <a:t>c</a:t>
            </a:r>
            <a:r>
              <a:rPr lang="it-IT" sz="1400" spc="-5" dirty="0">
                <a:solidFill>
                  <a:srgbClr val="000006"/>
                </a:solidFill>
                <a:cs typeface="Arial MT"/>
              </a:rPr>
              <a:t>i</a:t>
            </a:r>
            <a:r>
              <a:rPr lang="it-IT" sz="1400" dirty="0">
                <a:solidFill>
                  <a:srgbClr val="000006"/>
                </a:solidFill>
                <a:cs typeface="Arial MT"/>
              </a:rPr>
              <a:t>,</a:t>
            </a:r>
            <a:r>
              <a:rPr lang="it-IT" sz="1400" spc="-95" dirty="0">
                <a:solidFill>
                  <a:srgbClr val="000006"/>
                </a:solidFill>
                <a:cs typeface="Arial MT"/>
              </a:rPr>
              <a:t> </a:t>
            </a:r>
            <a:r>
              <a:rPr lang="it-IT" sz="1400" spc="5" dirty="0">
                <a:solidFill>
                  <a:srgbClr val="000006"/>
                </a:solidFill>
                <a:cs typeface="Arial MT"/>
              </a:rPr>
              <a:t>v</a:t>
            </a:r>
            <a:r>
              <a:rPr lang="it-IT" sz="1400" spc="-5" dirty="0">
                <a:solidFill>
                  <a:srgbClr val="000006"/>
                </a:solidFill>
                <a:cs typeface="Arial MT"/>
              </a:rPr>
              <a:t>i</a:t>
            </a:r>
            <a:r>
              <a:rPr lang="it-IT" sz="1400" spc="5" dirty="0">
                <a:solidFill>
                  <a:srgbClr val="000006"/>
                </a:solidFill>
                <a:cs typeface="Arial MT"/>
              </a:rPr>
              <a:t>s</a:t>
            </a:r>
            <a:r>
              <a:rPr lang="it-IT" sz="1400" spc="-15" dirty="0">
                <a:solidFill>
                  <a:srgbClr val="000006"/>
                </a:solidFill>
                <a:cs typeface="Arial MT"/>
              </a:rPr>
              <a:t>i</a:t>
            </a:r>
            <a:r>
              <a:rPr lang="it-IT" sz="1400" spc="5" dirty="0">
                <a:solidFill>
                  <a:srgbClr val="000006"/>
                </a:solidFill>
                <a:cs typeface="Arial MT"/>
              </a:rPr>
              <a:t>v</a:t>
            </a:r>
            <a:r>
              <a:rPr lang="it-IT" sz="1400" spc="-5" dirty="0">
                <a:solidFill>
                  <a:srgbClr val="000006"/>
                </a:solidFill>
                <a:cs typeface="Arial MT"/>
              </a:rPr>
              <a:t>i</a:t>
            </a:r>
            <a:r>
              <a:rPr lang="it-IT" sz="1400" dirty="0">
                <a:solidFill>
                  <a:srgbClr val="000006"/>
                </a:solidFill>
                <a:cs typeface="Arial MT"/>
              </a:rPr>
              <a:t>, </a:t>
            </a:r>
            <a:r>
              <a:rPr lang="it-IT" sz="1400" spc="-65" dirty="0">
                <a:solidFill>
                  <a:srgbClr val="000006"/>
                </a:solidFill>
                <a:cs typeface="Arial MT"/>
              </a:rPr>
              <a:t> </a:t>
            </a:r>
            <a:r>
              <a:rPr lang="it-IT" sz="1400" spc="-10" dirty="0">
                <a:solidFill>
                  <a:srgbClr val="000006"/>
                </a:solidFill>
                <a:cs typeface="Arial MT"/>
              </a:rPr>
              <a:t>m</a:t>
            </a:r>
            <a:r>
              <a:rPr lang="it-IT" sz="1400" spc="5" dirty="0">
                <a:solidFill>
                  <a:srgbClr val="000006"/>
                </a:solidFill>
                <a:cs typeface="Arial MT"/>
              </a:rPr>
              <a:t>u</a:t>
            </a:r>
            <a:r>
              <a:rPr lang="it-IT" sz="1400" spc="-5" dirty="0">
                <a:solidFill>
                  <a:srgbClr val="000006"/>
                </a:solidFill>
                <a:cs typeface="Arial MT"/>
              </a:rPr>
              <a:t>lti</a:t>
            </a:r>
            <a:r>
              <a:rPr lang="it-IT" sz="1400" dirty="0">
                <a:solidFill>
                  <a:srgbClr val="000006"/>
                </a:solidFill>
                <a:cs typeface="Arial MT"/>
              </a:rPr>
              <a:t>m</a:t>
            </a:r>
            <a:r>
              <a:rPr lang="it-IT" sz="1400" spc="-10" dirty="0">
                <a:solidFill>
                  <a:srgbClr val="000006"/>
                </a:solidFill>
                <a:cs typeface="Arial MT"/>
              </a:rPr>
              <a:t>e</a:t>
            </a:r>
            <a:r>
              <a:rPr lang="it-IT" sz="1400" spc="5" dirty="0">
                <a:solidFill>
                  <a:srgbClr val="000006"/>
                </a:solidFill>
                <a:cs typeface="Arial MT"/>
              </a:rPr>
              <a:t>d</a:t>
            </a:r>
            <a:r>
              <a:rPr lang="it-IT" sz="1400" spc="-5" dirty="0">
                <a:solidFill>
                  <a:srgbClr val="000006"/>
                </a:solidFill>
                <a:cs typeface="Arial MT"/>
              </a:rPr>
              <a:t>i</a:t>
            </a:r>
            <a:r>
              <a:rPr lang="it-IT" sz="1400" spc="5" dirty="0">
                <a:solidFill>
                  <a:srgbClr val="000006"/>
                </a:solidFill>
                <a:cs typeface="Arial MT"/>
              </a:rPr>
              <a:t>a</a:t>
            </a:r>
            <a:r>
              <a:rPr lang="it-IT" sz="1400" spc="-5" dirty="0">
                <a:solidFill>
                  <a:srgbClr val="000006"/>
                </a:solidFill>
                <a:cs typeface="Arial MT"/>
              </a:rPr>
              <a:t>l</a:t>
            </a:r>
            <a:r>
              <a:rPr lang="it-IT" sz="1400" dirty="0">
                <a:solidFill>
                  <a:srgbClr val="000006"/>
                </a:solidFill>
                <a:cs typeface="Arial MT"/>
              </a:rPr>
              <a:t>i </a:t>
            </a:r>
            <a:r>
              <a:rPr lang="it-IT" sz="1400" spc="-65" dirty="0">
                <a:solidFill>
                  <a:srgbClr val="000006"/>
                </a:solidFill>
                <a:cs typeface="Arial MT"/>
              </a:rPr>
              <a:t> </a:t>
            </a:r>
            <a:r>
              <a:rPr lang="it-IT" sz="1400" spc="-20" dirty="0">
                <a:solidFill>
                  <a:srgbClr val="000006"/>
                </a:solidFill>
                <a:cs typeface="Arial MT"/>
              </a:rPr>
              <a:t>(</a:t>
            </a:r>
            <a:r>
              <a:rPr lang="it-IT" sz="1400" spc="5" dirty="0">
                <a:solidFill>
                  <a:srgbClr val="000006"/>
                </a:solidFill>
                <a:cs typeface="Arial MT"/>
              </a:rPr>
              <a:t>s</a:t>
            </a:r>
            <a:r>
              <a:rPr lang="it-IT" sz="1400" spc="-5" dirty="0">
                <a:solidFill>
                  <a:srgbClr val="000006"/>
                </a:solidFill>
                <a:cs typeface="Arial MT"/>
              </a:rPr>
              <a:t>tr</a:t>
            </a:r>
            <a:r>
              <a:rPr lang="it-IT" sz="1400" spc="5" dirty="0">
                <a:solidFill>
                  <a:srgbClr val="000006"/>
                </a:solidFill>
                <a:cs typeface="Arial MT"/>
              </a:rPr>
              <a:t>u</a:t>
            </a:r>
            <a:r>
              <a:rPr lang="it-IT" sz="1400" spc="-10" dirty="0">
                <a:solidFill>
                  <a:srgbClr val="000006"/>
                </a:solidFill>
                <a:cs typeface="Arial MT"/>
              </a:rPr>
              <a:t>m</a:t>
            </a:r>
            <a:r>
              <a:rPr lang="it-IT" sz="1400" spc="5" dirty="0">
                <a:solidFill>
                  <a:srgbClr val="000006"/>
                </a:solidFill>
                <a:cs typeface="Arial MT"/>
              </a:rPr>
              <a:t>en</a:t>
            </a:r>
            <a:r>
              <a:rPr lang="it-IT" sz="1400" spc="-5" dirty="0">
                <a:solidFill>
                  <a:srgbClr val="000006"/>
                </a:solidFill>
                <a:cs typeface="Arial MT"/>
              </a:rPr>
              <a:t>ti </a:t>
            </a:r>
            <a:r>
              <a:rPr lang="it-IT" sz="1400" dirty="0">
                <a:solidFill>
                  <a:srgbClr val="000006"/>
                </a:solidFill>
                <a:cs typeface="Arial MT"/>
              </a:rPr>
              <a:t>e</a:t>
            </a:r>
            <a:r>
              <a:rPr lang="it-IT" sz="1400" spc="-40" dirty="0">
                <a:solidFill>
                  <a:srgbClr val="000006"/>
                </a:solidFill>
                <a:cs typeface="Arial MT"/>
              </a:rPr>
              <a:t> </a:t>
            </a:r>
            <a:r>
              <a:rPr lang="it-IT" sz="1400" spc="-5" dirty="0">
                <a:solidFill>
                  <a:srgbClr val="000006"/>
                </a:solidFill>
                <a:cs typeface="Arial MT"/>
              </a:rPr>
              <a:t>t</a:t>
            </a:r>
            <a:r>
              <a:rPr lang="it-IT" sz="1400" spc="5" dirty="0">
                <a:solidFill>
                  <a:srgbClr val="000006"/>
                </a:solidFill>
                <a:cs typeface="Arial MT"/>
              </a:rPr>
              <a:t>e</a:t>
            </a:r>
            <a:r>
              <a:rPr lang="it-IT" sz="1400" spc="-10" dirty="0">
                <a:solidFill>
                  <a:srgbClr val="000006"/>
                </a:solidFill>
                <a:cs typeface="Arial MT"/>
              </a:rPr>
              <a:t>c</a:t>
            </a:r>
            <a:r>
              <a:rPr lang="it-IT" sz="1400" spc="5" dirty="0">
                <a:solidFill>
                  <a:srgbClr val="000006"/>
                </a:solidFill>
                <a:cs typeface="Arial MT"/>
              </a:rPr>
              <a:t>n</a:t>
            </a:r>
            <a:r>
              <a:rPr lang="it-IT" sz="1400" spc="-15" dirty="0">
                <a:solidFill>
                  <a:srgbClr val="000006"/>
                </a:solidFill>
                <a:cs typeface="Arial MT"/>
              </a:rPr>
              <a:t>i</a:t>
            </a:r>
            <a:r>
              <a:rPr lang="it-IT" sz="1400" spc="5" dirty="0">
                <a:solidFill>
                  <a:srgbClr val="000006"/>
                </a:solidFill>
                <a:cs typeface="Arial MT"/>
              </a:rPr>
              <a:t>c</a:t>
            </a:r>
            <a:r>
              <a:rPr lang="it-IT" sz="1400" spc="-10" dirty="0">
                <a:solidFill>
                  <a:srgbClr val="000006"/>
                </a:solidFill>
                <a:cs typeface="Arial MT"/>
              </a:rPr>
              <a:t>h</a:t>
            </a:r>
            <a:r>
              <a:rPr lang="it-IT" sz="1400" dirty="0">
                <a:solidFill>
                  <a:srgbClr val="000006"/>
                </a:solidFill>
                <a:cs typeface="Arial MT"/>
              </a:rPr>
              <a:t>e</a:t>
            </a:r>
            <a:r>
              <a:rPr lang="it-IT" sz="1400" spc="-65" dirty="0">
                <a:solidFill>
                  <a:srgbClr val="000006"/>
                </a:solidFill>
                <a:cs typeface="Arial MT"/>
              </a:rPr>
              <a:t> </a:t>
            </a:r>
            <a:r>
              <a:rPr lang="it-IT" sz="1400" spc="5" dirty="0">
                <a:solidFill>
                  <a:srgbClr val="000006"/>
                </a:solidFill>
                <a:cs typeface="Arial MT"/>
              </a:rPr>
              <a:t>d</a:t>
            </a:r>
            <a:r>
              <a:rPr lang="it-IT" sz="1400" dirty="0">
                <a:solidFill>
                  <a:srgbClr val="000006"/>
                </a:solidFill>
                <a:cs typeface="Arial MT"/>
              </a:rPr>
              <a:t>i</a:t>
            </a:r>
            <a:r>
              <a:rPr lang="it-IT" sz="1400" spc="-60" dirty="0">
                <a:solidFill>
                  <a:srgbClr val="000006"/>
                </a:solidFill>
                <a:cs typeface="Arial MT"/>
              </a:rPr>
              <a:t> </a:t>
            </a:r>
            <a:r>
              <a:rPr lang="it-IT" sz="1400" spc="-5" dirty="0">
                <a:solidFill>
                  <a:srgbClr val="000006"/>
                </a:solidFill>
                <a:cs typeface="Arial MT"/>
              </a:rPr>
              <a:t>fr</a:t>
            </a:r>
            <a:r>
              <a:rPr lang="it-IT" sz="1400" spc="5" dirty="0">
                <a:solidFill>
                  <a:srgbClr val="000006"/>
                </a:solidFill>
                <a:cs typeface="Arial MT"/>
              </a:rPr>
              <a:t>u</a:t>
            </a:r>
            <a:r>
              <a:rPr lang="it-IT" sz="1400" spc="-5" dirty="0">
                <a:solidFill>
                  <a:srgbClr val="000006"/>
                </a:solidFill>
                <a:cs typeface="Arial MT"/>
              </a:rPr>
              <a:t>i</a:t>
            </a:r>
            <a:r>
              <a:rPr lang="it-IT" sz="1400" spc="5" dirty="0">
                <a:solidFill>
                  <a:srgbClr val="000006"/>
                </a:solidFill>
                <a:cs typeface="Arial MT"/>
              </a:rPr>
              <a:t>z</a:t>
            </a:r>
            <a:r>
              <a:rPr lang="it-IT" sz="1400" spc="-15" dirty="0">
                <a:solidFill>
                  <a:srgbClr val="000006"/>
                </a:solidFill>
                <a:cs typeface="Arial MT"/>
              </a:rPr>
              <a:t>i</a:t>
            </a:r>
            <a:r>
              <a:rPr lang="it-IT" sz="1400" spc="5" dirty="0">
                <a:solidFill>
                  <a:srgbClr val="000006"/>
                </a:solidFill>
                <a:cs typeface="Arial MT"/>
              </a:rPr>
              <a:t>o</a:t>
            </a:r>
            <a:r>
              <a:rPr lang="it-IT" sz="1400" spc="-10" dirty="0">
                <a:solidFill>
                  <a:srgbClr val="000006"/>
                </a:solidFill>
                <a:cs typeface="Arial MT"/>
              </a:rPr>
              <a:t>n</a:t>
            </a:r>
            <a:r>
              <a:rPr lang="it-IT" sz="1400" dirty="0">
                <a:solidFill>
                  <a:srgbClr val="000006"/>
                </a:solidFill>
                <a:cs typeface="Arial MT"/>
              </a:rPr>
              <a:t>e</a:t>
            </a:r>
            <a:r>
              <a:rPr lang="it-IT" sz="1400" spc="-65" dirty="0">
                <a:solidFill>
                  <a:srgbClr val="000006"/>
                </a:solidFill>
                <a:cs typeface="Arial MT"/>
              </a:rPr>
              <a:t> </a:t>
            </a:r>
            <a:r>
              <a:rPr lang="it-IT" sz="1400" dirty="0">
                <a:solidFill>
                  <a:srgbClr val="000006"/>
                </a:solidFill>
                <a:cs typeface="Arial MT"/>
              </a:rPr>
              <a:t>e</a:t>
            </a:r>
            <a:r>
              <a:rPr lang="it-IT" sz="1400" spc="-50" dirty="0">
                <a:solidFill>
                  <a:srgbClr val="000006"/>
                </a:solidFill>
                <a:cs typeface="Arial MT"/>
              </a:rPr>
              <a:t> </a:t>
            </a:r>
            <a:r>
              <a:rPr lang="it-IT" sz="1400" spc="5" dirty="0">
                <a:solidFill>
                  <a:srgbClr val="000006"/>
                </a:solidFill>
                <a:cs typeface="Arial MT"/>
              </a:rPr>
              <a:t>p</a:t>
            </a:r>
            <a:r>
              <a:rPr lang="it-IT" sz="1400" spc="-5" dirty="0">
                <a:solidFill>
                  <a:srgbClr val="000006"/>
                </a:solidFill>
                <a:cs typeface="Arial MT"/>
              </a:rPr>
              <a:t>r</a:t>
            </a:r>
            <a:r>
              <a:rPr lang="it-IT" sz="1400" spc="-10" dirty="0">
                <a:solidFill>
                  <a:srgbClr val="000006"/>
                </a:solidFill>
                <a:cs typeface="Arial MT"/>
              </a:rPr>
              <a:t>o</a:t>
            </a:r>
            <a:r>
              <a:rPr lang="it-IT" sz="1400" spc="5" dirty="0">
                <a:solidFill>
                  <a:srgbClr val="000006"/>
                </a:solidFill>
                <a:cs typeface="Arial MT"/>
              </a:rPr>
              <a:t>d</a:t>
            </a:r>
            <a:r>
              <a:rPr lang="it-IT" sz="1400" spc="-10" dirty="0">
                <a:solidFill>
                  <a:srgbClr val="000006"/>
                </a:solidFill>
                <a:cs typeface="Arial MT"/>
              </a:rPr>
              <a:t>u</a:t>
            </a:r>
            <a:r>
              <a:rPr lang="it-IT" sz="1400" spc="5" dirty="0">
                <a:solidFill>
                  <a:srgbClr val="000006"/>
                </a:solidFill>
                <a:cs typeface="Arial MT"/>
              </a:rPr>
              <a:t>z</a:t>
            </a:r>
            <a:r>
              <a:rPr lang="it-IT" sz="1400" spc="-15" dirty="0">
                <a:solidFill>
                  <a:srgbClr val="000006"/>
                </a:solidFill>
                <a:cs typeface="Arial MT"/>
              </a:rPr>
              <a:t>i</a:t>
            </a:r>
            <a:r>
              <a:rPr lang="it-IT" sz="1400" spc="5" dirty="0">
                <a:solidFill>
                  <a:srgbClr val="000006"/>
                </a:solidFill>
                <a:cs typeface="Arial MT"/>
              </a:rPr>
              <a:t>o</a:t>
            </a:r>
            <a:r>
              <a:rPr lang="it-IT" sz="1400" spc="-10" dirty="0">
                <a:solidFill>
                  <a:srgbClr val="000006"/>
                </a:solidFill>
                <a:cs typeface="Arial MT"/>
              </a:rPr>
              <a:t>n</a:t>
            </a:r>
            <a:r>
              <a:rPr lang="it-IT" sz="1400" spc="5" dirty="0">
                <a:solidFill>
                  <a:srgbClr val="000006"/>
                </a:solidFill>
                <a:cs typeface="Arial MT"/>
              </a:rPr>
              <a:t>e,  </a:t>
            </a:r>
            <a:r>
              <a:rPr lang="it-IT" sz="1400" spc="-70" dirty="0">
                <a:solidFill>
                  <a:srgbClr val="000006"/>
                </a:solidFill>
                <a:cs typeface="Arial MT"/>
              </a:rPr>
              <a:t>lettura).</a:t>
            </a:r>
            <a:endParaRPr lang="it-IT" sz="1400" dirty="0">
              <a:cs typeface="Arial MT"/>
            </a:endParaRPr>
          </a:p>
        </p:txBody>
      </p:sp>
      <p:sp>
        <p:nvSpPr>
          <p:cNvPr id="2" name="Rettangolo 1">
            <a:extLst>
              <a:ext uri="{FF2B5EF4-FFF2-40B4-BE49-F238E27FC236}">
                <a16:creationId xmlns="" xmlns:a16="http://schemas.microsoft.com/office/drawing/2014/main" id="{47063CD7-8D0E-E84F-8C13-4F6E0AE70EB6}"/>
              </a:ext>
            </a:extLst>
          </p:cNvPr>
          <p:cNvSpPr/>
          <p:nvPr/>
        </p:nvSpPr>
        <p:spPr>
          <a:xfrm>
            <a:off x="214388" y="1920650"/>
            <a:ext cx="11677522" cy="674292"/>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rgbClr val="FF0000"/>
                </a:solidFill>
                <a:effectLst/>
              </a:rPr>
              <a:t>COMPETENZA CHIAVE EUROPEA: </a:t>
            </a:r>
            <a:r>
              <a:rPr kumimoji="0" lang="de-DE" sz="1400" b="1" i="0" u="none" strike="noStrike" cap="none" normalizeH="0" baseline="0" dirty="0">
                <a:ln>
                  <a:noFill/>
                </a:ln>
                <a:solidFill>
                  <a:srgbClr val="FF0000"/>
                </a:solidFill>
                <a:effectLst/>
              </a:rPr>
              <a:t>COMPETENZA MATEMATICA E COMPETENZA IN SCIENZE, TECNOLOGIE E INGEGNERIA</a:t>
            </a:r>
            <a:endParaRPr lang="it-IT" sz="1400" b="1" dirty="0">
              <a:solidFill>
                <a:srgbClr val="FF0000"/>
              </a:solidFill>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rgbClr val="FF0000"/>
                </a:solidFill>
                <a:effectLst/>
              </a:rPr>
              <a:t>Competenza specifica</a:t>
            </a:r>
            <a:r>
              <a:rPr kumimoji="0" lang="it-IT" sz="1400" b="0" i="0" u="none" strike="noStrike" cap="none" normalizeH="0" baseline="0" dirty="0">
                <a:ln>
                  <a:noFill/>
                </a:ln>
                <a:solidFill>
                  <a:srgbClr val="FF0000"/>
                </a:solidFill>
                <a:effectLst/>
              </a:rPr>
              <a:t>: </a:t>
            </a:r>
            <a:r>
              <a:rPr lang="it-IT" sz="1400" spc="-75" dirty="0">
                <a:cs typeface="Arial MT"/>
              </a:rPr>
              <a:t>Osservare</a:t>
            </a:r>
            <a:r>
              <a:rPr lang="it-IT" sz="1400" spc="-70" dirty="0">
                <a:cs typeface="Arial MT"/>
              </a:rPr>
              <a:t> </a:t>
            </a:r>
            <a:r>
              <a:rPr lang="it-IT" sz="1400" spc="-30" dirty="0">
                <a:cs typeface="Arial MT"/>
              </a:rPr>
              <a:t>il </a:t>
            </a:r>
            <a:r>
              <a:rPr lang="it-IT" sz="1400" spc="-65" dirty="0">
                <a:cs typeface="Arial MT"/>
              </a:rPr>
              <a:t>proprio</a:t>
            </a:r>
            <a:r>
              <a:rPr lang="it-IT" sz="1400" spc="-60" dirty="0">
                <a:cs typeface="Arial MT"/>
              </a:rPr>
              <a:t> </a:t>
            </a:r>
            <a:r>
              <a:rPr lang="it-IT" sz="1400" spc="-65" dirty="0">
                <a:cs typeface="Arial MT"/>
              </a:rPr>
              <a:t>corpo, </a:t>
            </a:r>
            <a:r>
              <a:rPr lang="it-IT" sz="1400" spc="-30" dirty="0">
                <a:cs typeface="Arial MT"/>
              </a:rPr>
              <a:t>i </a:t>
            </a:r>
            <a:r>
              <a:rPr lang="it-IT" sz="1400" spc="-75" dirty="0">
                <a:cs typeface="Arial MT"/>
              </a:rPr>
              <a:t>fenomeni</a:t>
            </a:r>
            <a:r>
              <a:rPr lang="it-IT" sz="1400" spc="-70" dirty="0">
                <a:cs typeface="Arial MT"/>
              </a:rPr>
              <a:t> </a:t>
            </a:r>
            <a:r>
              <a:rPr lang="it-IT" sz="1400" spc="-60" dirty="0">
                <a:cs typeface="Arial MT"/>
              </a:rPr>
              <a:t>naturali </a:t>
            </a:r>
            <a:r>
              <a:rPr lang="it-IT" sz="1400" spc="-75" dirty="0">
                <a:cs typeface="Arial MT"/>
              </a:rPr>
              <a:t>e</a:t>
            </a:r>
            <a:r>
              <a:rPr lang="it-IT" sz="1400" spc="-70" dirty="0">
                <a:cs typeface="Arial MT"/>
              </a:rPr>
              <a:t> </a:t>
            </a:r>
            <a:r>
              <a:rPr lang="it-IT" sz="1400" spc="-50" dirty="0">
                <a:cs typeface="Arial MT"/>
              </a:rPr>
              <a:t>gli </a:t>
            </a:r>
            <a:r>
              <a:rPr lang="it-IT" sz="1400" spc="-45" dirty="0">
                <a:cs typeface="Arial MT"/>
              </a:rPr>
              <a:t> </a:t>
            </a:r>
            <a:r>
              <a:rPr lang="it-IT" sz="1400" spc="-70" dirty="0">
                <a:cs typeface="Arial MT"/>
              </a:rPr>
              <a:t>organismi</a:t>
            </a:r>
            <a:r>
              <a:rPr lang="it-IT" sz="1400" spc="-40" dirty="0">
                <a:cs typeface="Arial MT"/>
              </a:rPr>
              <a:t> </a:t>
            </a:r>
            <a:r>
              <a:rPr lang="it-IT" sz="1400" spc="-60" dirty="0">
                <a:cs typeface="Arial MT"/>
              </a:rPr>
              <a:t>viventi</a:t>
            </a:r>
            <a:r>
              <a:rPr lang="it-IT" sz="1400" spc="-50" dirty="0">
                <a:cs typeface="Arial MT"/>
              </a:rPr>
              <a:t> </a:t>
            </a:r>
            <a:r>
              <a:rPr lang="it-IT" sz="1400" spc="-60" dirty="0">
                <a:cs typeface="Arial MT"/>
              </a:rPr>
              <a:t>sulla</a:t>
            </a:r>
            <a:r>
              <a:rPr lang="it-IT" sz="1400" spc="80" dirty="0">
                <a:cs typeface="Arial MT"/>
              </a:rPr>
              <a:t> </a:t>
            </a:r>
            <a:r>
              <a:rPr lang="it-IT" sz="1400" spc="-75" dirty="0">
                <a:cs typeface="Arial MT"/>
              </a:rPr>
              <a:t>base</a:t>
            </a:r>
            <a:r>
              <a:rPr lang="it-IT" sz="1400" spc="-50" dirty="0">
                <a:cs typeface="Arial MT"/>
              </a:rPr>
              <a:t> </a:t>
            </a:r>
            <a:r>
              <a:rPr lang="it-IT" sz="1400" spc="-60" dirty="0">
                <a:cs typeface="Arial MT"/>
              </a:rPr>
              <a:t>di</a:t>
            </a:r>
            <a:r>
              <a:rPr lang="it-IT" sz="1400" spc="-50" dirty="0">
                <a:cs typeface="Arial MT"/>
              </a:rPr>
              <a:t> criteri</a:t>
            </a:r>
            <a:r>
              <a:rPr lang="it-IT" sz="1400" spc="95" dirty="0">
                <a:cs typeface="Arial MT"/>
              </a:rPr>
              <a:t> </a:t>
            </a:r>
            <a:r>
              <a:rPr lang="it-IT" sz="1400" spc="-75" dirty="0">
                <a:cs typeface="Arial MT"/>
              </a:rPr>
              <a:t>o</a:t>
            </a:r>
            <a:r>
              <a:rPr lang="it-IT" sz="1400" spc="-50" dirty="0">
                <a:cs typeface="Arial MT"/>
              </a:rPr>
              <a:t> </a:t>
            </a:r>
            <a:r>
              <a:rPr lang="it-IT" sz="1400" spc="-55" dirty="0">
                <a:cs typeface="Arial MT"/>
              </a:rPr>
              <a:t>ipotesi,</a:t>
            </a:r>
            <a:r>
              <a:rPr lang="it-IT" sz="1400" spc="-25" dirty="0">
                <a:cs typeface="Arial MT"/>
              </a:rPr>
              <a:t> </a:t>
            </a:r>
            <a:r>
              <a:rPr lang="it-IT" sz="1400" spc="-80" dirty="0">
                <a:cs typeface="Arial MT"/>
              </a:rPr>
              <a:t>con </a:t>
            </a:r>
            <a:r>
              <a:rPr lang="it-IT" sz="1400" dirty="0">
                <a:cs typeface="Arial MT"/>
              </a:rPr>
              <a:t>a</a:t>
            </a:r>
            <a:r>
              <a:rPr lang="it-IT" sz="1400" spc="-5" dirty="0">
                <a:cs typeface="Arial MT"/>
              </a:rPr>
              <a:t>tt</a:t>
            </a:r>
            <a:r>
              <a:rPr lang="it-IT" sz="1400" dirty="0">
                <a:cs typeface="Arial MT"/>
              </a:rPr>
              <a:t>en</a:t>
            </a:r>
            <a:r>
              <a:rPr lang="it-IT" sz="1400" spc="-10" dirty="0">
                <a:cs typeface="Arial MT"/>
              </a:rPr>
              <a:t>z</a:t>
            </a:r>
            <a:r>
              <a:rPr lang="it-IT" sz="1400" spc="5" dirty="0">
                <a:cs typeface="Arial MT"/>
              </a:rPr>
              <a:t>i</a:t>
            </a:r>
            <a:r>
              <a:rPr lang="it-IT" sz="1400" spc="-10" dirty="0">
                <a:cs typeface="Arial MT"/>
              </a:rPr>
              <a:t>o</a:t>
            </a:r>
            <a:r>
              <a:rPr lang="it-IT" sz="1400" dirty="0">
                <a:cs typeface="Arial MT"/>
              </a:rPr>
              <a:t>ne</a:t>
            </a:r>
            <a:r>
              <a:rPr lang="it-IT" sz="1400" spc="-50" dirty="0">
                <a:cs typeface="Arial MT"/>
              </a:rPr>
              <a:t> </a:t>
            </a:r>
            <a:r>
              <a:rPr lang="it-IT" sz="1400" dirty="0">
                <a:cs typeface="Arial MT"/>
              </a:rPr>
              <a:t>e</a:t>
            </a:r>
            <a:r>
              <a:rPr lang="it-IT" sz="1400" spc="-40" dirty="0">
                <a:cs typeface="Arial MT"/>
              </a:rPr>
              <a:t> </a:t>
            </a:r>
            <a:r>
              <a:rPr lang="it-IT" sz="1400" dirty="0">
                <a:cs typeface="Arial MT"/>
              </a:rPr>
              <a:t>s</a:t>
            </a:r>
            <a:r>
              <a:rPr lang="it-IT" sz="1400" spc="-10" dirty="0">
                <a:cs typeface="Arial MT"/>
              </a:rPr>
              <a:t>i</a:t>
            </a:r>
            <a:r>
              <a:rPr lang="it-IT" sz="1400" dirty="0">
                <a:cs typeface="Arial MT"/>
              </a:rPr>
              <a:t>s</a:t>
            </a:r>
            <a:r>
              <a:rPr lang="it-IT" sz="1400" spc="-5" dirty="0">
                <a:cs typeface="Arial MT"/>
              </a:rPr>
              <a:t>t</a:t>
            </a:r>
            <a:r>
              <a:rPr lang="it-IT" sz="1400" dirty="0">
                <a:cs typeface="Arial MT"/>
              </a:rPr>
              <a:t>e</a:t>
            </a:r>
            <a:r>
              <a:rPr lang="it-IT" sz="1400" spc="-15" dirty="0">
                <a:cs typeface="Arial MT"/>
              </a:rPr>
              <a:t>m</a:t>
            </a:r>
            <a:r>
              <a:rPr lang="it-IT" sz="1400" dirty="0">
                <a:cs typeface="Arial MT"/>
              </a:rPr>
              <a:t>a</a:t>
            </a:r>
            <a:r>
              <a:rPr lang="it-IT" sz="1400" spc="-5" dirty="0">
                <a:cs typeface="Arial MT"/>
              </a:rPr>
              <a:t>t</a:t>
            </a:r>
            <a:r>
              <a:rPr lang="it-IT" sz="1400" spc="-10" dirty="0">
                <a:cs typeface="Arial MT"/>
              </a:rPr>
              <a:t>i</a:t>
            </a:r>
            <a:r>
              <a:rPr lang="it-IT" sz="1400" dirty="0">
                <a:cs typeface="Arial MT"/>
              </a:rPr>
              <a:t>c</a:t>
            </a:r>
            <a:r>
              <a:rPr lang="it-IT" sz="1400" spc="5" dirty="0">
                <a:cs typeface="Arial MT"/>
              </a:rPr>
              <a:t>i</a:t>
            </a:r>
            <a:r>
              <a:rPr lang="it-IT" sz="1400" spc="-5" dirty="0">
                <a:cs typeface="Arial MT"/>
              </a:rPr>
              <a:t>t</a:t>
            </a:r>
            <a:r>
              <a:rPr lang="it-IT" sz="1400" dirty="0">
                <a:cs typeface="Arial MT"/>
              </a:rPr>
              <a:t>à.</a:t>
            </a:r>
          </a:p>
          <a:p>
            <a:pPr marL="0" marR="0" lvl="0" indent="0" algn="l" defTabSz="914400" rtl="0" eaLnBrk="1" fontAlgn="base" latinLnBrk="0" hangingPunct="1">
              <a:lnSpc>
                <a:spcPct val="100000"/>
              </a:lnSpc>
              <a:spcBef>
                <a:spcPct val="0"/>
              </a:spcBef>
              <a:spcAft>
                <a:spcPct val="0"/>
              </a:spcAft>
              <a:buClrTx/>
              <a:buSzTx/>
              <a:buFontTx/>
              <a:buNone/>
              <a:tabLst/>
            </a:pPr>
            <a:endParaRPr lang="it-IT" sz="1400" dirty="0">
              <a:solidFill>
                <a:srgbClr val="FF0000"/>
              </a:solidFill>
              <a:latin typeface="Arial Narrow"/>
              <a:cs typeface="Arial Narrow"/>
            </a:endParaRPr>
          </a:p>
        </p:txBody>
      </p:sp>
      <p:sp>
        <p:nvSpPr>
          <p:cNvPr id="9" name="Rettangolo 8">
            <a:extLst>
              <a:ext uri="{FF2B5EF4-FFF2-40B4-BE49-F238E27FC236}">
                <a16:creationId xmlns="" xmlns:a16="http://schemas.microsoft.com/office/drawing/2014/main" id="{0D35927C-D6B9-35CA-4DC3-AFA4242570D4}"/>
              </a:ext>
            </a:extLst>
          </p:cNvPr>
          <p:cNvSpPr/>
          <p:nvPr/>
        </p:nvSpPr>
        <p:spPr>
          <a:xfrm>
            <a:off x="232676" y="1187669"/>
            <a:ext cx="11727180" cy="6193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rgbClr val="FF0000"/>
                </a:solidFill>
                <a:effectLst/>
                <a:ea typeface="Times New Roman" pitchFamily="18" charset="0"/>
                <a:cs typeface="Arial Narrow" pitchFamily="34" charset="0"/>
              </a:rPr>
              <a:t>COMPETENZA CHIAVE EUROPEA: COMPETENZA ALFABETICA FUNZIONALE</a:t>
            </a:r>
          </a:p>
          <a:p>
            <a:pPr fontAlgn="base">
              <a:spcBef>
                <a:spcPct val="0"/>
              </a:spcBef>
              <a:spcAft>
                <a:spcPct val="0"/>
              </a:spcAft>
            </a:pPr>
            <a:r>
              <a:rPr kumimoji="0" lang="it-IT" sz="1400" b="1" i="0" u="none" strike="noStrike" cap="none" normalizeH="0" baseline="0" dirty="0">
                <a:ln>
                  <a:noFill/>
                </a:ln>
                <a:solidFill>
                  <a:srgbClr val="FF0000"/>
                </a:solidFill>
                <a:effectLst/>
                <a:ea typeface="Times New Roman" pitchFamily="18" charset="0"/>
                <a:cs typeface="Arial Narrow" pitchFamily="34" charset="0"/>
              </a:rPr>
              <a:t>Competenza specifica: </a:t>
            </a:r>
            <a:r>
              <a:rPr lang="it-IT" sz="1400" dirty="0">
                <a:cs typeface="Arial MT"/>
              </a:rPr>
              <a:t>R</a:t>
            </a:r>
            <a:r>
              <a:rPr lang="it-IT" sz="1400" spc="-5" dirty="0">
                <a:cs typeface="Arial MT"/>
              </a:rPr>
              <a:t>ifl</a:t>
            </a:r>
            <a:r>
              <a:rPr lang="it-IT" sz="1400" spc="5" dirty="0">
                <a:cs typeface="Arial MT"/>
              </a:rPr>
              <a:t>e</a:t>
            </a:r>
            <a:r>
              <a:rPr lang="it-IT" sz="1400" spc="-5" dirty="0">
                <a:cs typeface="Arial MT"/>
              </a:rPr>
              <a:t>tt</a:t>
            </a:r>
            <a:r>
              <a:rPr lang="it-IT" sz="1400" spc="5" dirty="0">
                <a:cs typeface="Arial MT"/>
              </a:rPr>
              <a:t>e</a:t>
            </a:r>
            <a:r>
              <a:rPr lang="it-IT" sz="1400" spc="-5" dirty="0">
                <a:cs typeface="Arial MT"/>
              </a:rPr>
              <a:t>r</a:t>
            </a:r>
            <a:r>
              <a:rPr lang="it-IT" sz="1400" dirty="0">
                <a:cs typeface="Arial MT"/>
              </a:rPr>
              <a:t>e</a:t>
            </a:r>
            <a:r>
              <a:rPr lang="it-IT" sz="1400" spc="-65" dirty="0">
                <a:cs typeface="Arial MT"/>
              </a:rPr>
              <a:t> </a:t>
            </a:r>
            <a:r>
              <a:rPr lang="it-IT" sz="1400" spc="-10" dirty="0">
                <a:cs typeface="Arial MT"/>
              </a:rPr>
              <a:t>s</a:t>
            </a:r>
            <a:r>
              <a:rPr lang="it-IT" sz="1400" spc="5" dirty="0">
                <a:cs typeface="Arial MT"/>
              </a:rPr>
              <a:t>u</a:t>
            </a:r>
            <a:r>
              <a:rPr lang="it-IT" sz="1400" spc="-5" dirty="0">
                <a:cs typeface="Arial MT"/>
              </a:rPr>
              <a:t>ll</a:t>
            </a:r>
            <a:r>
              <a:rPr lang="it-IT" sz="1400" dirty="0">
                <a:cs typeface="Arial MT"/>
              </a:rPr>
              <a:t>a</a:t>
            </a:r>
            <a:r>
              <a:rPr lang="it-IT" sz="1400" spc="-65" dirty="0">
                <a:cs typeface="Arial MT"/>
              </a:rPr>
              <a:t> </a:t>
            </a:r>
            <a:r>
              <a:rPr lang="it-IT" sz="1400" spc="-5" dirty="0">
                <a:cs typeface="Arial MT"/>
              </a:rPr>
              <a:t>li</a:t>
            </a:r>
            <a:r>
              <a:rPr lang="it-IT" sz="1400" spc="-10" dirty="0">
                <a:cs typeface="Arial MT"/>
              </a:rPr>
              <a:t>ng</a:t>
            </a:r>
            <a:r>
              <a:rPr lang="it-IT" sz="1400" spc="5" dirty="0">
                <a:cs typeface="Arial MT"/>
              </a:rPr>
              <a:t>u</a:t>
            </a:r>
            <a:r>
              <a:rPr lang="it-IT" sz="1400" dirty="0">
                <a:cs typeface="Arial MT"/>
              </a:rPr>
              <a:t>a</a:t>
            </a:r>
            <a:r>
              <a:rPr lang="it-IT" sz="1400" spc="-90" dirty="0">
                <a:cs typeface="Arial MT"/>
              </a:rPr>
              <a:t> </a:t>
            </a:r>
            <a:r>
              <a:rPr lang="it-IT" sz="1400" dirty="0">
                <a:cs typeface="Arial MT"/>
              </a:rPr>
              <a:t>e</a:t>
            </a:r>
            <a:r>
              <a:rPr lang="it-IT" sz="1400" spc="-75" dirty="0">
                <a:cs typeface="Arial MT"/>
              </a:rPr>
              <a:t> </a:t>
            </a:r>
            <a:r>
              <a:rPr lang="it-IT" sz="1400" spc="5" dirty="0">
                <a:cs typeface="Arial MT"/>
              </a:rPr>
              <a:t>su</a:t>
            </a:r>
            <a:r>
              <a:rPr lang="it-IT" sz="1400" spc="-5" dirty="0">
                <a:cs typeface="Arial MT"/>
              </a:rPr>
              <a:t>l</a:t>
            </a:r>
            <a:r>
              <a:rPr lang="it-IT" sz="1400" spc="-15" dirty="0">
                <a:cs typeface="Arial MT"/>
              </a:rPr>
              <a:t>l</a:t>
            </a:r>
            <a:r>
              <a:rPr lang="it-IT" sz="1400" dirty="0">
                <a:cs typeface="Arial MT"/>
              </a:rPr>
              <a:t>e</a:t>
            </a:r>
            <a:r>
              <a:rPr lang="it-IT" sz="1400" spc="-65" dirty="0">
                <a:cs typeface="Arial MT"/>
              </a:rPr>
              <a:t> </a:t>
            </a:r>
            <a:r>
              <a:rPr lang="it-IT" sz="1400" spc="-10" dirty="0">
                <a:cs typeface="Arial MT"/>
              </a:rPr>
              <a:t>sue  </a:t>
            </a:r>
            <a:r>
              <a:rPr lang="it-IT" sz="1400" spc="-5" dirty="0">
                <a:cs typeface="Arial MT"/>
              </a:rPr>
              <a:t>r</a:t>
            </a:r>
            <a:r>
              <a:rPr lang="it-IT" sz="1400" spc="5" dirty="0">
                <a:cs typeface="Arial MT"/>
              </a:rPr>
              <a:t>e</a:t>
            </a:r>
            <a:r>
              <a:rPr lang="it-IT" sz="1400" spc="-10" dirty="0">
                <a:cs typeface="Arial MT"/>
              </a:rPr>
              <a:t>g</a:t>
            </a:r>
            <a:r>
              <a:rPr lang="it-IT" sz="1400" spc="5" dirty="0">
                <a:cs typeface="Arial MT"/>
              </a:rPr>
              <a:t>o</a:t>
            </a:r>
            <a:r>
              <a:rPr lang="it-IT" sz="1400" spc="-5" dirty="0">
                <a:cs typeface="Arial MT"/>
              </a:rPr>
              <a:t>l</a:t>
            </a:r>
            <a:r>
              <a:rPr lang="it-IT" sz="1400" dirty="0">
                <a:cs typeface="Arial MT"/>
              </a:rPr>
              <a:t>e</a:t>
            </a:r>
            <a:r>
              <a:rPr lang="it-IT" sz="1400" spc="-90" dirty="0">
                <a:cs typeface="Arial MT"/>
              </a:rPr>
              <a:t> </a:t>
            </a:r>
            <a:r>
              <a:rPr lang="it-IT" sz="1400" spc="5" dirty="0">
                <a:cs typeface="Arial MT"/>
              </a:rPr>
              <a:t>d</a:t>
            </a:r>
            <a:r>
              <a:rPr lang="it-IT" sz="1400" dirty="0">
                <a:cs typeface="Arial MT"/>
              </a:rPr>
              <a:t>i </a:t>
            </a:r>
            <a:r>
              <a:rPr lang="it-IT" sz="1400" spc="-65" dirty="0">
                <a:cs typeface="Arial MT"/>
              </a:rPr>
              <a:t> </a:t>
            </a:r>
            <a:r>
              <a:rPr lang="it-IT" sz="1400" spc="-20" dirty="0">
                <a:cs typeface="Arial MT"/>
              </a:rPr>
              <a:t>fu</a:t>
            </a:r>
            <a:r>
              <a:rPr lang="it-IT" sz="1400" spc="-10" dirty="0">
                <a:cs typeface="Arial MT"/>
              </a:rPr>
              <a:t>nz</a:t>
            </a:r>
            <a:r>
              <a:rPr lang="it-IT" sz="1400" spc="-15" dirty="0">
                <a:cs typeface="Arial MT"/>
              </a:rPr>
              <a:t>i</a:t>
            </a:r>
            <a:r>
              <a:rPr lang="it-IT" sz="1400" spc="-20" dirty="0">
                <a:cs typeface="Arial MT"/>
              </a:rPr>
              <a:t>o</a:t>
            </a:r>
            <a:r>
              <a:rPr lang="it-IT" sz="1400" spc="-10" dirty="0">
                <a:cs typeface="Arial MT"/>
              </a:rPr>
              <a:t>na</a:t>
            </a:r>
            <a:r>
              <a:rPr lang="it-IT" sz="1400" spc="-25" dirty="0">
                <a:cs typeface="Arial MT"/>
              </a:rPr>
              <a:t>m</a:t>
            </a:r>
            <a:r>
              <a:rPr lang="it-IT" sz="1400" spc="-10" dirty="0">
                <a:cs typeface="Arial MT"/>
              </a:rPr>
              <a:t>en</a:t>
            </a:r>
            <a:r>
              <a:rPr lang="it-IT" sz="1400" spc="-20" dirty="0">
                <a:cs typeface="Arial MT"/>
              </a:rPr>
              <a:t>t</a:t>
            </a:r>
            <a:r>
              <a:rPr lang="it-IT" sz="1400" spc="-10" dirty="0">
                <a:cs typeface="Arial MT"/>
              </a:rPr>
              <a:t>o.</a:t>
            </a:r>
            <a:endParaRPr lang="it-IT" sz="1400" dirty="0">
              <a:cs typeface="Arial MT"/>
            </a:endParaRPr>
          </a:p>
          <a:p>
            <a:pPr marL="0" marR="0" lvl="0" indent="0" algn="l" defTabSz="914400" rtl="0" eaLnBrk="1" fontAlgn="base" latinLnBrk="0" hangingPunct="1">
              <a:lnSpc>
                <a:spcPct val="100000"/>
              </a:lnSpc>
              <a:spcBef>
                <a:spcPct val="0"/>
              </a:spcBef>
              <a:spcAft>
                <a:spcPct val="0"/>
              </a:spcAft>
              <a:buClrTx/>
              <a:buSzTx/>
              <a:buFontTx/>
              <a:buNone/>
              <a:tabLst/>
            </a:pPr>
            <a:endParaRPr lang="it-IT" sz="1400" dirty="0">
              <a:cs typeface="Arial MT"/>
            </a:endParaRPr>
          </a:p>
        </p:txBody>
      </p:sp>
      <p:sp>
        <p:nvSpPr>
          <p:cNvPr id="10" name="Rettangolo 9">
            <a:extLst>
              <a:ext uri="{FF2B5EF4-FFF2-40B4-BE49-F238E27FC236}">
                <a16:creationId xmlns="" xmlns:a16="http://schemas.microsoft.com/office/drawing/2014/main" id="{95B97449-F771-E176-B976-E6347F7C4C21}"/>
              </a:ext>
            </a:extLst>
          </p:cNvPr>
          <p:cNvSpPr/>
          <p:nvPr/>
        </p:nvSpPr>
        <p:spPr>
          <a:xfrm>
            <a:off x="231014" y="2675910"/>
            <a:ext cx="11727180" cy="46423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just" defTabSz="94615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rgbClr val="FF0000"/>
                </a:solidFill>
                <a:effectLst/>
                <a:ea typeface="Times New Roman" pitchFamily="18" charset="0"/>
                <a:cs typeface="Arial Narrow" pitchFamily="34" charset="0"/>
              </a:rPr>
              <a:t>COMPETENZA CHIAVE EUROPEA: COMPETENZA DIGITALE</a:t>
            </a:r>
            <a:endParaRPr kumimoji="0" lang="it-IT" sz="1400" b="1" i="0" u="none" strike="noStrike" cap="none" normalizeH="0" baseline="0" dirty="0">
              <a:ln>
                <a:noFill/>
              </a:ln>
              <a:solidFill>
                <a:srgbClr val="FF0000"/>
              </a:solidFill>
              <a:effectLst/>
            </a:endParaRPr>
          </a:p>
          <a:p>
            <a:pPr marL="0" marR="0" lvl="0" indent="0" algn="just" defTabSz="94615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rgbClr val="FF0000"/>
                </a:solidFill>
                <a:effectLst/>
              </a:rPr>
              <a:t>Competenza specifica</a:t>
            </a:r>
            <a:r>
              <a:rPr kumimoji="0" lang="it-IT" sz="1400" b="0" i="0" u="none" strike="noStrike" cap="none" normalizeH="0" baseline="0" dirty="0">
                <a:ln>
                  <a:noFill/>
                </a:ln>
                <a:solidFill>
                  <a:srgbClr val="FF0000"/>
                </a:solidFill>
                <a:effectLst/>
              </a:rPr>
              <a:t>:</a:t>
            </a:r>
            <a:r>
              <a:rPr kumimoji="0" lang="it-IT" sz="1400" b="0" i="0" u="none" strike="noStrike" cap="none" normalizeH="0" baseline="0" dirty="0">
                <a:ln>
                  <a:noFill/>
                </a:ln>
                <a:solidFill>
                  <a:srgbClr val="00000A"/>
                </a:solidFill>
                <a:effectLst/>
                <a:cs typeface="Arial"/>
              </a:rPr>
              <a:t> </a:t>
            </a:r>
            <a:r>
              <a:rPr lang="it-IT" sz="1400" spc="-5" dirty="0">
                <a:cs typeface="Arial MT"/>
              </a:rPr>
              <a:t>Ut</a:t>
            </a:r>
            <a:r>
              <a:rPr lang="it-IT" sz="1400" dirty="0">
                <a:cs typeface="Arial MT"/>
              </a:rPr>
              <a:t>ilizz</a:t>
            </a:r>
            <a:r>
              <a:rPr lang="it-IT" sz="1400" spc="-5" dirty="0">
                <a:cs typeface="Arial MT"/>
              </a:rPr>
              <a:t>a</a:t>
            </a:r>
            <a:r>
              <a:rPr lang="it-IT" sz="1400" spc="5" dirty="0">
                <a:cs typeface="Arial MT"/>
              </a:rPr>
              <a:t>r</a:t>
            </a:r>
            <a:r>
              <a:rPr lang="it-IT" sz="1400" dirty="0">
                <a:cs typeface="Arial MT"/>
              </a:rPr>
              <a:t>e</a:t>
            </a:r>
            <a:r>
              <a:rPr lang="it-IT" sz="1400" spc="-50" dirty="0">
                <a:cs typeface="Arial MT"/>
              </a:rPr>
              <a:t> </a:t>
            </a:r>
            <a:r>
              <a:rPr lang="it-IT" sz="1400" dirty="0">
                <a:cs typeface="Arial MT"/>
              </a:rPr>
              <a:t>le</a:t>
            </a:r>
            <a:r>
              <a:rPr lang="it-IT" sz="1400" spc="-50" dirty="0">
                <a:cs typeface="Arial MT"/>
              </a:rPr>
              <a:t> </a:t>
            </a:r>
            <a:r>
              <a:rPr lang="it-IT" sz="1400" spc="-5" dirty="0">
                <a:cs typeface="Arial MT"/>
              </a:rPr>
              <a:t>nuo</a:t>
            </a:r>
            <a:r>
              <a:rPr lang="it-IT" sz="1400" dirty="0">
                <a:cs typeface="Arial MT"/>
              </a:rPr>
              <a:t>ve</a:t>
            </a:r>
            <a:r>
              <a:rPr lang="it-IT" sz="1400" spc="-50" dirty="0">
                <a:cs typeface="Arial MT"/>
              </a:rPr>
              <a:t> </a:t>
            </a:r>
            <a:r>
              <a:rPr lang="it-IT" sz="1400" spc="-5" dirty="0">
                <a:cs typeface="Arial MT"/>
              </a:rPr>
              <a:t>te</a:t>
            </a:r>
            <a:r>
              <a:rPr lang="it-IT" sz="1400" dirty="0">
                <a:cs typeface="Arial MT"/>
              </a:rPr>
              <a:t>c</a:t>
            </a:r>
            <a:r>
              <a:rPr lang="it-IT" sz="1400" spc="-5" dirty="0">
                <a:cs typeface="Arial MT"/>
              </a:rPr>
              <a:t>no</a:t>
            </a:r>
            <a:r>
              <a:rPr lang="it-IT" sz="1400" dirty="0">
                <a:cs typeface="Arial MT"/>
              </a:rPr>
              <a:t>l</a:t>
            </a:r>
            <a:r>
              <a:rPr lang="it-IT" sz="1400" spc="-5" dirty="0">
                <a:cs typeface="Arial MT"/>
              </a:rPr>
              <a:t>og</a:t>
            </a:r>
            <a:r>
              <a:rPr lang="it-IT" sz="1400" dirty="0">
                <a:cs typeface="Arial MT"/>
              </a:rPr>
              <a:t>ie</a:t>
            </a:r>
            <a:r>
              <a:rPr lang="it-IT" sz="1400" spc="-50" dirty="0">
                <a:cs typeface="Arial MT"/>
              </a:rPr>
              <a:t> </a:t>
            </a:r>
            <a:r>
              <a:rPr lang="it-IT" sz="1400" spc="-5" dirty="0">
                <a:cs typeface="Arial MT"/>
              </a:rPr>
              <a:t>pe</a:t>
            </a:r>
            <a:r>
              <a:rPr lang="it-IT" sz="1400" dirty="0">
                <a:cs typeface="Arial MT"/>
              </a:rPr>
              <a:t>r</a:t>
            </a:r>
            <a:r>
              <a:rPr lang="it-IT" sz="1400" spc="-40" dirty="0">
                <a:cs typeface="Arial MT"/>
              </a:rPr>
              <a:t> </a:t>
            </a:r>
            <a:r>
              <a:rPr lang="it-IT" sz="1400" spc="-5" dirty="0">
                <a:cs typeface="Arial MT"/>
              </a:rPr>
              <a:t>g</a:t>
            </a:r>
            <a:r>
              <a:rPr lang="it-IT" sz="1400" dirty="0">
                <a:cs typeface="Arial MT"/>
              </a:rPr>
              <a:t>i</a:t>
            </a:r>
            <a:r>
              <a:rPr lang="it-IT" sz="1400" spc="-5" dirty="0">
                <a:cs typeface="Arial MT"/>
              </a:rPr>
              <a:t>o</a:t>
            </a:r>
            <a:r>
              <a:rPr lang="it-IT" sz="1400" dirty="0">
                <a:cs typeface="Arial MT"/>
              </a:rPr>
              <a:t>c</a:t>
            </a:r>
            <a:r>
              <a:rPr lang="it-IT" sz="1400" spc="-5" dirty="0">
                <a:cs typeface="Arial MT"/>
              </a:rPr>
              <a:t>a</a:t>
            </a:r>
            <a:r>
              <a:rPr lang="it-IT" sz="1400" spc="5" dirty="0">
                <a:cs typeface="Arial MT"/>
              </a:rPr>
              <a:t>r</a:t>
            </a:r>
            <a:r>
              <a:rPr lang="it-IT" sz="1400" spc="-5" dirty="0">
                <a:cs typeface="Arial MT"/>
              </a:rPr>
              <a:t>e,  </a:t>
            </a:r>
            <a:r>
              <a:rPr lang="it-IT" sz="1400" dirty="0">
                <a:cs typeface="Arial MT"/>
              </a:rPr>
              <a:t>sv</a:t>
            </a:r>
            <a:r>
              <a:rPr lang="it-IT" sz="1400" spc="-5" dirty="0">
                <a:cs typeface="Arial MT"/>
              </a:rPr>
              <a:t>o</a:t>
            </a:r>
            <a:r>
              <a:rPr lang="it-IT" sz="1400" dirty="0">
                <a:cs typeface="Arial MT"/>
              </a:rPr>
              <a:t>l</a:t>
            </a:r>
            <a:r>
              <a:rPr lang="it-IT" sz="1400" spc="-5" dirty="0">
                <a:cs typeface="Arial MT"/>
              </a:rPr>
              <a:t>ge</a:t>
            </a:r>
            <a:r>
              <a:rPr lang="it-IT" sz="1400" spc="5" dirty="0">
                <a:cs typeface="Arial MT"/>
              </a:rPr>
              <a:t>r</a:t>
            </a:r>
            <a:r>
              <a:rPr lang="it-IT" sz="1400" dirty="0">
                <a:cs typeface="Arial MT"/>
              </a:rPr>
              <a:t>e</a:t>
            </a:r>
            <a:r>
              <a:rPr lang="it-IT" sz="1400" spc="105" dirty="0">
                <a:cs typeface="Arial MT"/>
              </a:rPr>
              <a:t> </a:t>
            </a:r>
            <a:r>
              <a:rPr lang="it-IT" sz="1400" dirty="0">
                <a:cs typeface="Arial MT"/>
              </a:rPr>
              <a:t>c</a:t>
            </a:r>
            <a:r>
              <a:rPr lang="it-IT" sz="1400" spc="-5" dirty="0">
                <a:cs typeface="Arial MT"/>
              </a:rPr>
              <a:t>omp</a:t>
            </a:r>
            <a:r>
              <a:rPr lang="it-IT" sz="1400" dirty="0">
                <a:cs typeface="Arial MT"/>
              </a:rPr>
              <a:t>i</a:t>
            </a:r>
            <a:r>
              <a:rPr lang="it-IT" sz="1400" spc="-5" dirty="0">
                <a:cs typeface="Arial MT"/>
              </a:rPr>
              <a:t>t</a:t>
            </a:r>
            <a:r>
              <a:rPr lang="it-IT" sz="1400" dirty="0">
                <a:cs typeface="Arial MT"/>
              </a:rPr>
              <a:t>i,</a:t>
            </a:r>
            <a:r>
              <a:rPr lang="it-IT" sz="1400" spc="-95" dirty="0">
                <a:cs typeface="Arial MT"/>
              </a:rPr>
              <a:t> </a:t>
            </a:r>
            <a:r>
              <a:rPr lang="it-IT" sz="1400" spc="-5" dirty="0">
                <a:cs typeface="Arial MT"/>
              </a:rPr>
              <a:t>a</a:t>
            </a:r>
            <a:r>
              <a:rPr lang="it-IT" sz="1400" dirty="0">
                <a:cs typeface="Arial MT"/>
              </a:rPr>
              <a:t>c</a:t>
            </a:r>
            <a:r>
              <a:rPr lang="it-IT" sz="1400" spc="-5" dirty="0">
                <a:cs typeface="Arial MT"/>
              </a:rPr>
              <a:t>qu</a:t>
            </a:r>
            <a:r>
              <a:rPr lang="it-IT" sz="1400" dirty="0">
                <a:cs typeface="Arial MT"/>
              </a:rPr>
              <a:t>isi</a:t>
            </a:r>
            <a:r>
              <a:rPr lang="it-IT" sz="1400" spc="5" dirty="0">
                <a:cs typeface="Arial MT"/>
              </a:rPr>
              <a:t>r</a:t>
            </a:r>
            <a:r>
              <a:rPr lang="it-IT" sz="1400" dirty="0">
                <a:cs typeface="Arial MT"/>
              </a:rPr>
              <a:t>e</a:t>
            </a:r>
            <a:r>
              <a:rPr lang="it-IT" sz="1400" spc="-85" dirty="0">
                <a:cs typeface="Arial MT"/>
              </a:rPr>
              <a:t> </a:t>
            </a:r>
            <a:r>
              <a:rPr lang="it-IT" sz="1400" dirty="0">
                <a:cs typeface="Arial MT"/>
              </a:rPr>
              <a:t>i</a:t>
            </a:r>
            <a:r>
              <a:rPr lang="it-IT" sz="1400" spc="-5" dirty="0">
                <a:cs typeface="Arial MT"/>
              </a:rPr>
              <a:t>nfo</a:t>
            </a:r>
            <a:r>
              <a:rPr lang="it-IT" sz="1400" spc="5" dirty="0">
                <a:cs typeface="Arial MT"/>
              </a:rPr>
              <a:t>r</a:t>
            </a:r>
            <a:r>
              <a:rPr lang="it-IT" sz="1400" spc="-5" dirty="0">
                <a:cs typeface="Arial MT"/>
              </a:rPr>
              <a:t>ma</a:t>
            </a:r>
            <a:r>
              <a:rPr lang="it-IT" sz="1400" dirty="0">
                <a:cs typeface="Arial MT"/>
              </a:rPr>
              <a:t>z</a:t>
            </a:r>
            <a:r>
              <a:rPr lang="it-IT" sz="1400" spc="-10" dirty="0">
                <a:cs typeface="Arial MT"/>
              </a:rPr>
              <a:t>i</a:t>
            </a:r>
            <a:r>
              <a:rPr lang="it-IT" sz="1400" spc="-5" dirty="0">
                <a:cs typeface="Arial MT"/>
              </a:rPr>
              <a:t>on</a:t>
            </a:r>
            <a:r>
              <a:rPr lang="it-IT" sz="1400" dirty="0">
                <a:cs typeface="Arial MT"/>
              </a:rPr>
              <a:t>i,</a:t>
            </a:r>
            <a:r>
              <a:rPr lang="it-IT" sz="1400" spc="-70" dirty="0">
                <a:cs typeface="Arial MT"/>
              </a:rPr>
              <a:t> </a:t>
            </a:r>
            <a:r>
              <a:rPr lang="it-IT" sz="1400" dirty="0">
                <a:cs typeface="Arial MT"/>
              </a:rPr>
              <a:t>c</a:t>
            </a:r>
            <a:r>
              <a:rPr lang="it-IT" sz="1400" spc="-5" dirty="0">
                <a:cs typeface="Arial MT"/>
              </a:rPr>
              <a:t>o</a:t>
            </a:r>
            <a:r>
              <a:rPr lang="it-IT" sz="1400" dirty="0">
                <a:cs typeface="Arial MT"/>
              </a:rPr>
              <a:t>n</a:t>
            </a:r>
            <a:r>
              <a:rPr lang="it-IT" sz="1400" spc="-85" dirty="0">
                <a:cs typeface="Arial MT"/>
              </a:rPr>
              <a:t> </a:t>
            </a:r>
            <a:r>
              <a:rPr lang="it-IT" sz="1400" dirty="0">
                <a:cs typeface="Arial MT"/>
              </a:rPr>
              <a:t>la  </a:t>
            </a:r>
            <a:r>
              <a:rPr lang="it-IT" sz="1400" spc="-80" dirty="0">
                <a:cs typeface="Arial MT"/>
              </a:rPr>
              <a:t>supervisione</a:t>
            </a:r>
            <a:r>
              <a:rPr lang="it-IT" sz="1400" spc="-15" dirty="0">
                <a:cs typeface="Arial MT"/>
              </a:rPr>
              <a:t> </a:t>
            </a:r>
            <a:r>
              <a:rPr lang="it-IT" sz="1400" spc="-75" dirty="0">
                <a:cs typeface="Arial MT"/>
              </a:rPr>
              <a:t>dell’insegnante.</a:t>
            </a:r>
            <a:endParaRPr kumimoji="0" lang="it-IT" sz="1400" b="0" i="0" u="none" strike="noStrike" cap="none" normalizeH="0" baseline="0" dirty="0">
              <a:ln>
                <a:noFill/>
              </a:ln>
              <a:solidFill>
                <a:schemeClr val="tx1"/>
              </a:solidFill>
              <a:effectLst/>
            </a:endParaRPr>
          </a:p>
        </p:txBody>
      </p:sp>
      <p:sp>
        <p:nvSpPr>
          <p:cNvPr id="12" name="Rettangolo 11">
            <a:extLst>
              <a:ext uri="{FF2B5EF4-FFF2-40B4-BE49-F238E27FC236}">
                <a16:creationId xmlns="" xmlns:a16="http://schemas.microsoft.com/office/drawing/2014/main" id="{DAF7291B-B907-4C25-CB79-B214B084D32D}"/>
              </a:ext>
            </a:extLst>
          </p:cNvPr>
          <p:cNvSpPr/>
          <p:nvPr/>
        </p:nvSpPr>
        <p:spPr>
          <a:xfrm>
            <a:off x="214388" y="4521235"/>
            <a:ext cx="11727180" cy="46423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rgbClr val="FF0000"/>
                </a:solidFill>
                <a:effectLst/>
                <a:ea typeface="Verdana" pitchFamily="34" charset="0"/>
                <a:cs typeface="Verdana" pitchFamily="34" charset="0"/>
              </a:rPr>
              <a:t>COM</a:t>
            </a:r>
            <a:r>
              <a:rPr kumimoji="0" lang="it-IT" sz="1400" b="1" i="0" u="none" strike="noStrike" cap="none" normalizeH="0" baseline="0" dirty="0">
                <a:ln>
                  <a:noFill/>
                </a:ln>
                <a:solidFill>
                  <a:srgbClr val="FF0000"/>
                </a:solidFill>
                <a:effectLst/>
              </a:rPr>
              <a:t>PETENZA CHIAVE EUROPEA: </a:t>
            </a:r>
            <a:r>
              <a:rPr kumimoji="0" lang="it-IT" sz="1400" b="1" i="0" u="none" strike="noStrike" cap="none" normalizeH="0" baseline="0" dirty="0">
                <a:ln>
                  <a:noFill/>
                </a:ln>
                <a:solidFill>
                  <a:srgbClr val="FF0000"/>
                </a:solidFill>
                <a:effectLst/>
                <a:ea typeface="Times New Roman" pitchFamily="18" charset="0"/>
                <a:cs typeface="Arial Narrow" pitchFamily="34" charset="0"/>
              </a:rPr>
              <a:t>COMPETENZA IN MATERIA DI CONSAPEVOLEZZA ED ESPRESSIONE CULTURALI - IL CORPO E IL MOVIMENTO</a:t>
            </a:r>
            <a:endParaRPr kumimoji="0" lang="it-IT" sz="1400" b="0" i="0" u="none" strike="noStrike" cap="none" normalizeH="0" baseline="0" dirty="0">
              <a:ln>
                <a:noFill/>
              </a:ln>
              <a:solidFill>
                <a:srgbClr val="FF0000"/>
              </a:solidFill>
              <a:effectLst/>
              <a:cs typeface="Times New Roman" pitchFamily="18" charset="0"/>
            </a:endParaRPr>
          </a:p>
          <a:p>
            <a:pPr fontAlgn="base">
              <a:spcBef>
                <a:spcPct val="0"/>
              </a:spcBef>
              <a:spcAft>
                <a:spcPct val="0"/>
              </a:spcAft>
              <a:defRPr/>
            </a:pPr>
            <a:r>
              <a:rPr kumimoji="0" lang="it-IT" sz="1400" b="1" i="0" u="none" strike="noStrike" cap="none" normalizeH="0" baseline="0" dirty="0">
                <a:ln>
                  <a:noFill/>
                </a:ln>
                <a:solidFill>
                  <a:srgbClr val="FF0000"/>
                </a:solidFill>
                <a:effectLst/>
              </a:rPr>
              <a:t>Competenza specifica: </a:t>
            </a:r>
            <a:r>
              <a:rPr lang="it-IT" sz="1400" spc="-5" dirty="0">
                <a:solidFill>
                  <a:srgbClr val="000006"/>
                </a:solidFill>
                <a:cs typeface="Arial MT"/>
              </a:rPr>
              <a:t>Ut</a:t>
            </a:r>
            <a:r>
              <a:rPr lang="it-IT" sz="1400" dirty="0">
                <a:solidFill>
                  <a:srgbClr val="000006"/>
                </a:solidFill>
                <a:cs typeface="Arial MT"/>
              </a:rPr>
              <a:t>ilizz</a:t>
            </a:r>
            <a:r>
              <a:rPr lang="it-IT" sz="1400" spc="-5" dirty="0">
                <a:solidFill>
                  <a:srgbClr val="000006"/>
                </a:solidFill>
                <a:cs typeface="Arial MT"/>
              </a:rPr>
              <a:t>a</a:t>
            </a:r>
            <a:r>
              <a:rPr lang="it-IT" sz="1400" spc="5" dirty="0">
                <a:solidFill>
                  <a:srgbClr val="000006"/>
                </a:solidFill>
                <a:cs typeface="Arial MT"/>
              </a:rPr>
              <a:t>r</a:t>
            </a:r>
            <a:r>
              <a:rPr lang="it-IT" sz="1400" dirty="0">
                <a:solidFill>
                  <a:srgbClr val="000006"/>
                </a:solidFill>
                <a:cs typeface="Arial MT"/>
              </a:rPr>
              <a:t>e</a:t>
            </a:r>
            <a:r>
              <a:rPr lang="it-IT" sz="1400" spc="-85" dirty="0">
                <a:solidFill>
                  <a:srgbClr val="000006"/>
                </a:solidFill>
                <a:cs typeface="Arial MT"/>
              </a:rPr>
              <a:t> </a:t>
            </a:r>
            <a:r>
              <a:rPr lang="it-IT" sz="1400" dirty="0">
                <a:solidFill>
                  <a:srgbClr val="000006"/>
                </a:solidFill>
                <a:cs typeface="Arial MT"/>
              </a:rPr>
              <a:t>i</a:t>
            </a:r>
            <a:r>
              <a:rPr lang="it-IT" sz="1400" spc="-90" dirty="0">
                <a:solidFill>
                  <a:srgbClr val="000006"/>
                </a:solidFill>
                <a:cs typeface="Arial MT"/>
              </a:rPr>
              <a:t> </a:t>
            </a:r>
            <a:r>
              <a:rPr lang="it-IT" sz="1400" dirty="0">
                <a:solidFill>
                  <a:srgbClr val="000006"/>
                </a:solidFill>
                <a:cs typeface="Arial MT"/>
              </a:rPr>
              <a:t>s</a:t>
            </a:r>
            <a:r>
              <a:rPr lang="it-IT" sz="1400" spc="-5" dirty="0">
                <a:solidFill>
                  <a:srgbClr val="000006"/>
                </a:solidFill>
                <a:cs typeface="Arial MT"/>
              </a:rPr>
              <a:t>en</a:t>
            </a:r>
            <a:r>
              <a:rPr lang="it-IT" sz="1400" dirty="0">
                <a:solidFill>
                  <a:srgbClr val="000006"/>
                </a:solidFill>
                <a:cs typeface="Arial MT"/>
              </a:rPr>
              <a:t>si</a:t>
            </a:r>
            <a:r>
              <a:rPr lang="it-IT" sz="1400" spc="-80" dirty="0">
                <a:solidFill>
                  <a:srgbClr val="000006"/>
                </a:solidFill>
                <a:cs typeface="Arial MT"/>
              </a:rPr>
              <a:t> </a:t>
            </a:r>
            <a:r>
              <a:rPr lang="it-IT" sz="1400" spc="-5" dirty="0">
                <a:solidFill>
                  <a:srgbClr val="000006"/>
                </a:solidFill>
                <a:cs typeface="Arial MT"/>
              </a:rPr>
              <a:t>per  </a:t>
            </a:r>
            <a:r>
              <a:rPr lang="it-IT" sz="1400" dirty="0">
                <a:solidFill>
                  <a:srgbClr val="000006"/>
                </a:solidFill>
                <a:cs typeface="Arial MT"/>
              </a:rPr>
              <a:t>c</a:t>
            </a:r>
            <a:r>
              <a:rPr lang="it-IT" sz="1400" spc="-5" dirty="0">
                <a:solidFill>
                  <a:srgbClr val="000006"/>
                </a:solidFill>
                <a:cs typeface="Arial MT"/>
              </a:rPr>
              <a:t>ono</a:t>
            </a:r>
            <a:r>
              <a:rPr lang="it-IT" sz="1400" dirty="0">
                <a:solidFill>
                  <a:srgbClr val="000006"/>
                </a:solidFill>
                <a:cs typeface="Arial MT"/>
              </a:rPr>
              <a:t>sc</a:t>
            </a:r>
            <a:r>
              <a:rPr lang="it-IT" sz="1400" spc="-5" dirty="0">
                <a:solidFill>
                  <a:srgbClr val="000006"/>
                </a:solidFill>
                <a:cs typeface="Arial MT"/>
              </a:rPr>
              <a:t>e</a:t>
            </a:r>
            <a:r>
              <a:rPr lang="it-IT" sz="1400" spc="5" dirty="0">
                <a:solidFill>
                  <a:srgbClr val="000006"/>
                </a:solidFill>
                <a:cs typeface="Arial MT"/>
              </a:rPr>
              <a:t>r</a:t>
            </a:r>
            <a:r>
              <a:rPr lang="it-IT" sz="1400" dirty="0">
                <a:solidFill>
                  <a:srgbClr val="000006"/>
                </a:solidFill>
                <a:cs typeface="Arial MT"/>
              </a:rPr>
              <a:t>e</a:t>
            </a:r>
            <a:r>
              <a:rPr lang="it-IT" sz="1400" spc="-60" dirty="0">
                <a:solidFill>
                  <a:srgbClr val="000006"/>
                </a:solidFill>
                <a:cs typeface="Arial MT"/>
              </a:rPr>
              <a:t> </a:t>
            </a:r>
            <a:r>
              <a:rPr lang="it-IT" sz="1400" dirty="0">
                <a:solidFill>
                  <a:srgbClr val="000006"/>
                </a:solidFill>
                <a:cs typeface="Arial MT"/>
              </a:rPr>
              <a:t>la</a:t>
            </a:r>
            <a:r>
              <a:rPr lang="it-IT" sz="1400" spc="-50" dirty="0">
                <a:solidFill>
                  <a:srgbClr val="000006"/>
                </a:solidFill>
                <a:cs typeface="Arial MT"/>
              </a:rPr>
              <a:t> </a:t>
            </a:r>
            <a:r>
              <a:rPr lang="it-IT" sz="1400" spc="5" dirty="0">
                <a:solidFill>
                  <a:srgbClr val="000006"/>
                </a:solidFill>
                <a:cs typeface="Arial MT"/>
              </a:rPr>
              <a:t>r</a:t>
            </a:r>
            <a:r>
              <a:rPr lang="it-IT" sz="1400" spc="-5" dirty="0">
                <a:solidFill>
                  <a:srgbClr val="000006"/>
                </a:solidFill>
                <a:cs typeface="Arial MT"/>
              </a:rPr>
              <a:t>ea</a:t>
            </a:r>
            <a:r>
              <a:rPr lang="it-IT" sz="1400" dirty="0">
                <a:solidFill>
                  <a:srgbClr val="000006"/>
                </a:solidFill>
                <a:cs typeface="Arial MT"/>
              </a:rPr>
              <a:t>l</a:t>
            </a:r>
            <a:r>
              <a:rPr lang="it-IT" sz="1400" spc="-5" dirty="0">
                <a:solidFill>
                  <a:srgbClr val="000006"/>
                </a:solidFill>
                <a:cs typeface="Arial MT"/>
              </a:rPr>
              <a:t>t</a:t>
            </a:r>
            <a:r>
              <a:rPr lang="it-IT" sz="1400" dirty="0">
                <a:solidFill>
                  <a:srgbClr val="000006"/>
                </a:solidFill>
                <a:cs typeface="Arial MT"/>
              </a:rPr>
              <a:t>à</a:t>
            </a:r>
            <a:r>
              <a:rPr lang="it-IT" sz="1400" spc="-50" dirty="0">
                <a:solidFill>
                  <a:srgbClr val="000006"/>
                </a:solidFill>
                <a:cs typeface="Arial MT"/>
              </a:rPr>
              <a:t> </a:t>
            </a:r>
            <a:r>
              <a:rPr lang="it-IT" sz="1400" dirty="0">
                <a:solidFill>
                  <a:srgbClr val="000006"/>
                </a:solidFill>
                <a:cs typeface="Arial MT"/>
              </a:rPr>
              <a:t>c</a:t>
            </a:r>
            <a:r>
              <a:rPr lang="it-IT" sz="1400" spc="-5" dirty="0">
                <a:solidFill>
                  <a:srgbClr val="000006"/>
                </a:solidFill>
                <a:cs typeface="Arial MT"/>
              </a:rPr>
              <a:t>h</a:t>
            </a:r>
            <a:r>
              <a:rPr lang="it-IT" sz="1400" dirty="0">
                <a:solidFill>
                  <a:srgbClr val="000006"/>
                </a:solidFill>
                <a:cs typeface="Arial MT"/>
              </a:rPr>
              <a:t>e</a:t>
            </a:r>
            <a:r>
              <a:rPr lang="it-IT" sz="1400" spc="-50" dirty="0">
                <a:solidFill>
                  <a:srgbClr val="000006"/>
                </a:solidFill>
                <a:cs typeface="Arial MT"/>
              </a:rPr>
              <a:t> </a:t>
            </a:r>
            <a:r>
              <a:rPr lang="it-IT" sz="1400" dirty="0">
                <a:solidFill>
                  <a:srgbClr val="000006"/>
                </a:solidFill>
                <a:cs typeface="Arial MT"/>
              </a:rPr>
              <a:t>ci  </a:t>
            </a:r>
            <a:r>
              <a:rPr lang="it-IT" sz="1400" spc="-80" dirty="0">
                <a:solidFill>
                  <a:srgbClr val="000006"/>
                </a:solidFill>
                <a:cs typeface="Arial MT"/>
              </a:rPr>
              <a:t>circonda.</a:t>
            </a:r>
            <a:endParaRPr lang="it-IT" sz="1400" spc="-5" dirty="0">
              <a:solidFill>
                <a:srgbClr val="000006"/>
              </a:solidFill>
              <a:cs typeface="Arial MT"/>
            </a:endParaRPr>
          </a:p>
        </p:txBody>
      </p:sp>
      <p:pic>
        <p:nvPicPr>
          <p:cNvPr id="2050" name="Picture 2" descr="La Specola, osservatorio astronomico di Padova, Padova - padova.com">
            <a:extLst>
              <a:ext uri="{FF2B5EF4-FFF2-40B4-BE49-F238E27FC236}">
                <a16:creationId xmlns="" xmlns:a16="http://schemas.microsoft.com/office/drawing/2014/main" id="{421D9EA5-ABE3-6694-ABCD-47568D5A7D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5358" y="5114926"/>
            <a:ext cx="2619375" cy="166011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Museo La Specola, il museo dell'INAF-Osservatorio Astronomico di Padova">
            <a:extLst>
              <a:ext uri="{FF2B5EF4-FFF2-40B4-BE49-F238E27FC236}">
                <a16:creationId xmlns="" xmlns:a16="http://schemas.microsoft.com/office/drawing/2014/main" id="{7C88ACC9-D696-8306-3982-6FB66C71FF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7121" y="5114925"/>
            <a:ext cx="2507073" cy="166011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Museo della Specola alla sera | Il Bo Live UniPD">
            <a:extLst>
              <a:ext uri="{FF2B5EF4-FFF2-40B4-BE49-F238E27FC236}">
                <a16:creationId xmlns="" xmlns:a16="http://schemas.microsoft.com/office/drawing/2014/main" id="{796FC75E-0D97-FF36-7CEA-4B2A03AF62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47269" y="5060539"/>
            <a:ext cx="26670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08376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 xmlns:a16="http://schemas.microsoft.com/office/drawing/2014/main" id="{D690B39C-519A-3683-95C9-BBA1D70D71DB}"/>
              </a:ext>
            </a:extLst>
          </p:cNvPr>
          <p:cNvSpPr/>
          <p:nvPr/>
        </p:nvSpPr>
        <p:spPr>
          <a:xfrm>
            <a:off x="258422" y="1109177"/>
            <a:ext cx="11727180" cy="46423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rgbClr val="FF0000"/>
                </a:solidFill>
                <a:effectLst/>
                <a:ea typeface="Times New Roman" pitchFamily="18" charset="0"/>
                <a:cs typeface="Arial Narrow" pitchFamily="34" charset="0"/>
              </a:rPr>
              <a:t>COMPETENZA CHIAVE EUROPEA: COMPETENZA ALFABETICA FUNZIONALE</a:t>
            </a:r>
          </a:p>
          <a:p>
            <a:pPr algn="just" fontAlgn="base">
              <a:spcBef>
                <a:spcPct val="0"/>
              </a:spcBef>
              <a:spcAft>
                <a:spcPct val="0"/>
              </a:spcAft>
              <a:defRPr/>
            </a:pPr>
            <a:r>
              <a:rPr kumimoji="0" lang="it-IT" sz="1400" b="1" i="0" u="none" strike="noStrike" cap="none" normalizeH="0" baseline="0" dirty="0">
                <a:ln>
                  <a:noFill/>
                </a:ln>
                <a:solidFill>
                  <a:srgbClr val="FF0000"/>
                </a:solidFill>
                <a:effectLst/>
                <a:ea typeface="Times New Roman" pitchFamily="18" charset="0"/>
                <a:cs typeface="Arial Narrow" pitchFamily="34" charset="0"/>
              </a:rPr>
              <a:t>Competenza specifica: </a:t>
            </a:r>
            <a:r>
              <a:rPr lang="it-IT" sz="1400" spc="-85" dirty="0">
                <a:cs typeface="Arial MT"/>
              </a:rPr>
              <a:t>Comprendere</a:t>
            </a:r>
            <a:r>
              <a:rPr lang="it-IT" sz="1400" spc="-75" dirty="0">
                <a:cs typeface="Arial MT"/>
              </a:rPr>
              <a:t> </a:t>
            </a:r>
            <a:r>
              <a:rPr lang="it-IT" sz="1400" spc="-55" dirty="0">
                <a:cs typeface="Arial MT"/>
              </a:rPr>
              <a:t>testi</a:t>
            </a:r>
            <a:r>
              <a:rPr lang="it-IT" sz="1400" spc="-85" dirty="0">
                <a:cs typeface="Arial MT"/>
              </a:rPr>
              <a:t> </a:t>
            </a:r>
            <a:r>
              <a:rPr lang="it-IT" sz="1400" spc="-55" dirty="0">
                <a:cs typeface="Arial MT"/>
              </a:rPr>
              <a:t>di</a:t>
            </a:r>
            <a:r>
              <a:rPr lang="it-IT" sz="1400" spc="-70" dirty="0">
                <a:cs typeface="Arial MT"/>
              </a:rPr>
              <a:t> </a:t>
            </a:r>
            <a:r>
              <a:rPr lang="it-IT" sz="1400" spc="-65" dirty="0">
                <a:cs typeface="Arial MT"/>
              </a:rPr>
              <a:t>vario</a:t>
            </a:r>
            <a:r>
              <a:rPr lang="it-IT" sz="1400" spc="-75" dirty="0">
                <a:cs typeface="Arial MT"/>
              </a:rPr>
              <a:t> </a:t>
            </a:r>
            <a:r>
              <a:rPr lang="it-IT" sz="1400" spc="-60" dirty="0">
                <a:cs typeface="Arial MT"/>
              </a:rPr>
              <a:t>tipo</a:t>
            </a:r>
            <a:r>
              <a:rPr lang="it-IT" sz="1400" spc="-70" dirty="0">
                <a:cs typeface="Arial MT"/>
              </a:rPr>
              <a:t> </a:t>
            </a:r>
            <a:r>
              <a:rPr lang="it-IT" sz="1400" spc="-50" dirty="0">
                <a:cs typeface="Arial MT"/>
              </a:rPr>
              <a:t>letti</a:t>
            </a:r>
            <a:r>
              <a:rPr lang="it-IT" sz="1400" spc="-45" dirty="0">
                <a:cs typeface="Arial MT"/>
              </a:rPr>
              <a:t> </a:t>
            </a:r>
            <a:r>
              <a:rPr lang="it-IT" sz="1400" spc="-85" dirty="0">
                <a:cs typeface="Arial MT"/>
              </a:rPr>
              <a:t>da</a:t>
            </a:r>
            <a:r>
              <a:rPr lang="it-IT" sz="1400" spc="-75" dirty="0">
                <a:cs typeface="Arial MT"/>
              </a:rPr>
              <a:t> </a:t>
            </a:r>
            <a:r>
              <a:rPr lang="it-IT" sz="1400" spc="-60" dirty="0">
                <a:cs typeface="Arial MT"/>
              </a:rPr>
              <a:t>altri.</a:t>
            </a:r>
            <a:endParaRPr lang="it-IT" sz="1400" dirty="0"/>
          </a:p>
        </p:txBody>
      </p:sp>
      <p:sp>
        <p:nvSpPr>
          <p:cNvPr id="4" name="Rettangolo 3">
            <a:extLst>
              <a:ext uri="{FF2B5EF4-FFF2-40B4-BE49-F238E27FC236}">
                <a16:creationId xmlns="" xmlns:a16="http://schemas.microsoft.com/office/drawing/2014/main" id="{4E2428BB-479A-A370-6D0A-775FDF2095A3}"/>
              </a:ext>
            </a:extLst>
          </p:cNvPr>
          <p:cNvSpPr/>
          <p:nvPr/>
        </p:nvSpPr>
        <p:spPr>
          <a:xfrm>
            <a:off x="248926" y="157371"/>
            <a:ext cx="11725591" cy="195209"/>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it-IT" sz="1200" dirty="0"/>
              <a:t>UNITÀ DI APPRENDIMENTO</a:t>
            </a:r>
          </a:p>
        </p:txBody>
      </p:sp>
      <p:sp>
        <p:nvSpPr>
          <p:cNvPr id="5" name="Rettangolo 4">
            <a:extLst>
              <a:ext uri="{FF2B5EF4-FFF2-40B4-BE49-F238E27FC236}">
                <a16:creationId xmlns="" xmlns:a16="http://schemas.microsoft.com/office/drawing/2014/main" id="{720327D3-AC66-9440-39EE-8534D664C9E9}"/>
              </a:ext>
            </a:extLst>
          </p:cNvPr>
          <p:cNvSpPr/>
          <p:nvPr/>
        </p:nvSpPr>
        <p:spPr>
          <a:xfrm>
            <a:off x="248926" y="352581"/>
            <a:ext cx="11723077" cy="705658"/>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dirty="0">
                <a:solidFill>
                  <a:srgbClr val="FF0000"/>
                </a:solidFill>
              </a:rPr>
              <a:t>«LA BOTTEGA FANTASTICA»</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dirty="0">
                <a:solidFill>
                  <a:schemeClr val="tx1"/>
                </a:solidFill>
              </a:rPr>
              <a:t>TRASVERSALE SEZIONE</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kern="1200" dirty="0">
                <a:solidFill>
                  <a:schemeClr val="tx1"/>
                </a:solidFill>
                <a:effectLst/>
                <a:latin typeface="+mn-lt"/>
                <a:ea typeface="+mn-ea"/>
                <a:cs typeface="+mn-cs"/>
              </a:rPr>
              <a:t>OTTOBRE - APRILE</a:t>
            </a:r>
            <a:endParaRPr lang="it-IT" sz="1400" b="1" dirty="0">
              <a:solidFill>
                <a:srgbClr val="FF0000"/>
              </a:solidFill>
            </a:endParaRPr>
          </a:p>
        </p:txBody>
      </p:sp>
      <p:sp>
        <p:nvSpPr>
          <p:cNvPr id="2" name="Rettangolo 1">
            <a:extLst>
              <a:ext uri="{FF2B5EF4-FFF2-40B4-BE49-F238E27FC236}">
                <a16:creationId xmlns="" xmlns:a16="http://schemas.microsoft.com/office/drawing/2014/main" id="{AE1CA6C5-DA43-022D-7A99-4C91DD1E4A9A}"/>
              </a:ext>
            </a:extLst>
          </p:cNvPr>
          <p:cNvSpPr/>
          <p:nvPr/>
        </p:nvSpPr>
        <p:spPr>
          <a:xfrm>
            <a:off x="238234" y="2390254"/>
            <a:ext cx="11727180" cy="692319"/>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rgbClr val="FF0000"/>
                </a:solidFill>
                <a:effectLst/>
                <a:ea typeface="Verdana" pitchFamily="34" charset="0"/>
                <a:cs typeface="Verdana" pitchFamily="34" charset="0"/>
              </a:rPr>
              <a:t>COM</a:t>
            </a:r>
            <a:r>
              <a:rPr kumimoji="0" lang="it-IT" sz="1400" b="1" i="0" u="none" strike="noStrike" cap="none" normalizeH="0" baseline="0" dirty="0">
                <a:ln>
                  <a:noFill/>
                </a:ln>
                <a:solidFill>
                  <a:srgbClr val="FF0000"/>
                </a:solidFill>
                <a:effectLst/>
              </a:rPr>
              <a:t>PETENZA CHIAVE EUROPEA: COMPETENZA IMPRENDITORIALE</a:t>
            </a:r>
            <a:endParaRPr kumimoji="0" lang="it-IT" sz="1400" b="1" i="0" u="none" strike="noStrike" cap="none" normalizeH="0" baseline="0" dirty="0">
              <a:ln>
                <a:noFill/>
              </a:ln>
              <a:solidFill>
                <a:srgbClr val="FF0000"/>
              </a:solidFill>
              <a:effectLst/>
              <a:cs typeface="Times New Roman" pitchFamily="18" charset="0"/>
            </a:endParaRPr>
          </a:p>
          <a:p>
            <a:pPr fontAlgn="base">
              <a:spcBef>
                <a:spcPct val="0"/>
              </a:spcBef>
              <a:spcAft>
                <a:spcPct val="0"/>
              </a:spcAft>
            </a:pPr>
            <a:r>
              <a:rPr kumimoji="0" lang="it-IT" sz="1400" b="1" i="0" u="none" strike="noStrike" cap="none" normalizeH="0" baseline="0" dirty="0">
                <a:ln>
                  <a:noFill/>
                </a:ln>
                <a:solidFill>
                  <a:srgbClr val="FF0000"/>
                </a:solidFill>
                <a:effectLst/>
              </a:rPr>
              <a:t>Competenza specifica: </a:t>
            </a:r>
            <a:r>
              <a:rPr lang="it-IT" sz="1400" spc="-5" dirty="0">
                <a:cs typeface="Arial MT"/>
              </a:rPr>
              <a:t>Effettua</a:t>
            </a:r>
            <a:r>
              <a:rPr lang="it-IT" sz="1400" spc="5" dirty="0">
                <a:cs typeface="Arial MT"/>
              </a:rPr>
              <a:t>r</a:t>
            </a:r>
            <a:r>
              <a:rPr lang="it-IT" sz="1400" dirty="0">
                <a:cs typeface="Arial MT"/>
              </a:rPr>
              <a:t>e</a:t>
            </a:r>
            <a:r>
              <a:rPr lang="it-IT" sz="1400" spc="-100" dirty="0">
                <a:cs typeface="Arial MT"/>
              </a:rPr>
              <a:t> </a:t>
            </a:r>
            <a:r>
              <a:rPr lang="it-IT" sz="1400" dirty="0">
                <a:cs typeface="Arial MT"/>
              </a:rPr>
              <a:t>v</a:t>
            </a:r>
            <a:r>
              <a:rPr lang="it-IT" sz="1400" spc="-5" dirty="0">
                <a:cs typeface="Arial MT"/>
              </a:rPr>
              <a:t>a</a:t>
            </a:r>
            <a:r>
              <a:rPr lang="it-IT" sz="1400" dirty="0">
                <a:cs typeface="Arial MT"/>
              </a:rPr>
              <a:t>l</a:t>
            </a:r>
            <a:r>
              <a:rPr lang="it-IT" sz="1400" spc="-5" dirty="0">
                <a:cs typeface="Arial MT"/>
              </a:rPr>
              <a:t>uta</a:t>
            </a:r>
            <a:r>
              <a:rPr lang="it-IT" sz="1400" dirty="0">
                <a:cs typeface="Arial MT"/>
              </a:rPr>
              <a:t>zi</a:t>
            </a:r>
            <a:r>
              <a:rPr lang="it-IT" sz="1400" spc="-5" dirty="0">
                <a:cs typeface="Arial MT"/>
              </a:rPr>
              <a:t>on</a:t>
            </a:r>
            <a:r>
              <a:rPr lang="it-IT" sz="1400" dirty="0">
                <a:cs typeface="Arial MT"/>
              </a:rPr>
              <a:t>i</a:t>
            </a:r>
            <a:r>
              <a:rPr lang="it-IT" sz="1400" spc="-65" dirty="0">
                <a:cs typeface="Arial MT"/>
              </a:rPr>
              <a:t> </a:t>
            </a:r>
            <a:r>
              <a:rPr lang="it-IT" sz="1400" spc="5" dirty="0">
                <a:cs typeface="Arial MT"/>
              </a:rPr>
              <a:t>r</a:t>
            </a:r>
            <a:r>
              <a:rPr lang="it-IT" sz="1400" dirty="0">
                <a:cs typeface="Arial MT"/>
              </a:rPr>
              <a:t>is</a:t>
            </a:r>
            <a:r>
              <a:rPr lang="it-IT" sz="1400" spc="-5" dirty="0">
                <a:cs typeface="Arial MT"/>
              </a:rPr>
              <a:t>pett</a:t>
            </a:r>
            <a:r>
              <a:rPr lang="it-IT" sz="1400" dirty="0">
                <a:cs typeface="Arial MT"/>
              </a:rPr>
              <a:t>o</a:t>
            </a:r>
            <a:r>
              <a:rPr lang="it-IT" sz="1400" spc="-85" dirty="0">
                <a:cs typeface="Arial MT"/>
              </a:rPr>
              <a:t> </a:t>
            </a:r>
            <a:r>
              <a:rPr lang="it-IT" sz="1400" spc="-30" dirty="0">
                <a:cs typeface="Arial MT"/>
              </a:rPr>
              <a:t>a</a:t>
            </a:r>
            <a:r>
              <a:rPr lang="it-IT" sz="1400" spc="-20" dirty="0">
                <a:cs typeface="Arial MT"/>
              </a:rPr>
              <a:t>lle  </a:t>
            </a:r>
            <a:r>
              <a:rPr lang="it-IT" sz="1400" dirty="0">
                <a:cs typeface="Arial MT"/>
              </a:rPr>
              <a:t>i</a:t>
            </a:r>
            <a:r>
              <a:rPr lang="it-IT" sz="1400" spc="-5" dirty="0">
                <a:cs typeface="Arial MT"/>
              </a:rPr>
              <a:t>nfo</a:t>
            </a:r>
            <a:r>
              <a:rPr lang="it-IT" sz="1400" spc="5" dirty="0">
                <a:cs typeface="Arial MT"/>
              </a:rPr>
              <a:t>r</a:t>
            </a:r>
            <a:r>
              <a:rPr lang="it-IT" sz="1400" spc="-5" dirty="0">
                <a:cs typeface="Arial MT"/>
              </a:rPr>
              <a:t>ma</a:t>
            </a:r>
            <a:r>
              <a:rPr lang="it-IT" sz="1400" dirty="0">
                <a:cs typeface="Arial MT"/>
              </a:rPr>
              <a:t>zi</a:t>
            </a:r>
            <a:r>
              <a:rPr lang="it-IT" sz="1400" spc="-5" dirty="0">
                <a:cs typeface="Arial MT"/>
              </a:rPr>
              <a:t>on</a:t>
            </a:r>
            <a:r>
              <a:rPr lang="it-IT" sz="1400" dirty="0">
                <a:cs typeface="Arial MT"/>
              </a:rPr>
              <a:t>i,</a:t>
            </a:r>
            <a:r>
              <a:rPr lang="it-IT" sz="1400" spc="-110" dirty="0">
                <a:cs typeface="Arial MT"/>
              </a:rPr>
              <a:t> </a:t>
            </a:r>
            <a:r>
              <a:rPr lang="it-IT" sz="1400" spc="-5" dirty="0">
                <a:cs typeface="Arial MT"/>
              </a:rPr>
              <a:t>a</a:t>
            </a:r>
            <a:r>
              <a:rPr lang="it-IT" sz="1400" dirty="0">
                <a:cs typeface="Arial MT"/>
              </a:rPr>
              <a:t>i</a:t>
            </a:r>
            <a:r>
              <a:rPr lang="it-IT" sz="1400" spc="-90" dirty="0">
                <a:cs typeface="Arial MT"/>
              </a:rPr>
              <a:t> </a:t>
            </a:r>
            <a:r>
              <a:rPr lang="it-IT" sz="1400" dirty="0">
                <a:cs typeface="Arial MT"/>
              </a:rPr>
              <a:t>c</a:t>
            </a:r>
            <a:r>
              <a:rPr lang="it-IT" sz="1400" spc="-5" dirty="0">
                <a:cs typeface="Arial MT"/>
              </a:rPr>
              <a:t>omp</a:t>
            </a:r>
            <a:r>
              <a:rPr lang="it-IT" sz="1400" dirty="0">
                <a:cs typeface="Arial MT"/>
              </a:rPr>
              <a:t>i</a:t>
            </a:r>
            <a:r>
              <a:rPr lang="it-IT" sz="1400" spc="-5" dirty="0">
                <a:cs typeface="Arial MT"/>
              </a:rPr>
              <a:t>t</a:t>
            </a:r>
            <a:r>
              <a:rPr lang="it-IT" sz="1400" dirty="0">
                <a:cs typeface="Arial MT"/>
              </a:rPr>
              <a:t>i,</a:t>
            </a:r>
            <a:r>
              <a:rPr lang="it-IT" sz="1400" spc="-95" dirty="0">
                <a:cs typeface="Arial MT"/>
              </a:rPr>
              <a:t> </a:t>
            </a:r>
            <a:r>
              <a:rPr lang="it-IT" sz="1400" spc="-5" dirty="0">
                <a:cs typeface="Arial MT"/>
              </a:rPr>
              <a:t>a</a:t>
            </a:r>
            <a:r>
              <a:rPr lang="it-IT" sz="1400" dirty="0">
                <a:cs typeface="Arial MT"/>
              </a:rPr>
              <a:t>l</a:t>
            </a:r>
            <a:r>
              <a:rPr lang="it-IT" sz="1400" spc="-105" dirty="0">
                <a:cs typeface="Arial MT"/>
              </a:rPr>
              <a:t> </a:t>
            </a:r>
            <a:r>
              <a:rPr lang="it-IT" sz="1400" spc="-5" dirty="0">
                <a:cs typeface="Arial MT"/>
              </a:rPr>
              <a:t>p</a:t>
            </a:r>
            <a:r>
              <a:rPr lang="it-IT" sz="1400" spc="5" dirty="0">
                <a:cs typeface="Arial MT"/>
              </a:rPr>
              <a:t>r</a:t>
            </a:r>
            <a:r>
              <a:rPr lang="it-IT" sz="1400" spc="-5" dirty="0">
                <a:cs typeface="Arial MT"/>
              </a:rPr>
              <a:t>op</a:t>
            </a:r>
            <a:r>
              <a:rPr lang="it-IT" sz="1400" spc="5" dirty="0">
                <a:cs typeface="Arial MT"/>
              </a:rPr>
              <a:t>r</a:t>
            </a:r>
            <a:r>
              <a:rPr lang="it-IT" sz="1400" dirty="0">
                <a:cs typeface="Arial MT"/>
              </a:rPr>
              <a:t>io  l</a:t>
            </a:r>
            <a:r>
              <a:rPr lang="it-IT" sz="1400" spc="-5" dirty="0">
                <a:cs typeface="Arial MT"/>
              </a:rPr>
              <a:t>a</a:t>
            </a:r>
            <a:r>
              <a:rPr lang="it-IT" sz="1400" dirty="0">
                <a:cs typeface="Arial MT"/>
              </a:rPr>
              <a:t>v</a:t>
            </a:r>
            <a:r>
              <a:rPr lang="it-IT" sz="1400" spc="-5" dirty="0">
                <a:cs typeface="Arial MT"/>
              </a:rPr>
              <a:t>o</a:t>
            </a:r>
            <a:r>
              <a:rPr lang="it-IT" sz="1400" spc="5" dirty="0">
                <a:cs typeface="Arial MT"/>
              </a:rPr>
              <a:t>r</a:t>
            </a:r>
            <a:r>
              <a:rPr lang="it-IT" sz="1400" spc="-5" dirty="0">
                <a:cs typeface="Arial MT"/>
              </a:rPr>
              <a:t>o</a:t>
            </a:r>
            <a:r>
              <a:rPr lang="it-IT" sz="1400" dirty="0">
                <a:cs typeface="Arial MT"/>
              </a:rPr>
              <a:t>,</a:t>
            </a:r>
            <a:r>
              <a:rPr lang="it-IT" sz="1400" spc="-50" dirty="0">
                <a:cs typeface="Arial MT"/>
              </a:rPr>
              <a:t> </a:t>
            </a:r>
            <a:r>
              <a:rPr lang="it-IT" sz="1400" spc="-5" dirty="0">
                <a:cs typeface="Arial MT"/>
              </a:rPr>
              <a:t>a</a:t>
            </a:r>
            <a:r>
              <a:rPr lang="it-IT" sz="1400" dirty="0">
                <a:cs typeface="Arial MT"/>
              </a:rPr>
              <a:t>l </a:t>
            </a:r>
            <a:r>
              <a:rPr lang="it-IT" sz="1400" spc="-90" dirty="0">
                <a:cs typeface="Arial MT"/>
              </a:rPr>
              <a:t> </a:t>
            </a:r>
            <a:r>
              <a:rPr lang="it-IT" sz="1400" dirty="0">
                <a:cs typeface="Arial MT"/>
              </a:rPr>
              <a:t>c</a:t>
            </a:r>
            <a:r>
              <a:rPr lang="it-IT" sz="1400" spc="-5" dirty="0">
                <a:cs typeface="Arial MT"/>
              </a:rPr>
              <a:t>onte</a:t>
            </a:r>
            <a:r>
              <a:rPr lang="it-IT" sz="1400" dirty="0">
                <a:cs typeface="Arial MT"/>
              </a:rPr>
              <a:t>s</a:t>
            </a:r>
            <a:r>
              <a:rPr lang="it-IT" sz="1400" spc="-5" dirty="0">
                <a:cs typeface="Arial MT"/>
              </a:rPr>
              <a:t>to</a:t>
            </a:r>
            <a:r>
              <a:rPr lang="it-IT" sz="1400" dirty="0">
                <a:cs typeface="Arial MT"/>
              </a:rPr>
              <a:t>;</a:t>
            </a:r>
            <a:r>
              <a:rPr lang="it-IT" sz="1400" spc="-50" dirty="0">
                <a:cs typeface="Arial MT"/>
              </a:rPr>
              <a:t> </a:t>
            </a:r>
            <a:r>
              <a:rPr lang="it-IT" sz="1400" dirty="0">
                <a:cs typeface="Arial MT"/>
              </a:rPr>
              <a:t>v</a:t>
            </a:r>
            <a:r>
              <a:rPr lang="it-IT" sz="1400" spc="-5" dirty="0">
                <a:cs typeface="Arial MT"/>
              </a:rPr>
              <a:t>a</a:t>
            </a:r>
            <a:r>
              <a:rPr lang="it-IT" sz="1400" dirty="0">
                <a:cs typeface="Arial MT"/>
              </a:rPr>
              <a:t>l</a:t>
            </a:r>
            <a:r>
              <a:rPr lang="it-IT" sz="1400" spc="-5" dirty="0">
                <a:cs typeface="Arial MT"/>
              </a:rPr>
              <a:t>uta</a:t>
            </a:r>
            <a:r>
              <a:rPr lang="it-IT" sz="1400" spc="5" dirty="0">
                <a:cs typeface="Arial MT"/>
              </a:rPr>
              <a:t>r</a:t>
            </a:r>
            <a:r>
              <a:rPr lang="it-IT" sz="1400" dirty="0">
                <a:cs typeface="Arial MT"/>
              </a:rPr>
              <a:t>e  </a:t>
            </a:r>
            <a:r>
              <a:rPr lang="it-IT" sz="1400" spc="-5" dirty="0">
                <a:cs typeface="Arial MT"/>
              </a:rPr>
              <a:t>a</a:t>
            </a:r>
            <a:r>
              <a:rPr lang="it-IT" sz="1400" dirty="0">
                <a:cs typeface="Arial MT"/>
              </a:rPr>
              <a:t>l</a:t>
            </a:r>
            <a:r>
              <a:rPr lang="it-IT" sz="1400" spc="-5" dirty="0">
                <a:cs typeface="Arial MT"/>
              </a:rPr>
              <a:t>te</a:t>
            </a:r>
            <a:r>
              <a:rPr lang="it-IT" sz="1400" spc="5" dirty="0">
                <a:cs typeface="Arial MT"/>
              </a:rPr>
              <a:t>r</a:t>
            </a:r>
            <a:r>
              <a:rPr lang="it-IT" sz="1400" spc="-5" dirty="0">
                <a:cs typeface="Arial MT"/>
              </a:rPr>
              <a:t>nat</a:t>
            </a:r>
            <a:r>
              <a:rPr lang="it-IT" sz="1400" dirty="0">
                <a:cs typeface="Arial MT"/>
              </a:rPr>
              <a:t>iv</a:t>
            </a:r>
            <a:r>
              <a:rPr lang="it-IT" sz="1400" spc="-5" dirty="0">
                <a:cs typeface="Arial MT"/>
              </a:rPr>
              <a:t>e</a:t>
            </a:r>
            <a:r>
              <a:rPr lang="it-IT" sz="1400" dirty="0">
                <a:cs typeface="Arial MT"/>
              </a:rPr>
              <a:t>,</a:t>
            </a:r>
            <a:r>
              <a:rPr lang="it-IT" sz="1400" spc="-50" dirty="0">
                <a:cs typeface="Arial MT"/>
              </a:rPr>
              <a:t> </a:t>
            </a:r>
            <a:r>
              <a:rPr lang="it-IT" sz="1400" spc="-5" dirty="0">
                <a:cs typeface="Arial MT"/>
              </a:rPr>
              <a:t>p</a:t>
            </a:r>
            <a:r>
              <a:rPr lang="it-IT" sz="1400" spc="5" dirty="0">
                <a:cs typeface="Arial MT"/>
              </a:rPr>
              <a:t>r</a:t>
            </a:r>
            <a:r>
              <a:rPr lang="it-IT" sz="1400" spc="-5" dirty="0">
                <a:cs typeface="Arial MT"/>
              </a:rPr>
              <a:t>ende</a:t>
            </a:r>
            <a:r>
              <a:rPr lang="it-IT" sz="1400" spc="5" dirty="0">
                <a:cs typeface="Arial MT"/>
              </a:rPr>
              <a:t>r</a:t>
            </a:r>
            <a:r>
              <a:rPr lang="it-IT" sz="1400" dirty="0">
                <a:cs typeface="Arial MT"/>
              </a:rPr>
              <a:t>e</a:t>
            </a:r>
            <a:r>
              <a:rPr lang="it-IT" sz="1400" spc="-50" dirty="0">
                <a:cs typeface="Arial MT"/>
              </a:rPr>
              <a:t> </a:t>
            </a:r>
            <a:r>
              <a:rPr lang="it-IT" sz="1400" spc="-15" dirty="0">
                <a:cs typeface="Arial MT"/>
              </a:rPr>
              <a:t>de</a:t>
            </a:r>
            <a:r>
              <a:rPr lang="it-IT" sz="1400" spc="-10" dirty="0">
                <a:cs typeface="Arial MT"/>
              </a:rPr>
              <a:t>cisi</a:t>
            </a:r>
            <a:r>
              <a:rPr lang="it-IT" sz="1400" spc="-15" dirty="0">
                <a:cs typeface="Arial MT"/>
              </a:rPr>
              <a:t>on</a:t>
            </a:r>
            <a:r>
              <a:rPr lang="it-IT" sz="1400" spc="-10" dirty="0">
                <a:cs typeface="Arial MT"/>
              </a:rPr>
              <a:t>i</a:t>
            </a:r>
            <a:r>
              <a:rPr lang="it-IT" sz="1400" dirty="0">
                <a:cs typeface="Arial MT"/>
              </a:rPr>
              <a:t>.</a:t>
            </a:r>
          </a:p>
        </p:txBody>
      </p:sp>
      <p:sp>
        <p:nvSpPr>
          <p:cNvPr id="9" name="Rettangolo 8">
            <a:extLst>
              <a:ext uri="{FF2B5EF4-FFF2-40B4-BE49-F238E27FC236}">
                <a16:creationId xmlns="" xmlns:a16="http://schemas.microsoft.com/office/drawing/2014/main" id="{687D61AB-3D01-DEAC-9EB6-2B0E5F3F1994}"/>
              </a:ext>
            </a:extLst>
          </p:cNvPr>
          <p:cNvSpPr/>
          <p:nvPr/>
        </p:nvSpPr>
        <p:spPr>
          <a:xfrm>
            <a:off x="258422" y="1633657"/>
            <a:ext cx="11727180" cy="696351"/>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rgbClr val="FF0000"/>
                </a:solidFill>
                <a:effectLst/>
              </a:rPr>
              <a:t>COMPETENZA CHIAVE EUROPEA: </a:t>
            </a:r>
            <a:r>
              <a:rPr kumimoji="0" lang="it-IT" sz="1400" b="1" i="0" u="none" strike="noStrike" cap="none" normalizeH="0" baseline="0" dirty="0">
                <a:ln>
                  <a:noFill/>
                </a:ln>
                <a:solidFill>
                  <a:srgbClr val="FF0000"/>
                </a:solidFill>
                <a:effectLst/>
                <a:ea typeface="Times New Roman" pitchFamily="18" charset="0"/>
                <a:cs typeface="Arial Narrow" pitchFamily="34" charset="0"/>
              </a:rPr>
              <a:t>COMPETENZA IN MATERIA DI CITTADINANZA</a:t>
            </a:r>
            <a:endParaRPr kumimoji="0" lang="it-IT" sz="1400" b="0" i="0" u="none" strike="noStrike" cap="none" normalizeH="0" baseline="0" dirty="0">
              <a:ln>
                <a:noFill/>
              </a:ln>
              <a:solidFill>
                <a:srgbClr val="FF0000"/>
              </a:solidFill>
              <a:effectLst/>
              <a:cs typeface="Times New Roman" pitchFamily="18" charset="0"/>
            </a:endParaRPr>
          </a:p>
          <a:p>
            <a:r>
              <a:rPr kumimoji="0" lang="it-IT" sz="1400" b="1" i="0" u="none" strike="noStrike" cap="none" normalizeH="0" baseline="0" dirty="0">
                <a:ln>
                  <a:noFill/>
                </a:ln>
                <a:solidFill>
                  <a:srgbClr val="FF0000"/>
                </a:solidFill>
                <a:effectLst/>
              </a:rPr>
              <a:t>Competenza specifica</a:t>
            </a:r>
            <a:r>
              <a:rPr kumimoji="0" lang="it-IT" sz="1400" b="1" i="0" u="none" strike="noStrike" cap="none" normalizeH="0" baseline="0" dirty="0" smtClean="0">
                <a:ln>
                  <a:noFill/>
                </a:ln>
                <a:solidFill>
                  <a:srgbClr val="FF0000"/>
                </a:solidFill>
                <a:effectLst/>
              </a:rPr>
              <a:t>:</a:t>
            </a:r>
            <a:r>
              <a:rPr lang="it-IT" sz="1400" dirty="0" smtClean="0">
                <a:solidFill>
                  <a:schemeClr val="tx1"/>
                </a:solidFill>
                <a:ea typeface="Times New Roman"/>
                <a:cs typeface="Arial Narrow"/>
              </a:rPr>
              <a:t> </a:t>
            </a:r>
            <a:r>
              <a:rPr lang="it-IT" sz="1400" spc="-5" dirty="0">
                <a:cs typeface="Arial MT"/>
              </a:rPr>
              <a:t>A</a:t>
            </a:r>
            <a:r>
              <a:rPr lang="it-IT" sz="1400" dirty="0">
                <a:cs typeface="Arial MT"/>
              </a:rPr>
              <a:t>ss</a:t>
            </a:r>
            <a:r>
              <a:rPr lang="it-IT" sz="1400" spc="-5" dirty="0">
                <a:cs typeface="Arial MT"/>
              </a:rPr>
              <a:t>ume</a:t>
            </a:r>
            <a:r>
              <a:rPr lang="it-IT" sz="1400" spc="5" dirty="0">
                <a:cs typeface="Arial MT"/>
              </a:rPr>
              <a:t>r</a:t>
            </a:r>
            <a:r>
              <a:rPr lang="it-IT" sz="1400" dirty="0">
                <a:cs typeface="Arial MT"/>
              </a:rPr>
              <a:t>e</a:t>
            </a:r>
            <a:r>
              <a:rPr lang="it-IT" sz="1400" spc="-50" dirty="0">
                <a:cs typeface="Arial MT"/>
              </a:rPr>
              <a:t> </a:t>
            </a:r>
            <a:r>
              <a:rPr lang="it-IT" sz="1400" dirty="0">
                <a:cs typeface="Arial MT"/>
              </a:rPr>
              <a:t>c</a:t>
            </a:r>
            <a:r>
              <a:rPr lang="it-IT" sz="1400" spc="-5" dirty="0">
                <a:cs typeface="Arial MT"/>
              </a:rPr>
              <a:t>ompo</a:t>
            </a:r>
            <a:r>
              <a:rPr lang="it-IT" sz="1400" spc="5" dirty="0">
                <a:cs typeface="Arial MT"/>
              </a:rPr>
              <a:t>r</a:t>
            </a:r>
            <a:r>
              <a:rPr lang="it-IT" sz="1400" spc="-5" dirty="0">
                <a:cs typeface="Arial MT"/>
              </a:rPr>
              <a:t>tament</a:t>
            </a:r>
            <a:r>
              <a:rPr lang="it-IT" sz="1400" dirty="0">
                <a:cs typeface="Arial MT"/>
              </a:rPr>
              <a:t>i</a:t>
            </a:r>
            <a:r>
              <a:rPr lang="it-IT" sz="1400" spc="-45" dirty="0">
                <a:cs typeface="Arial MT"/>
              </a:rPr>
              <a:t> </a:t>
            </a:r>
            <a:r>
              <a:rPr lang="it-IT" sz="1400" dirty="0">
                <a:cs typeface="Arial MT"/>
              </a:rPr>
              <a:t>c</a:t>
            </a:r>
            <a:r>
              <a:rPr lang="it-IT" sz="1400" spc="-5" dirty="0">
                <a:cs typeface="Arial MT"/>
              </a:rPr>
              <a:t>o</a:t>
            </a:r>
            <a:r>
              <a:rPr lang="it-IT" sz="1400" spc="5" dirty="0">
                <a:cs typeface="Arial MT"/>
              </a:rPr>
              <a:t>rr</a:t>
            </a:r>
            <a:r>
              <a:rPr lang="it-IT" sz="1400" spc="-5" dirty="0">
                <a:cs typeface="Arial MT"/>
              </a:rPr>
              <a:t>ett</a:t>
            </a:r>
            <a:r>
              <a:rPr lang="it-IT" sz="1400" dirty="0">
                <a:cs typeface="Arial MT"/>
              </a:rPr>
              <a:t>i  </a:t>
            </a:r>
            <a:r>
              <a:rPr lang="it-IT" sz="1400" spc="-5" dirty="0">
                <a:cs typeface="Arial MT"/>
              </a:rPr>
              <a:t>pe</a:t>
            </a:r>
            <a:r>
              <a:rPr lang="it-IT" sz="1400" dirty="0">
                <a:cs typeface="Arial MT"/>
              </a:rPr>
              <a:t>r</a:t>
            </a:r>
            <a:r>
              <a:rPr lang="it-IT" sz="1400" spc="-40" dirty="0">
                <a:cs typeface="Arial MT"/>
              </a:rPr>
              <a:t> </a:t>
            </a:r>
            <a:r>
              <a:rPr lang="it-IT" sz="1400" dirty="0">
                <a:cs typeface="Arial MT"/>
              </a:rPr>
              <a:t>la </a:t>
            </a:r>
            <a:r>
              <a:rPr lang="it-IT" sz="1400" spc="-95" dirty="0">
                <a:cs typeface="Arial MT"/>
              </a:rPr>
              <a:t> </a:t>
            </a:r>
            <a:r>
              <a:rPr lang="it-IT" sz="1400" dirty="0">
                <a:cs typeface="Arial MT"/>
              </a:rPr>
              <a:t>sic</a:t>
            </a:r>
            <a:r>
              <a:rPr lang="it-IT" sz="1400" spc="-15" dirty="0">
                <a:cs typeface="Arial MT"/>
              </a:rPr>
              <a:t>u</a:t>
            </a:r>
            <a:r>
              <a:rPr lang="it-IT" sz="1400" spc="5" dirty="0">
                <a:cs typeface="Arial MT"/>
              </a:rPr>
              <a:t>r</a:t>
            </a:r>
            <a:r>
              <a:rPr lang="it-IT" sz="1400" spc="-5" dirty="0">
                <a:cs typeface="Arial MT"/>
              </a:rPr>
              <a:t>e</a:t>
            </a:r>
            <a:r>
              <a:rPr lang="it-IT" sz="1400" dirty="0">
                <a:cs typeface="Arial MT"/>
              </a:rPr>
              <a:t>zz</a:t>
            </a:r>
            <a:r>
              <a:rPr lang="it-IT" sz="1400" spc="-5" dirty="0">
                <a:cs typeface="Arial MT"/>
              </a:rPr>
              <a:t>a</a:t>
            </a:r>
            <a:r>
              <a:rPr lang="it-IT" sz="1400" dirty="0">
                <a:cs typeface="Arial MT"/>
              </a:rPr>
              <a:t>,</a:t>
            </a:r>
            <a:r>
              <a:rPr lang="it-IT" sz="1400" spc="-50" dirty="0">
                <a:cs typeface="Arial MT"/>
              </a:rPr>
              <a:t> </a:t>
            </a:r>
            <a:r>
              <a:rPr lang="it-IT" sz="1400" dirty="0">
                <a:cs typeface="Arial MT"/>
              </a:rPr>
              <a:t>la</a:t>
            </a:r>
            <a:r>
              <a:rPr lang="it-IT" sz="1400" spc="-50" dirty="0">
                <a:cs typeface="Arial MT"/>
              </a:rPr>
              <a:t> </a:t>
            </a:r>
            <a:r>
              <a:rPr lang="it-IT" sz="1400" dirty="0">
                <a:cs typeface="Arial MT"/>
              </a:rPr>
              <a:t>s</a:t>
            </a:r>
            <a:r>
              <a:rPr lang="it-IT" sz="1400" spc="-5" dirty="0">
                <a:cs typeface="Arial MT"/>
              </a:rPr>
              <a:t>a</a:t>
            </a:r>
            <a:r>
              <a:rPr lang="it-IT" sz="1400" dirty="0">
                <a:cs typeface="Arial MT"/>
              </a:rPr>
              <a:t>l</a:t>
            </a:r>
            <a:r>
              <a:rPr lang="it-IT" sz="1400" spc="-5" dirty="0">
                <a:cs typeface="Arial MT"/>
              </a:rPr>
              <a:t>ut</a:t>
            </a:r>
            <a:r>
              <a:rPr lang="it-IT" sz="1400" dirty="0">
                <a:cs typeface="Arial MT"/>
              </a:rPr>
              <a:t>e</a:t>
            </a:r>
            <a:r>
              <a:rPr lang="it-IT" sz="1400" spc="-50" dirty="0">
                <a:cs typeface="Arial MT"/>
              </a:rPr>
              <a:t> </a:t>
            </a:r>
            <a:r>
              <a:rPr lang="it-IT" sz="1400" spc="-5" dirty="0">
                <a:cs typeface="Arial MT"/>
              </a:rPr>
              <a:t>p</a:t>
            </a:r>
            <a:r>
              <a:rPr lang="it-IT" sz="1400" spc="5" dirty="0">
                <a:cs typeface="Arial MT"/>
              </a:rPr>
              <a:t>r</a:t>
            </a:r>
            <a:r>
              <a:rPr lang="it-IT" sz="1400" spc="-5" dirty="0">
                <a:cs typeface="Arial MT"/>
              </a:rPr>
              <a:t>op</a:t>
            </a:r>
            <a:r>
              <a:rPr lang="it-IT" sz="1400" spc="5" dirty="0">
                <a:cs typeface="Arial MT"/>
              </a:rPr>
              <a:t>r</a:t>
            </a:r>
            <a:r>
              <a:rPr lang="it-IT" sz="1400" dirty="0">
                <a:cs typeface="Arial MT"/>
              </a:rPr>
              <a:t>ia</a:t>
            </a:r>
            <a:r>
              <a:rPr lang="it-IT" sz="1400" spc="-50" dirty="0">
                <a:cs typeface="Arial MT"/>
              </a:rPr>
              <a:t> </a:t>
            </a:r>
            <a:r>
              <a:rPr lang="it-IT" sz="1400" dirty="0">
                <a:cs typeface="Arial MT"/>
              </a:rPr>
              <a:t>e  </a:t>
            </a:r>
            <a:r>
              <a:rPr lang="it-IT" sz="1400" spc="-65" dirty="0">
                <a:cs typeface="Arial MT"/>
              </a:rPr>
              <a:t>altrui</a:t>
            </a:r>
            <a:r>
              <a:rPr lang="it-IT" sz="1400" spc="120" dirty="0">
                <a:cs typeface="Arial MT"/>
              </a:rPr>
              <a:t> </a:t>
            </a:r>
            <a:r>
              <a:rPr lang="it-IT" sz="1400" spc="-95" dirty="0">
                <a:cs typeface="Arial MT"/>
              </a:rPr>
              <a:t>e</a:t>
            </a:r>
            <a:r>
              <a:rPr lang="it-IT" sz="1400" spc="60" dirty="0">
                <a:cs typeface="Arial MT"/>
              </a:rPr>
              <a:t> </a:t>
            </a:r>
            <a:r>
              <a:rPr lang="it-IT" sz="1400" spc="-85" dirty="0">
                <a:cs typeface="Arial MT"/>
              </a:rPr>
              <a:t>per</a:t>
            </a:r>
            <a:r>
              <a:rPr lang="it-IT" sz="1400" spc="80" dirty="0">
                <a:cs typeface="Arial MT"/>
              </a:rPr>
              <a:t> </a:t>
            </a:r>
            <a:r>
              <a:rPr lang="it-IT" sz="1400" spc="-40" dirty="0">
                <a:cs typeface="Arial MT"/>
              </a:rPr>
              <a:t>il </a:t>
            </a:r>
            <a:r>
              <a:rPr lang="it-IT" sz="1400" spc="-75" dirty="0">
                <a:cs typeface="Arial MT"/>
              </a:rPr>
              <a:t>rispetto</a:t>
            </a:r>
            <a:r>
              <a:rPr lang="it-IT" sz="1400" spc="275" dirty="0">
                <a:cs typeface="Arial MT"/>
              </a:rPr>
              <a:t> </a:t>
            </a:r>
            <a:r>
              <a:rPr lang="it-IT" sz="1400" spc="-75" dirty="0">
                <a:cs typeface="Arial MT"/>
              </a:rPr>
              <a:t>delle </a:t>
            </a:r>
            <a:r>
              <a:rPr lang="it-IT" sz="1400" spc="-70" dirty="0">
                <a:cs typeface="Arial MT"/>
              </a:rPr>
              <a:t> </a:t>
            </a:r>
            <a:r>
              <a:rPr lang="it-IT" sz="1400" spc="-5" dirty="0">
                <a:cs typeface="Arial MT"/>
              </a:rPr>
              <a:t>pe</a:t>
            </a:r>
            <a:r>
              <a:rPr lang="it-IT" sz="1400" spc="5" dirty="0">
                <a:cs typeface="Arial MT"/>
              </a:rPr>
              <a:t>r</a:t>
            </a:r>
            <a:r>
              <a:rPr lang="it-IT" sz="1400" dirty="0">
                <a:cs typeface="Arial MT"/>
              </a:rPr>
              <a:t>s</a:t>
            </a:r>
            <a:r>
              <a:rPr lang="it-IT" sz="1400" spc="-5" dirty="0">
                <a:cs typeface="Arial MT"/>
              </a:rPr>
              <a:t>one</a:t>
            </a:r>
            <a:r>
              <a:rPr lang="it-IT" sz="1400" dirty="0">
                <a:cs typeface="Arial MT"/>
              </a:rPr>
              <a:t>,</a:t>
            </a:r>
            <a:r>
              <a:rPr lang="it-IT" sz="1400" spc="-50" dirty="0">
                <a:cs typeface="Arial MT"/>
              </a:rPr>
              <a:t> </a:t>
            </a:r>
            <a:r>
              <a:rPr lang="it-IT" sz="1400" spc="-5" dirty="0">
                <a:cs typeface="Arial MT"/>
              </a:rPr>
              <a:t>de</a:t>
            </a:r>
            <a:r>
              <a:rPr lang="it-IT" sz="1400" dirty="0">
                <a:cs typeface="Arial MT"/>
              </a:rPr>
              <a:t>lle </a:t>
            </a:r>
            <a:r>
              <a:rPr lang="it-IT" sz="1400" spc="95" dirty="0">
                <a:cs typeface="Arial MT"/>
              </a:rPr>
              <a:t> </a:t>
            </a:r>
            <a:r>
              <a:rPr lang="it-IT" sz="1400" dirty="0">
                <a:cs typeface="Arial MT"/>
              </a:rPr>
              <a:t>c</a:t>
            </a:r>
            <a:r>
              <a:rPr lang="it-IT" sz="1400" spc="-5" dirty="0">
                <a:cs typeface="Arial MT"/>
              </a:rPr>
              <a:t>o</a:t>
            </a:r>
            <a:r>
              <a:rPr lang="it-IT" sz="1400" dirty="0">
                <a:cs typeface="Arial MT"/>
              </a:rPr>
              <a:t>s</a:t>
            </a:r>
            <a:r>
              <a:rPr lang="it-IT" sz="1400" spc="-5" dirty="0">
                <a:cs typeface="Arial MT"/>
              </a:rPr>
              <a:t>e</a:t>
            </a:r>
            <a:r>
              <a:rPr lang="it-IT" sz="1400" dirty="0">
                <a:cs typeface="Arial MT"/>
              </a:rPr>
              <a:t>,</a:t>
            </a:r>
            <a:r>
              <a:rPr lang="it-IT" sz="1400" spc="-50" dirty="0">
                <a:cs typeface="Arial MT"/>
              </a:rPr>
              <a:t> </a:t>
            </a:r>
            <a:r>
              <a:rPr lang="it-IT" sz="1400" spc="-5" dirty="0">
                <a:cs typeface="Arial MT"/>
              </a:rPr>
              <a:t>de</a:t>
            </a:r>
            <a:r>
              <a:rPr lang="it-IT" sz="1400" dirty="0">
                <a:cs typeface="Arial MT"/>
              </a:rPr>
              <a:t>i</a:t>
            </a:r>
            <a:r>
              <a:rPr lang="it-IT" sz="1400" spc="-45" dirty="0">
                <a:cs typeface="Arial MT"/>
              </a:rPr>
              <a:t> </a:t>
            </a:r>
            <a:r>
              <a:rPr lang="it-IT" sz="1400" dirty="0">
                <a:cs typeface="Arial MT"/>
              </a:rPr>
              <a:t>l</a:t>
            </a:r>
            <a:r>
              <a:rPr lang="it-IT" sz="1400" spc="-5" dirty="0">
                <a:cs typeface="Arial MT"/>
              </a:rPr>
              <a:t>uo</a:t>
            </a:r>
            <a:r>
              <a:rPr lang="it-IT" sz="1400" spc="5" dirty="0">
                <a:cs typeface="Arial MT"/>
              </a:rPr>
              <a:t>g</a:t>
            </a:r>
            <a:r>
              <a:rPr lang="it-IT" sz="1400" spc="-5" dirty="0">
                <a:cs typeface="Arial MT"/>
              </a:rPr>
              <a:t>h</a:t>
            </a:r>
            <a:r>
              <a:rPr lang="it-IT" sz="1400" dirty="0">
                <a:cs typeface="Arial MT"/>
              </a:rPr>
              <a:t>i</a:t>
            </a:r>
            <a:r>
              <a:rPr lang="it-IT" sz="1400" spc="-45" dirty="0">
                <a:cs typeface="Arial MT"/>
              </a:rPr>
              <a:t> </a:t>
            </a:r>
            <a:r>
              <a:rPr lang="it-IT" sz="1400" dirty="0">
                <a:cs typeface="Arial MT"/>
              </a:rPr>
              <a:t>e  </a:t>
            </a:r>
            <a:r>
              <a:rPr lang="it-IT" sz="1400" spc="-5" dirty="0">
                <a:cs typeface="Arial MT"/>
              </a:rPr>
              <a:t>de</a:t>
            </a:r>
            <a:r>
              <a:rPr lang="it-IT" sz="1400" dirty="0">
                <a:cs typeface="Arial MT"/>
              </a:rPr>
              <a:t>ll’</a:t>
            </a:r>
            <a:r>
              <a:rPr lang="it-IT" sz="1400" spc="-5" dirty="0">
                <a:cs typeface="Arial MT"/>
              </a:rPr>
              <a:t>amb</a:t>
            </a:r>
            <a:r>
              <a:rPr lang="it-IT" sz="1400" dirty="0">
                <a:cs typeface="Arial MT"/>
              </a:rPr>
              <a:t>i</a:t>
            </a:r>
            <a:r>
              <a:rPr lang="it-IT" sz="1400" spc="-5" dirty="0">
                <a:cs typeface="Arial MT"/>
              </a:rPr>
              <a:t>ente</a:t>
            </a:r>
            <a:r>
              <a:rPr lang="it-IT" sz="1400" dirty="0">
                <a:cs typeface="Arial MT"/>
              </a:rPr>
              <a:t>;</a:t>
            </a:r>
            <a:r>
              <a:rPr lang="it-IT" sz="1400" spc="-50" dirty="0">
                <a:cs typeface="Arial MT"/>
              </a:rPr>
              <a:t> </a:t>
            </a:r>
            <a:r>
              <a:rPr lang="it-IT" sz="1400" dirty="0">
                <a:cs typeface="Arial MT"/>
              </a:rPr>
              <a:t>s</a:t>
            </a:r>
            <a:r>
              <a:rPr lang="it-IT" sz="1400" spc="-5" dirty="0">
                <a:cs typeface="Arial MT"/>
              </a:rPr>
              <a:t>egu</a:t>
            </a:r>
            <a:r>
              <a:rPr lang="it-IT" sz="1400" dirty="0">
                <a:cs typeface="Arial MT"/>
              </a:rPr>
              <a:t>i</a:t>
            </a:r>
            <a:r>
              <a:rPr lang="it-IT" sz="1400" spc="5" dirty="0">
                <a:cs typeface="Arial MT"/>
              </a:rPr>
              <a:t>r</a:t>
            </a:r>
            <a:r>
              <a:rPr lang="it-IT" sz="1400" dirty="0">
                <a:cs typeface="Arial MT"/>
              </a:rPr>
              <a:t>e</a:t>
            </a:r>
            <a:r>
              <a:rPr lang="it-IT" sz="1400" spc="-50" dirty="0">
                <a:cs typeface="Arial MT"/>
              </a:rPr>
              <a:t> </a:t>
            </a:r>
            <a:r>
              <a:rPr lang="it-IT" sz="1400" dirty="0">
                <a:cs typeface="Arial MT"/>
              </a:rPr>
              <a:t>le</a:t>
            </a:r>
            <a:r>
              <a:rPr lang="it-IT" sz="1400" spc="-50" dirty="0">
                <a:cs typeface="Arial MT"/>
              </a:rPr>
              <a:t> </a:t>
            </a:r>
            <a:r>
              <a:rPr lang="it-IT" sz="1400" spc="5" dirty="0">
                <a:cs typeface="Arial MT"/>
              </a:rPr>
              <a:t>r</a:t>
            </a:r>
            <a:r>
              <a:rPr lang="it-IT" sz="1400" spc="-5" dirty="0">
                <a:cs typeface="Arial MT"/>
              </a:rPr>
              <a:t>ego</a:t>
            </a:r>
            <a:r>
              <a:rPr lang="it-IT" sz="1400" dirty="0">
                <a:cs typeface="Arial MT"/>
              </a:rPr>
              <a:t>le</a:t>
            </a:r>
            <a:r>
              <a:rPr lang="it-IT" sz="1400" spc="-50" dirty="0">
                <a:cs typeface="Arial MT"/>
              </a:rPr>
              <a:t> </a:t>
            </a:r>
            <a:r>
              <a:rPr lang="it-IT" sz="1400" spc="-5" dirty="0">
                <a:cs typeface="Arial MT"/>
              </a:rPr>
              <a:t>di  </a:t>
            </a:r>
            <a:r>
              <a:rPr lang="it-IT" sz="1400" dirty="0">
                <a:cs typeface="Arial MT"/>
              </a:rPr>
              <a:t>c</a:t>
            </a:r>
            <a:r>
              <a:rPr lang="it-IT" sz="1400" spc="-5" dirty="0">
                <a:cs typeface="Arial MT"/>
              </a:rPr>
              <a:t>ompo</a:t>
            </a:r>
            <a:r>
              <a:rPr lang="it-IT" sz="1400" spc="5" dirty="0">
                <a:cs typeface="Arial MT"/>
              </a:rPr>
              <a:t>r</a:t>
            </a:r>
            <a:r>
              <a:rPr lang="it-IT" sz="1400" spc="-5" dirty="0">
                <a:cs typeface="Arial MT"/>
              </a:rPr>
              <a:t>tament</a:t>
            </a:r>
            <a:r>
              <a:rPr lang="it-IT" sz="1400" dirty="0">
                <a:cs typeface="Arial MT"/>
              </a:rPr>
              <a:t>o </a:t>
            </a:r>
            <a:r>
              <a:rPr lang="it-IT" sz="1400" spc="-95" dirty="0">
                <a:cs typeface="Arial MT"/>
              </a:rPr>
              <a:t> </a:t>
            </a:r>
            <a:r>
              <a:rPr lang="it-IT" sz="1400" dirty="0">
                <a:cs typeface="Arial MT"/>
              </a:rPr>
              <a:t>e</a:t>
            </a:r>
            <a:r>
              <a:rPr lang="it-IT" sz="1400" spc="-40" dirty="0">
                <a:cs typeface="Arial MT"/>
              </a:rPr>
              <a:t> </a:t>
            </a:r>
            <a:r>
              <a:rPr lang="it-IT" sz="1400" spc="-5" dirty="0">
                <a:cs typeface="Arial MT"/>
              </a:rPr>
              <a:t>a</a:t>
            </a:r>
            <a:r>
              <a:rPr lang="it-IT" sz="1400" dirty="0">
                <a:cs typeface="Arial MT"/>
              </a:rPr>
              <a:t>ss</a:t>
            </a:r>
            <a:r>
              <a:rPr lang="it-IT" sz="1400" spc="-5" dirty="0">
                <a:cs typeface="Arial MT"/>
              </a:rPr>
              <a:t>ume</a:t>
            </a:r>
            <a:r>
              <a:rPr lang="it-IT" sz="1400" spc="5" dirty="0">
                <a:cs typeface="Arial MT"/>
              </a:rPr>
              <a:t>r</a:t>
            </a:r>
            <a:r>
              <a:rPr lang="it-IT" sz="1400" dirty="0">
                <a:cs typeface="Arial MT"/>
              </a:rPr>
              <a:t>si  </a:t>
            </a:r>
            <a:r>
              <a:rPr lang="it-IT" sz="1400" spc="-75" dirty="0">
                <a:cs typeface="Arial MT"/>
              </a:rPr>
              <a:t>responsabilità.</a:t>
            </a:r>
            <a:endParaRPr lang="it-IT" sz="1400" dirty="0">
              <a:cs typeface="Arial MT"/>
            </a:endParaRPr>
          </a:p>
        </p:txBody>
      </p:sp>
      <p:pic>
        <p:nvPicPr>
          <p:cNvPr id="6" name="Immagine 5" descr="Immagine che contiene Arte bambini, disegno, calligrafia, testo&#10;&#10;Descrizione generata automaticamente">
            <a:extLst>
              <a:ext uri="{FF2B5EF4-FFF2-40B4-BE49-F238E27FC236}">
                <a16:creationId xmlns="" xmlns:a16="http://schemas.microsoft.com/office/drawing/2014/main" id="{83AA8624-D9AA-8903-CF06-B1A56B8B77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4527657" y="2414769"/>
            <a:ext cx="3136685" cy="5044614"/>
          </a:xfrm>
          <a:prstGeom prst="rect">
            <a:avLst/>
          </a:prstGeom>
        </p:spPr>
      </p:pic>
    </p:spTree>
    <p:extLst>
      <p:ext uri="{BB962C8B-B14F-4D97-AF65-F5344CB8AC3E}">
        <p14:creationId xmlns:p14="http://schemas.microsoft.com/office/powerpoint/2010/main" val="41551090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 xmlns:a16="http://schemas.microsoft.com/office/drawing/2014/main" id="{F5335D79-9830-D64C-2A6E-D15625CAB039}"/>
              </a:ext>
            </a:extLst>
          </p:cNvPr>
          <p:cNvSpPr/>
          <p:nvPr/>
        </p:nvSpPr>
        <p:spPr>
          <a:xfrm>
            <a:off x="244822" y="1034175"/>
            <a:ext cx="11727180" cy="1041008"/>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rgbClr val="FF0000"/>
                </a:solidFill>
                <a:effectLst/>
              </a:rPr>
              <a:t>COMPETENZA CHIAVE EUROPEA: </a:t>
            </a:r>
            <a:r>
              <a:rPr kumimoji="0" lang="it-IT" sz="1400" b="1" i="0" u="none" strike="noStrike" cap="none" normalizeH="0" baseline="0" dirty="0">
                <a:ln>
                  <a:noFill/>
                </a:ln>
                <a:solidFill>
                  <a:srgbClr val="FF0000"/>
                </a:solidFill>
                <a:effectLst/>
                <a:ea typeface="Times New Roman" pitchFamily="18" charset="0"/>
                <a:cs typeface="Arial Narrow" pitchFamily="34" charset="0"/>
              </a:rPr>
              <a:t>COMPETENZA PERSONALE, SOCIALE E CAPACITÀ DI IMPARARE AD IMPARARE</a:t>
            </a:r>
            <a:endParaRPr kumimoji="0" lang="it-IT" sz="1400" b="1" i="0" u="none" strike="noStrike" cap="none" normalizeH="0" baseline="0" dirty="0">
              <a:ln>
                <a:noFill/>
              </a:ln>
              <a:solidFill>
                <a:srgbClr val="FF0000"/>
              </a:solidFill>
              <a:effectLst/>
            </a:endParaRPr>
          </a:p>
          <a:p>
            <a:r>
              <a:rPr kumimoji="0" lang="it-IT" sz="1400" b="1" i="0" u="none" strike="noStrike" cap="none" normalizeH="0" baseline="0" dirty="0">
                <a:ln>
                  <a:noFill/>
                </a:ln>
                <a:solidFill>
                  <a:srgbClr val="FF0000"/>
                </a:solidFill>
                <a:effectLst/>
              </a:rPr>
              <a:t>Competenza specifica</a:t>
            </a:r>
            <a:r>
              <a:rPr kumimoji="0" lang="it-IT" sz="1400" b="0" i="0" u="none" strike="noStrike" cap="none" normalizeH="0" baseline="0" dirty="0">
                <a:ln>
                  <a:noFill/>
                </a:ln>
                <a:solidFill>
                  <a:srgbClr val="FF0000"/>
                </a:solidFill>
                <a:effectLst/>
              </a:rPr>
              <a:t>: </a:t>
            </a:r>
          </a:p>
          <a:p>
            <a:pPr marL="285750" indent="-285750">
              <a:buFont typeface="Wingdings" panose="05000000000000000000" pitchFamily="2" charset="2"/>
              <a:buChar char="ü"/>
            </a:pPr>
            <a:r>
              <a:rPr kumimoji="0" lang="it-IT" altLang="it-IT" sz="1400" b="0" i="0" u="none" strike="noStrike" cap="none" normalizeH="0" baseline="0" dirty="0">
                <a:ln>
                  <a:noFill/>
                </a:ln>
                <a:solidFill>
                  <a:srgbClr val="000000"/>
                </a:solidFill>
                <a:effectLst/>
                <a:ea typeface="Microsoft YaHei" panose="020B0503020204020204" pitchFamily="34" charset="-122"/>
                <a:cs typeface="Times New Roman" panose="02020603050405020304" pitchFamily="18" charset="0"/>
              </a:rPr>
              <a:t>Manifestare il senso dell’identità personale, attraverso l’espressione consapevole delle proprie esigenze e dei propri sentimenti, controllati ed espressi in modo adeguato.</a:t>
            </a:r>
          </a:p>
          <a:p>
            <a:pPr marL="285750" indent="-285750">
              <a:buFont typeface="Wingdings" panose="05000000000000000000" pitchFamily="2" charset="2"/>
              <a:buChar char="ü"/>
            </a:pPr>
            <a:r>
              <a:rPr kumimoji="0" lang="it-IT" altLang="it-IT" sz="1400" b="0" i="0" u="none" strike="noStrike" cap="none" normalizeH="0" baseline="0" dirty="0">
                <a:ln>
                  <a:noFill/>
                </a:ln>
                <a:solidFill>
                  <a:srgbClr val="000000"/>
                </a:solidFill>
                <a:effectLst/>
                <a:ea typeface="Microsoft YaHei" panose="020B0503020204020204" pitchFamily="34" charset="-122"/>
                <a:cs typeface="Times New Roman" panose="02020603050405020304" pitchFamily="18" charset="0"/>
              </a:rPr>
              <a:t>Giocare e lavorare in modo costruttivo, collaborativo, partecipativo e creativo con gli altri bambini.</a:t>
            </a:r>
          </a:p>
        </p:txBody>
      </p:sp>
      <p:sp>
        <p:nvSpPr>
          <p:cNvPr id="3" name="Rettangolo 2">
            <a:extLst>
              <a:ext uri="{FF2B5EF4-FFF2-40B4-BE49-F238E27FC236}">
                <a16:creationId xmlns="" xmlns:a16="http://schemas.microsoft.com/office/drawing/2014/main" id="{0D207748-49A2-218D-54DC-B367EC79325A}"/>
              </a:ext>
            </a:extLst>
          </p:cNvPr>
          <p:cNvSpPr/>
          <p:nvPr/>
        </p:nvSpPr>
        <p:spPr>
          <a:xfrm>
            <a:off x="248926" y="157371"/>
            <a:ext cx="11725591" cy="195209"/>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it-IT" sz="1200" dirty="0"/>
              <a:t>UNITÀ DI APPRENDIMENTO</a:t>
            </a:r>
          </a:p>
        </p:txBody>
      </p:sp>
      <p:sp>
        <p:nvSpPr>
          <p:cNvPr id="6" name="Rettangolo 5">
            <a:extLst>
              <a:ext uri="{FF2B5EF4-FFF2-40B4-BE49-F238E27FC236}">
                <a16:creationId xmlns="" xmlns:a16="http://schemas.microsoft.com/office/drawing/2014/main" id="{411A21ED-B642-03CD-A7B1-A2740427757E}"/>
              </a:ext>
            </a:extLst>
          </p:cNvPr>
          <p:cNvSpPr/>
          <p:nvPr/>
        </p:nvSpPr>
        <p:spPr>
          <a:xfrm>
            <a:off x="248926" y="394366"/>
            <a:ext cx="11723077" cy="639809"/>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dirty="0">
                <a:solidFill>
                  <a:srgbClr val="FF0000"/>
                </a:solidFill>
              </a:rPr>
              <a:t>«CORPO DENTRO, CORPO FUORI»</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dirty="0">
                <a:solidFill>
                  <a:schemeClr val="tx1"/>
                </a:solidFill>
              </a:rPr>
              <a:t>TRASVERSALE INTERSEZIONE </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dirty="0">
                <a:solidFill>
                  <a:schemeClr val="tx1"/>
                </a:solidFill>
              </a:rPr>
              <a:t>OTTOBRE - </a:t>
            </a:r>
            <a:r>
              <a:rPr lang="it-IT" sz="1400" b="1" dirty="0" smtClean="0">
                <a:solidFill>
                  <a:schemeClr val="tx1"/>
                </a:solidFill>
              </a:rPr>
              <a:t>MAGGIO</a:t>
            </a:r>
            <a:endParaRPr lang="it-IT" sz="1400" b="1" dirty="0">
              <a:solidFill>
                <a:srgbClr val="FF0000"/>
              </a:solidFill>
            </a:endParaRPr>
          </a:p>
        </p:txBody>
      </p:sp>
      <p:sp>
        <p:nvSpPr>
          <p:cNvPr id="7" name="Rettangolo 6">
            <a:extLst>
              <a:ext uri="{FF2B5EF4-FFF2-40B4-BE49-F238E27FC236}">
                <a16:creationId xmlns="" xmlns:a16="http://schemas.microsoft.com/office/drawing/2014/main" id="{BF018121-316B-CFD2-B269-56C762810FFA}"/>
              </a:ext>
            </a:extLst>
          </p:cNvPr>
          <p:cNvSpPr/>
          <p:nvPr/>
        </p:nvSpPr>
        <p:spPr>
          <a:xfrm>
            <a:off x="244822" y="2075183"/>
            <a:ext cx="11727180" cy="661899"/>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rgbClr val="FF0000"/>
                </a:solidFill>
                <a:effectLst/>
              </a:rPr>
              <a:t>COMPETENZA CHIAVE EUROPEA: </a:t>
            </a:r>
            <a:r>
              <a:rPr kumimoji="0" lang="it-IT" sz="1400" b="1" i="0" u="none" strike="noStrike" cap="none" normalizeH="0" baseline="0" dirty="0">
                <a:ln>
                  <a:noFill/>
                </a:ln>
                <a:solidFill>
                  <a:srgbClr val="FF0000"/>
                </a:solidFill>
                <a:effectLst/>
                <a:ea typeface="Times New Roman" pitchFamily="18" charset="0"/>
                <a:cs typeface="Arial Narrow" pitchFamily="34" charset="0"/>
              </a:rPr>
              <a:t>COMPETENZA IN MATERIA DI CITTADINANZA</a:t>
            </a:r>
            <a:endParaRPr kumimoji="0" lang="it-IT" sz="1400" b="0" i="0" u="none" strike="noStrike" cap="none" normalizeH="0" baseline="0" dirty="0">
              <a:ln>
                <a:noFill/>
              </a:ln>
              <a:solidFill>
                <a:srgbClr val="FF0000"/>
              </a:solidFill>
              <a:effectLst/>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rgbClr val="FF0000"/>
                </a:solidFill>
                <a:effectLst/>
              </a:rPr>
              <a:t>Competenza specifica: </a:t>
            </a:r>
            <a:r>
              <a:rPr kumimoji="0" lang="it-IT" altLang="it-IT" sz="1400" b="0" i="0" u="none" strike="noStrike" cap="none" normalizeH="0" baseline="0" dirty="0">
                <a:ln>
                  <a:noFill/>
                </a:ln>
                <a:solidFill>
                  <a:srgbClr val="000000"/>
                </a:solidFill>
                <a:effectLst/>
                <a:ea typeface="Microsoft YaHei" panose="020B0503020204020204" pitchFamily="34" charset="-122"/>
                <a:cs typeface="Times New Roman" panose="02020603050405020304" pitchFamily="18" charset="0"/>
              </a:rPr>
              <a:t>Riflettere, confrontarsi, ascoltare, discutere con gli adulti e con gli altri bambini, tenendo conto del proprio e dell’altrui punto di vista, delle differenze e rispettandoli</a:t>
            </a:r>
            <a:endParaRPr kumimoji="0" lang="it-IT" sz="1400" b="0" i="0" u="none" strike="noStrike" cap="none" normalizeH="0" baseline="0" dirty="0">
              <a:ln>
                <a:noFill/>
              </a:ln>
              <a:solidFill>
                <a:schemeClr val="tx1"/>
              </a:solidFill>
              <a:effectLst/>
            </a:endParaRPr>
          </a:p>
        </p:txBody>
      </p:sp>
      <p:sp>
        <p:nvSpPr>
          <p:cNvPr id="8" name="Rettangolo 7">
            <a:extLst>
              <a:ext uri="{FF2B5EF4-FFF2-40B4-BE49-F238E27FC236}">
                <a16:creationId xmlns="" xmlns:a16="http://schemas.microsoft.com/office/drawing/2014/main" id="{715AC74A-4D54-E279-DD18-78314B45FCB0}"/>
              </a:ext>
            </a:extLst>
          </p:cNvPr>
          <p:cNvSpPr/>
          <p:nvPr/>
        </p:nvSpPr>
        <p:spPr>
          <a:xfrm>
            <a:off x="244822" y="2756778"/>
            <a:ext cx="11727180" cy="441838"/>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rgbClr val="FF0000"/>
                </a:solidFill>
                <a:effectLst/>
                <a:ea typeface="Verdana" pitchFamily="34" charset="0"/>
                <a:cs typeface="Verdana" pitchFamily="34" charset="0"/>
              </a:rPr>
              <a:t>COM</a:t>
            </a:r>
            <a:r>
              <a:rPr kumimoji="0" lang="it-IT" sz="1400" b="1" i="0" u="none" strike="noStrike" cap="none" normalizeH="0" baseline="0" dirty="0">
                <a:ln>
                  <a:noFill/>
                </a:ln>
                <a:solidFill>
                  <a:srgbClr val="FF0000"/>
                </a:solidFill>
                <a:effectLst/>
              </a:rPr>
              <a:t>PETENZA CHIAVE EUROPEA: COMPETENZA IMPRENDITORIALE</a:t>
            </a:r>
            <a:endParaRPr kumimoji="0" lang="it-IT" sz="1400" b="1" i="0" u="none" strike="noStrike" cap="none" normalizeH="0" baseline="0" dirty="0">
              <a:ln>
                <a:noFill/>
              </a:ln>
              <a:solidFill>
                <a:srgbClr val="FF0000"/>
              </a:solidFill>
              <a:effectLst/>
              <a:cs typeface="Times New Roman" pitchFamily="18" charset="0"/>
            </a:endParaRPr>
          </a:p>
          <a:p>
            <a:r>
              <a:rPr kumimoji="0" lang="it-IT" sz="1400" b="1" i="0" u="none" strike="noStrike" cap="none" normalizeH="0" baseline="0" dirty="0">
                <a:ln>
                  <a:noFill/>
                </a:ln>
                <a:solidFill>
                  <a:srgbClr val="FF0000"/>
                </a:solidFill>
                <a:effectLst/>
              </a:rPr>
              <a:t>Competenza specifica: </a:t>
            </a:r>
            <a:r>
              <a:rPr kumimoji="0" lang="it-IT" altLang="it-IT" sz="1400" b="0" i="0" u="none" strike="noStrike" cap="none" normalizeH="0" baseline="0" dirty="0">
                <a:ln>
                  <a:noFill/>
                </a:ln>
                <a:solidFill>
                  <a:srgbClr val="000000"/>
                </a:solidFill>
                <a:effectLst/>
                <a:ea typeface="Microsoft YaHei" panose="020B0503020204020204" pitchFamily="34" charset="-122"/>
              </a:rPr>
              <a:t>Assumere e portare a termine compiti e iniziative.</a:t>
            </a:r>
          </a:p>
        </p:txBody>
      </p:sp>
      <p:sp>
        <p:nvSpPr>
          <p:cNvPr id="9" name="Rettangolo 8">
            <a:extLst>
              <a:ext uri="{FF2B5EF4-FFF2-40B4-BE49-F238E27FC236}">
                <a16:creationId xmlns="" xmlns:a16="http://schemas.microsoft.com/office/drawing/2014/main" id="{4DC607F2-BA53-CBDF-3400-F131F01FF5CF}"/>
              </a:ext>
            </a:extLst>
          </p:cNvPr>
          <p:cNvSpPr/>
          <p:nvPr/>
        </p:nvSpPr>
        <p:spPr>
          <a:xfrm>
            <a:off x="244822" y="3198616"/>
            <a:ext cx="11727180" cy="1329397"/>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rgbClr val="FF0000"/>
                </a:solidFill>
                <a:effectLst/>
                <a:ea typeface="Verdana" pitchFamily="34" charset="0"/>
                <a:cs typeface="Verdana" pitchFamily="34" charset="0"/>
              </a:rPr>
              <a:t>COM</a:t>
            </a:r>
            <a:r>
              <a:rPr kumimoji="0" lang="it-IT" sz="1400" b="1" i="0" u="none" strike="noStrike" cap="none" normalizeH="0" baseline="0" dirty="0">
                <a:ln>
                  <a:noFill/>
                </a:ln>
                <a:solidFill>
                  <a:srgbClr val="FF0000"/>
                </a:solidFill>
                <a:effectLst/>
              </a:rPr>
              <a:t>PETENZA CHIAVE EUROPEA: </a:t>
            </a:r>
            <a:r>
              <a:rPr kumimoji="0" lang="it-IT" sz="1400" b="1" i="0" u="none" strike="noStrike" cap="none" normalizeH="0" baseline="0" dirty="0">
                <a:ln>
                  <a:noFill/>
                </a:ln>
                <a:solidFill>
                  <a:srgbClr val="FF0000"/>
                </a:solidFill>
                <a:effectLst/>
                <a:ea typeface="Times New Roman" pitchFamily="18" charset="0"/>
                <a:cs typeface="Arial Narrow" pitchFamily="34" charset="0"/>
              </a:rPr>
              <a:t>COMPETENZA IN MATERIA DI CONSAPEVOLEZZA ED ESPRESSIONE CULTURALI - IL CORPO E IL MOVIMENTO</a:t>
            </a:r>
            <a:endParaRPr kumimoji="0" lang="it-IT" sz="1400" b="0" i="0" u="none" strike="noStrike" cap="none" normalizeH="0" baseline="0" dirty="0">
              <a:ln>
                <a:noFill/>
              </a:ln>
              <a:solidFill>
                <a:srgbClr val="FF0000"/>
              </a:solidFill>
              <a:effectLst/>
              <a:cs typeface="Times New Roman" pitchFamily="18" charset="0"/>
            </a:endParaRPr>
          </a:p>
          <a:p>
            <a:pPr marL="0" marR="0" lvl="0" indent="0" algn="just"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it-IT" sz="1400" b="1" i="0" u="none" strike="noStrike" cap="none" normalizeH="0" baseline="0" dirty="0">
                <a:ln>
                  <a:noFill/>
                </a:ln>
                <a:solidFill>
                  <a:srgbClr val="FF0000"/>
                </a:solidFill>
                <a:effectLst/>
              </a:rPr>
              <a:t>Competenza specifica: </a:t>
            </a:r>
          </a:p>
          <a:p>
            <a:pPr marL="285750" marR="0" lvl="0" indent="-285750" algn="just" defTabSz="449263" rtl="0" eaLnBrk="1" fontAlgn="base" latinLnBrk="0" hangingPunct="1">
              <a:lnSpc>
                <a:spcPct val="100000"/>
              </a:lnSpc>
              <a:spcBef>
                <a:spcPct val="0"/>
              </a:spcBef>
              <a:spcAft>
                <a:spcPct val="0"/>
              </a:spcAft>
              <a:buClrTx/>
              <a:buSzPct val="100000"/>
              <a:buFont typeface="Wingdings" panose="05000000000000000000" pitchFamily="2" charset="2"/>
              <a:buChar char="ü"/>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it-IT" altLang="it-IT" sz="1400" b="0" i="0" u="none" strike="noStrike" cap="none" normalizeH="0" baseline="0" dirty="0">
                <a:ln>
                  <a:noFill/>
                </a:ln>
                <a:solidFill>
                  <a:srgbClr val="00000A"/>
                </a:solidFill>
                <a:effectLst/>
                <a:ea typeface="Microsoft YaHei" panose="020B0503020204020204" pitchFamily="34" charset="-122"/>
                <a:cs typeface="Times New Roman" panose="02020603050405020304" pitchFamily="18" charset="0"/>
              </a:rPr>
              <a:t>Conoscere il proprio corpo padroneggiare abilità motorie di base in situazioni diverse.</a:t>
            </a:r>
          </a:p>
          <a:p>
            <a:pPr marL="285750" marR="0" lvl="0" indent="-285750" algn="just" defTabSz="449263" rtl="0" eaLnBrk="1" fontAlgn="base" latinLnBrk="0" hangingPunct="1">
              <a:lnSpc>
                <a:spcPct val="100000"/>
              </a:lnSpc>
              <a:spcBef>
                <a:spcPct val="0"/>
              </a:spcBef>
              <a:spcAft>
                <a:spcPct val="0"/>
              </a:spcAft>
              <a:buClrTx/>
              <a:buSzPct val="100000"/>
              <a:buFont typeface="Wingdings" panose="05000000000000000000" pitchFamily="2" charset="2"/>
              <a:buChar char="ü"/>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it-IT" altLang="it-IT" sz="1400" b="0" i="0" u="none" strike="noStrike" cap="none" normalizeH="0" baseline="0" dirty="0">
                <a:ln>
                  <a:noFill/>
                </a:ln>
                <a:solidFill>
                  <a:srgbClr val="000000"/>
                </a:solidFill>
                <a:effectLst/>
                <a:ea typeface="Microsoft YaHei" panose="020B0503020204020204" pitchFamily="34" charset="-122"/>
                <a:cs typeface="Times New Roman" panose="02020603050405020304" pitchFamily="18" charset="0"/>
              </a:rPr>
              <a:t>Partecipare</a:t>
            </a:r>
            <a:r>
              <a:rPr kumimoji="0" lang="it-IT" altLang="it-IT" sz="1400" b="0" i="0" u="none" strike="noStrike" cap="none" normalizeH="0" baseline="0" dirty="0">
                <a:ln>
                  <a:noFill/>
                </a:ln>
                <a:solidFill>
                  <a:srgbClr val="FF0000"/>
                </a:solidFill>
                <a:effectLst/>
                <a:ea typeface="Microsoft YaHei" panose="020B0503020204020204" pitchFamily="34" charset="-122"/>
                <a:cs typeface="Times New Roman" panose="02020603050405020304" pitchFamily="18" charset="0"/>
              </a:rPr>
              <a:t> </a:t>
            </a:r>
            <a:r>
              <a:rPr kumimoji="0" lang="it-IT" altLang="it-IT" sz="1400" b="0" i="0" u="none" strike="noStrike" cap="none" normalizeH="0" baseline="0" dirty="0">
                <a:ln>
                  <a:noFill/>
                </a:ln>
                <a:solidFill>
                  <a:srgbClr val="00000A"/>
                </a:solidFill>
                <a:effectLst/>
                <a:ea typeface="Microsoft YaHei" panose="020B0503020204020204" pitchFamily="34" charset="-122"/>
                <a:cs typeface="Times New Roman" panose="02020603050405020304" pitchFamily="18" charset="0"/>
              </a:rPr>
              <a:t>alle attività di gioco e di sport, rispettandone le regole.</a:t>
            </a:r>
          </a:p>
          <a:p>
            <a:pPr marL="285750" marR="0" lvl="0" indent="-285750" algn="just" defTabSz="449263" rtl="0" eaLnBrk="1" fontAlgn="base" latinLnBrk="0" hangingPunct="1">
              <a:lnSpc>
                <a:spcPct val="100000"/>
              </a:lnSpc>
              <a:spcBef>
                <a:spcPct val="0"/>
              </a:spcBef>
              <a:spcAft>
                <a:spcPct val="0"/>
              </a:spcAft>
              <a:buClrTx/>
              <a:buSzPct val="100000"/>
              <a:buFont typeface="Wingdings" panose="05000000000000000000" pitchFamily="2" charset="2"/>
              <a:buChar char="ü"/>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it-IT" altLang="it-IT" sz="1400" b="0" i="0" u="none" strike="noStrike" cap="none" normalizeH="0" baseline="0" dirty="0">
                <a:ln>
                  <a:noFill/>
                </a:ln>
                <a:solidFill>
                  <a:srgbClr val="00000A"/>
                </a:solidFill>
                <a:effectLst/>
                <a:ea typeface="Microsoft YaHei" panose="020B0503020204020204" pitchFamily="34" charset="-122"/>
                <a:cs typeface="Times New Roman" panose="02020603050405020304" pitchFamily="18" charset="0"/>
              </a:rPr>
              <a:t>Assumersi la responsabilità delle proprie azioni e per il bene comune.</a:t>
            </a:r>
          </a:p>
          <a:p>
            <a:pPr marL="285750" marR="0" lvl="0" indent="-285750" algn="just" defTabSz="449263" rtl="0" eaLnBrk="1" fontAlgn="base" latinLnBrk="0" hangingPunct="1">
              <a:lnSpc>
                <a:spcPct val="100000"/>
              </a:lnSpc>
              <a:spcBef>
                <a:spcPct val="0"/>
              </a:spcBef>
              <a:spcAft>
                <a:spcPct val="0"/>
              </a:spcAft>
              <a:buClrTx/>
              <a:buSzPct val="100000"/>
              <a:buFont typeface="Wingdings" panose="05000000000000000000" pitchFamily="2" charset="2"/>
              <a:buChar char="ü"/>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it-IT" altLang="it-IT" sz="1400" b="0" i="0" u="none" strike="noStrike" cap="none" normalizeH="0" baseline="0" dirty="0">
                <a:ln>
                  <a:noFill/>
                </a:ln>
                <a:solidFill>
                  <a:srgbClr val="00000A"/>
                </a:solidFill>
                <a:effectLst/>
                <a:ea typeface="Microsoft YaHei" panose="020B0503020204020204" pitchFamily="34" charset="-122"/>
                <a:cs typeface="Times New Roman" panose="02020603050405020304" pitchFamily="18" charset="0"/>
              </a:rPr>
              <a:t>Utilizzare gli aspetti comunicativo-relazionali del messaggio corporeo.</a:t>
            </a:r>
            <a:endParaRPr lang="it-IT" sz="1400" dirty="0">
              <a:solidFill>
                <a:srgbClr val="00000A"/>
              </a:solidFill>
              <a:effectLst/>
              <a:ea typeface="Times New Roman" panose="02020603050405020304" pitchFamily="18" charset="0"/>
              <a:cs typeface="Times New Roman" panose="02020603050405020304" pitchFamily="18" charset="0"/>
            </a:endParaRPr>
          </a:p>
        </p:txBody>
      </p:sp>
      <p:sp>
        <p:nvSpPr>
          <p:cNvPr id="5" name="CasellaDiTesto 4">
            <a:extLst>
              <a:ext uri="{FF2B5EF4-FFF2-40B4-BE49-F238E27FC236}">
                <a16:creationId xmlns="" xmlns:a16="http://schemas.microsoft.com/office/drawing/2014/main" id="{D53867EC-0560-21EE-0DBB-5CEE06A31A3A}"/>
              </a:ext>
            </a:extLst>
          </p:cNvPr>
          <p:cNvSpPr txBox="1"/>
          <p:nvPr/>
        </p:nvSpPr>
        <p:spPr>
          <a:xfrm>
            <a:off x="132396" y="4576971"/>
            <a:ext cx="11839606" cy="1754326"/>
          </a:xfrm>
          <a:prstGeom prst="rect">
            <a:avLst/>
          </a:prstGeom>
          <a:noFill/>
        </p:spPr>
        <p:txBody>
          <a:bodyPr wrap="square">
            <a:spAutoFit/>
          </a:bodyPr>
          <a:lstStyle/>
          <a:p>
            <a:pPr algn="just"/>
            <a:r>
              <a:rPr lang="it-IT" sz="1200" kern="1200" dirty="0">
                <a:solidFill>
                  <a:schemeClr val="tx1"/>
                </a:solidFill>
                <a:latin typeface="Calibri" panose="020F0502020204030204" pitchFamily="34" charset="0"/>
                <a:ea typeface="Calibri" panose="020F0502020204030204" pitchFamily="34" charset="0"/>
                <a:cs typeface="Calibri" panose="020F0502020204030204" pitchFamily="34" charset="0"/>
              </a:rPr>
              <a:t>L’educazione motoria è svolta da un insegnante specializzato della scuola, maestro Nicola. L’attività si svolge il giovedì e il venerdì mattina per tutti i bambini della scuola suddivisi in base all’età in modo da creare gruppi omogenei. I contenuti delle lezioni sono orientati allo sviluppo armonico del bambino, accompagnando e sostenendo la sua crescita fisica, emotiva e socio-relazionale attraverso il gioco. L’orientamento all’attività motoria implica una visione globale del bambino nella sua unicità e complessità. Il corpo e, di conseguenza, il suo utilizzo nel movimento spontaneo e nel gioco motorio sono strettamente collegati all’evoluzione psico-fisica emotiva e cognitiva del bambino. Oltre agli obiettivi tipici riguardanti l’area psicomotoria, intendiamo perseguire obiettivi di natura relazionale e sociale tipici delle dimensioni del gioco sport, come il rispetto dell’altro e delle regole, la capacità di andare oltre l’individualismo per rivolgere lo sguardo alla relazione costruttiva con l’altro e allo sviluppo dell’intelligenza sociale ed emotiva. L’educazione motoria si inserisce nel percorso progettuale della scuola</a:t>
            </a:r>
            <a:r>
              <a:rPr lang="it-IT" sz="1200" kern="1200" baseline="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it-IT" sz="1200" kern="1200" dirty="0">
                <a:solidFill>
                  <a:schemeClr val="tx1"/>
                </a:solidFill>
                <a:latin typeface="Calibri" panose="020F0502020204030204" pitchFamily="34" charset="0"/>
                <a:ea typeface="Calibri" panose="020F0502020204030204" pitchFamily="34" charset="0"/>
                <a:cs typeface="Calibri" panose="020F0502020204030204" pitchFamily="34" charset="0"/>
              </a:rPr>
              <a:t> che, per quest’anno scolastico, mette in primo piano la natura. Gli obiettivi principali che, attraverso la realtà del gioco, andremo a sviluppare durante l’anno scolastico sono:</a:t>
            </a:r>
          </a:p>
          <a:p>
            <a:pPr lvl="0" algn="just"/>
            <a:r>
              <a:rPr lang="it-IT" sz="1200" kern="1200" dirty="0">
                <a:solidFill>
                  <a:schemeClr val="tx1"/>
                </a:solidFill>
                <a:latin typeface="Calibri" panose="020F0502020204030204" pitchFamily="34" charset="0"/>
                <a:ea typeface="Calibri" panose="020F0502020204030204" pitchFamily="34" charset="0"/>
                <a:cs typeface="Calibri" panose="020F0502020204030204" pitchFamily="34" charset="0"/>
              </a:rPr>
              <a:t>Sviluppo dell’intelligenza sociale ed emotiva; Sviluppo degli schemi motori di base: camminare, correre, saltare, strisciare, rotolare, arrampicarsi, lanciare, afferrare;</a:t>
            </a:r>
            <a:endParaRPr lang="it-IT" sz="1200" dirty="0">
              <a:latin typeface="Calibri" panose="020F0502020204030204" pitchFamily="34" charset="0"/>
              <a:ea typeface="Calibri" panose="020F0502020204030204" pitchFamily="34" charset="0"/>
              <a:cs typeface="Calibri" panose="020F0502020204030204" pitchFamily="34" charset="0"/>
            </a:endParaRPr>
          </a:p>
          <a:p>
            <a:pPr lvl="0" algn="just"/>
            <a:r>
              <a:rPr lang="it-IT" sz="1200" kern="1200" dirty="0">
                <a:solidFill>
                  <a:schemeClr val="tx1"/>
                </a:solidFill>
                <a:latin typeface="Calibri" panose="020F0502020204030204" pitchFamily="34" charset="0"/>
                <a:ea typeface="Calibri" panose="020F0502020204030204" pitchFamily="34" charset="0"/>
                <a:cs typeface="Calibri" panose="020F0502020204030204" pitchFamily="34" charset="0"/>
              </a:rPr>
              <a:t>Sviluppo dell’organizzazione spazio-temporale e abilità senso-percettive; Sviluppo delle capacità coordinative: equilibrio statico, equilibrio dinamico, capacità oculo-manuale, oculo-podalica.</a:t>
            </a:r>
          </a:p>
        </p:txBody>
      </p:sp>
    </p:spTree>
    <p:extLst>
      <p:ext uri="{BB962C8B-B14F-4D97-AF65-F5344CB8AC3E}">
        <p14:creationId xmlns:p14="http://schemas.microsoft.com/office/powerpoint/2010/main" val="3971922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a:extLst>
              <a:ext uri="{FF2B5EF4-FFF2-40B4-BE49-F238E27FC236}">
                <a16:creationId xmlns="" xmlns:a16="http://schemas.microsoft.com/office/drawing/2014/main" id="{2A6562FE-3CAC-442D-10C8-AF08E78E151E}"/>
              </a:ext>
            </a:extLst>
          </p:cNvPr>
          <p:cNvSpPr/>
          <p:nvPr/>
        </p:nvSpPr>
        <p:spPr>
          <a:xfrm>
            <a:off x="255868" y="1058950"/>
            <a:ext cx="11727180" cy="661488"/>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rgbClr val="FF0000"/>
                </a:solidFill>
                <a:effectLst/>
              </a:rPr>
              <a:t>COMPETENZA CHIAVE EUROPEA: </a:t>
            </a:r>
            <a:r>
              <a:rPr kumimoji="0" lang="it-IT" sz="1400" b="1" i="0" u="none" strike="noStrike" cap="none" normalizeH="0" baseline="0" dirty="0">
                <a:ln>
                  <a:noFill/>
                </a:ln>
                <a:solidFill>
                  <a:srgbClr val="FF0000"/>
                </a:solidFill>
                <a:effectLst/>
                <a:ea typeface="Times New Roman" pitchFamily="18" charset="0"/>
                <a:cs typeface="Arial Narrow" pitchFamily="34" charset="0"/>
              </a:rPr>
              <a:t>COMPETENZA PERSONALE, SOCIALE E CAPACITÀ DI IMPARARE AD IMPARARE</a:t>
            </a:r>
            <a:endParaRPr kumimoji="0" lang="it-IT" sz="1400" b="1" i="0" u="none" strike="noStrike" cap="none" normalizeH="0" baseline="0" dirty="0">
              <a:ln>
                <a:noFill/>
              </a:ln>
              <a:solidFill>
                <a:srgbClr val="FF0000"/>
              </a:solidFill>
              <a:effectLst/>
            </a:endParaRPr>
          </a:p>
          <a:p>
            <a:r>
              <a:rPr kumimoji="0" lang="it-IT" sz="1400" b="1" i="0" u="none" strike="noStrike" cap="none" normalizeH="0" baseline="0" dirty="0">
                <a:ln>
                  <a:noFill/>
                </a:ln>
                <a:solidFill>
                  <a:srgbClr val="FF0000"/>
                </a:solidFill>
                <a:effectLst/>
              </a:rPr>
              <a:t>Competenza specifica</a:t>
            </a:r>
            <a:r>
              <a:rPr kumimoji="0" lang="it-IT" sz="1400" b="0" i="0" u="none" strike="noStrike" cap="none" normalizeH="0" baseline="0" dirty="0">
                <a:ln>
                  <a:noFill/>
                </a:ln>
                <a:solidFill>
                  <a:srgbClr val="FF0000"/>
                </a:solidFill>
                <a:effectLst/>
              </a:rPr>
              <a:t>:  </a:t>
            </a:r>
            <a:r>
              <a:rPr kumimoji="0" lang="it-IT" altLang="it-IT" sz="1400" b="0" i="0" u="none" strike="noStrike" cap="none" normalizeH="0" baseline="0" dirty="0" smtClean="0">
                <a:ln>
                  <a:noFill/>
                </a:ln>
                <a:solidFill>
                  <a:srgbClr val="000000"/>
                </a:solidFill>
                <a:effectLst/>
                <a:ea typeface="Microsoft YaHei" panose="020B0503020204020204" pitchFamily="34" charset="-122"/>
                <a:cs typeface="Times New Roman" panose="02020603050405020304" pitchFamily="18" charset="0"/>
              </a:rPr>
              <a:t>Manifestare </a:t>
            </a:r>
            <a:r>
              <a:rPr kumimoji="0" lang="it-IT" altLang="it-IT" sz="1400" b="0" i="0" u="none" strike="noStrike" cap="none" normalizeH="0" baseline="0" dirty="0">
                <a:ln>
                  <a:noFill/>
                </a:ln>
                <a:solidFill>
                  <a:srgbClr val="000000"/>
                </a:solidFill>
                <a:effectLst/>
                <a:ea typeface="Microsoft YaHei" panose="020B0503020204020204" pitchFamily="34" charset="-122"/>
                <a:cs typeface="Times New Roman" panose="02020603050405020304" pitchFamily="18" charset="0"/>
              </a:rPr>
              <a:t>il senso dell’identità personale, attraverso l’espressione consapevole delle proprie esigenze e dei propri sentimenti, controllati ed espressi in modo adeguato. - Giocare e lavorare in modo costruttivo, collaborativo, partecipativo e creativo con gli altri bambini.</a:t>
            </a:r>
          </a:p>
        </p:txBody>
      </p:sp>
      <p:sp>
        <p:nvSpPr>
          <p:cNvPr id="3" name="Rettangolo 2">
            <a:extLst>
              <a:ext uri="{FF2B5EF4-FFF2-40B4-BE49-F238E27FC236}">
                <a16:creationId xmlns="" xmlns:a16="http://schemas.microsoft.com/office/drawing/2014/main" id="{694EBCF6-988B-1CA6-A04E-09A133D2B41B}"/>
              </a:ext>
            </a:extLst>
          </p:cNvPr>
          <p:cNvSpPr/>
          <p:nvPr/>
        </p:nvSpPr>
        <p:spPr>
          <a:xfrm>
            <a:off x="248926" y="157371"/>
            <a:ext cx="11725591" cy="195209"/>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it-IT" sz="1200" dirty="0"/>
              <a:t>UNITÀ DI APPRENDIMENTO</a:t>
            </a:r>
          </a:p>
        </p:txBody>
      </p:sp>
      <p:sp>
        <p:nvSpPr>
          <p:cNvPr id="4" name="Rettangolo 3">
            <a:extLst>
              <a:ext uri="{FF2B5EF4-FFF2-40B4-BE49-F238E27FC236}">
                <a16:creationId xmlns="" xmlns:a16="http://schemas.microsoft.com/office/drawing/2014/main" id="{F4F8E3F2-1CA5-6CE7-4C67-395F8D5C77C8}"/>
              </a:ext>
            </a:extLst>
          </p:cNvPr>
          <p:cNvSpPr/>
          <p:nvPr/>
        </p:nvSpPr>
        <p:spPr>
          <a:xfrm>
            <a:off x="251440" y="374815"/>
            <a:ext cx="11723077" cy="661899"/>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dirty="0">
                <a:solidFill>
                  <a:srgbClr val="FF0000"/>
                </a:solidFill>
              </a:rPr>
              <a:t>«DIRE, FARE, SUONARE»</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dirty="0">
                <a:solidFill>
                  <a:schemeClr val="tx1"/>
                </a:solidFill>
              </a:rPr>
              <a:t>TRASVERSALE INTERSEZIONE</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dirty="0">
                <a:solidFill>
                  <a:schemeClr val="tx1"/>
                </a:solidFill>
              </a:rPr>
              <a:t>OTTOBRE - MAGGIO</a:t>
            </a:r>
            <a:endParaRPr lang="it-IT" sz="1400" b="1" dirty="0">
              <a:solidFill>
                <a:srgbClr val="FF0000"/>
              </a:solidFill>
            </a:endParaRPr>
          </a:p>
        </p:txBody>
      </p:sp>
      <p:sp>
        <p:nvSpPr>
          <p:cNvPr id="5" name="Rettangolo 4">
            <a:extLst>
              <a:ext uri="{FF2B5EF4-FFF2-40B4-BE49-F238E27FC236}">
                <a16:creationId xmlns="" xmlns:a16="http://schemas.microsoft.com/office/drawing/2014/main" id="{0A1B4649-52D7-BCBF-2983-2856637E0AB0}"/>
              </a:ext>
            </a:extLst>
          </p:cNvPr>
          <p:cNvSpPr/>
          <p:nvPr/>
        </p:nvSpPr>
        <p:spPr>
          <a:xfrm>
            <a:off x="255868" y="1795427"/>
            <a:ext cx="11727180" cy="661899"/>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rgbClr val="FF0000"/>
                </a:solidFill>
                <a:effectLst/>
              </a:rPr>
              <a:t>COMPETENZA CHIAVE EUROPEA: </a:t>
            </a:r>
            <a:r>
              <a:rPr kumimoji="0" lang="it-IT" sz="1400" b="1" i="0" u="none" strike="noStrike" cap="none" normalizeH="0" baseline="0" dirty="0">
                <a:ln>
                  <a:noFill/>
                </a:ln>
                <a:solidFill>
                  <a:srgbClr val="FF0000"/>
                </a:solidFill>
                <a:effectLst/>
                <a:ea typeface="Times New Roman" pitchFamily="18" charset="0"/>
                <a:cs typeface="Arial Narrow" pitchFamily="34" charset="0"/>
              </a:rPr>
              <a:t>COMPETENZA IN MATERIA DI CITTADINANZA</a:t>
            </a:r>
            <a:endParaRPr kumimoji="0" lang="it-IT" sz="1400" b="0" i="0" u="none" strike="noStrike" cap="none" normalizeH="0" baseline="0" dirty="0">
              <a:ln>
                <a:noFill/>
              </a:ln>
              <a:solidFill>
                <a:srgbClr val="FF0000"/>
              </a:solidFill>
              <a:effectLst/>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rgbClr val="FF0000"/>
                </a:solidFill>
                <a:effectLst/>
              </a:rPr>
              <a:t>Competenza specifica: </a:t>
            </a:r>
            <a:r>
              <a:rPr kumimoji="0" lang="it-IT" altLang="it-IT" sz="1400" b="0" i="0" u="none" strike="noStrike" cap="none" normalizeH="0" baseline="0" dirty="0">
                <a:ln>
                  <a:noFill/>
                </a:ln>
                <a:solidFill>
                  <a:srgbClr val="000000"/>
                </a:solidFill>
                <a:effectLst/>
                <a:ea typeface="Microsoft YaHei" panose="020B0503020204020204" pitchFamily="34" charset="-122"/>
                <a:cs typeface="Times New Roman" panose="02020603050405020304" pitchFamily="18" charset="0"/>
              </a:rPr>
              <a:t>Riflettere, confrontarsi, ascoltare, discutere con gli adulti e con gli altri bambini, tenendo conto del proprio e dell’altrui punto di vista, delle differenze e rispettandoli.</a:t>
            </a:r>
            <a:endParaRPr kumimoji="0" lang="it-IT" sz="1400" b="0" i="0" u="none" strike="noStrike" cap="none" normalizeH="0" baseline="0" dirty="0">
              <a:ln>
                <a:noFill/>
              </a:ln>
              <a:solidFill>
                <a:schemeClr val="tx1"/>
              </a:solidFill>
              <a:effectLst/>
            </a:endParaRPr>
          </a:p>
        </p:txBody>
      </p:sp>
      <p:sp>
        <p:nvSpPr>
          <p:cNvPr id="6" name="Rettangolo 5">
            <a:extLst>
              <a:ext uri="{FF2B5EF4-FFF2-40B4-BE49-F238E27FC236}">
                <a16:creationId xmlns="" xmlns:a16="http://schemas.microsoft.com/office/drawing/2014/main" id="{C917C9A8-71F1-7B68-92E3-32095801BAA2}"/>
              </a:ext>
            </a:extLst>
          </p:cNvPr>
          <p:cNvSpPr/>
          <p:nvPr/>
        </p:nvSpPr>
        <p:spPr>
          <a:xfrm>
            <a:off x="255868" y="2502435"/>
            <a:ext cx="11727180" cy="50508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rgbClr val="FF0000"/>
                </a:solidFill>
                <a:effectLst/>
                <a:ea typeface="Verdana" pitchFamily="34" charset="0"/>
                <a:cs typeface="Verdana" pitchFamily="34" charset="0"/>
              </a:rPr>
              <a:t>COM</a:t>
            </a:r>
            <a:r>
              <a:rPr kumimoji="0" lang="it-IT" sz="1400" b="1" i="0" u="none" strike="noStrike" cap="none" normalizeH="0" baseline="0" dirty="0">
                <a:ln>
                  <a:noFill/>
                </a:ln>
                <a:solidFill>
                  <a:srgbClr val="FF0000"/>
                </a:solidFill>
                <a:effectLst/>
              </a:rPr>
              <a:t>PETENZA CHIAVE EUROPEA: COMPETENZA IMPRENDITORIALE</a:t>
            </a:r>
            <a:endParaRPr kumimoji="0" lang="it-IT" sz="1400" b="1" i="0" u="none" strike="noStrike" cap="none" normalizeH="0" baseline="0" dirty="0">
              <a:ln>
                <a:noFill/>
              </a:ln>
              <a:solidFill>
                <a:srgbClr val="FF0000"/>
              </a:solidFill>
              <a:effectLst/>
              <a:cs typeface="Times New Roman" pitchFamily="18" charset="0"/>
            </a:endParaRPr>
          </a:p>
          <a:p>
            <a:r>
              <a:rPr kumimoji="0" lang="it-IT" sz="1400" b="1" i="0" u="none" strike="noStrike" cap="none" normalizeH="0" baseline="0" dirty="0">
                <a:ln>
                  <a:noFill/>
                </a:ln>
                <a:solidFill>
                  <a:srgbClr val="FF0000"/>
                </a:solidFill>
                <a:effectLst/>
              </a:rPr>
              <a:t>Competenza specifica: </a:t>
            </a:r>
            <a:r>
              <a:rPr kumimoji="0" lang="it-IT" altLang="it-IT" sz="1400" b="0" i="0" u="none" strike="noStrike" cap="none" normalizeH="0" baseline="0" dirty="0">
                <a:ln>
                  <a:noFill/>
                </a:ln>
                <a:solidFill>
                  <a:srgbClr val="000000"/>
                </a:solidFill>
                <a:effectLst/>
                <a:ea typeface="Microsoft YaHei" panose="020B0503020204020204" pitchFamily="34" charset="-122"/>
              </a:rPr>
              <a:t>Assumere e portare a termine compiti e iniziative.</a:t>
            </a:r>
          </a:p>
        </p:txBody>
      </p:sp>
      <p:sp>
        <p:nvSpPr>
          <p:cNvPr id="8" name="Rettangolo 7">
            <a:extLst>
              <a:ext uri="{FF2B5EF4-FFF2-40B4-BE49-F238E27FC236}">
                <a16:creationId xmlns="" xmlns:a16="http://schemas.microsoft.com/office/drawing/2014/main" id="{3EDD9E06-2760-DBC9-D4EB-F208AB22B377}"/>
              </a:ext>
            </a:extLst>
          </p:cNvPr>
          <p:cNvSpPr/>
          <p:nvPr/>
        </p:nvSpPr>
        <p:spPr>
          <a:xfrm>
            <a:off x="256903" y="3052624"/>
            <a:ext cx="11727180" cy="683602"/>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rgbClr val="FF0000"/>
                </a:solidFill>
                <a:effectLst/>
                <a:ea typeface="Verdana" pitchFamily="34" charset="0"/>
                <a:cs typeface="Calibri" pitchFamily="34" charset="0"/>
              </a:rPr>
              <a:t>COMPETENZA IN MATERIA DI </a:t>
            </a:r>
            <a:r>
              <a:rPr kumimoji="0" lang="it-IT" sz="1400" b="1" i="0" u="none" strike="noStrike" cap="none" normalizeH="0" baseline="0" dirty="0">
                <a:ln>
                  <a:noFill/>
                </a:ln>
                <a:solidFill>
                  <a:srgbClr val="FF0000"/>
                </a:solidFill>
                <a:effectLst/>
                <a:ea typeface="Times New Roman" pitchFamily="18" charset="0"/>
                <a:cs typeface="Calibri" pitchFamily="34" charset="0"/>
              </a:rPr>
              <a:t>CONSAPEVOLEZZA ED ESPRESSIONE CULTURALI – IMMAGINI, SUONI, COLORI</a:t>
            </a:r>
          </a:p>
          <a:p>
            <a:pPr marL="0" marR="0" lvl="0" indent="0" algn="just"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it-IT" sz="1400" b="1" i="0" u="none" strike="noStrike" cap="none" normalizeH="0" baseline="0" dirty="0">
                <a:ln>
                  <a:noFill/>
                </a:ln>
                <a:solidFill>
                  <a:srgbClr val="FF0000"/>
                </a:solidFill>
                <a:effectLst/>
              </a:rPr>
              <a:t>Competenza specifica: </a:t>
            </a:r>
            <a:r>
              <a:rPr kumimoji="0" lang="it-IT" altLang="it-IT" sz="1400" b="0" i="0" u="none" strike="noStrike" cap="none" normalizeH="0" baseline="0" dirty="0">
                <a:ln>
                  <a:noFill/>
                </a:ln>
                <a:solidFill>
                  <a:srgbClr val="000000"/>
                </a:solidFill>
                <a:effectLst/>
                <a:ea typeface="Microsoft YaHei" panose="020B0503020204020204" pitchFamily="34" charset="-122"/>
                <a:cs typeface="Times New Roman" panose="02020603050405020304" pitchFamily="18" charset="0"/>
              </a:rPr>
              <a:t>Padroneggiare</a:t>
            </a:r>
            <a:r>
              <a:rPr kumimoji="0" lang="it-IT" altLang="it-IT" sz="1400" b="0" i="0" u="none" strike="noStrike" cap="none" normalizeH="0" baseline="0" dirty="0">
                <a:ln>
                  <a:noFill/>
                </a:ln>
                <a:solidFill>
                  <a:srgbClr val="FF0000"/>
                </a:solidFill>
                <a:effectLst/>
                <a:ea typeface="Microsoft YaHei" panose="020B0503020204020204" pitchFamily="34" charset="-122"/>
                <a:cs typeface="Times New Roman" panose="02020603050405020304" pitchFamily="18" charset="0"/>
              </a:rPr>
              <a:t> </a:t>
            </a:r>
            <a:r>
              <a:rPr kumimoji="0" lang="it-IT" altLang="it-IT" sz="1400" b="0" i="0" u="none" strike="noStrike" cap="none" normalizeH="0" baseline="0" dirty="0">
                <a:ln>
                  <a:noFill/>
                </a:ln>
                <a:solidFill>
                  <a:srgbClr val="00000A"/>
                </a:solidFill>
                <a:effectLst/>
                <a:ea typeface="Microsoft YaHei" panose="020B0503020204020204" pitchFamily="34" charset="-122"/>
                <a:cs typeface="Times New Roman" panose="02020603050405020304" pitchFamily="18" charset="0"/>
              </a:rPr>
              <a:t>gli strumenti necessari ad un utilizzo dei linguaggi espressivi, artistici, visivi, multimediali (strumenti e tecniche di fruizione e produzione, lettura).</a:t>
            </a:r>
            <a:endParaRPr kumimoji="0" lang="it-IT" sz="1400" b="0" i="0" u="none" strike="noStrike" cap="none" normalizeH="0" baseline="0" dirty="0">
              <a:ln>
                <a:noFill/>
              </a:ln>
              <a:solidFill>
                <a:schemeClr val="tx1"/>
              </a:solidFill>
              <a:effectLst/>
            </a:endParaRPr>
          </a:p>
        </p:txBody>
      </p:sp>
      <p:sp>
        <p:nvSpPr>
          <p:cNvPr id="2" name="CasellaDiTesto 1">
            <a:extLst>
              <a:ext uri="{FF2B5EF4-FFF2-40B4-BE49-F238E27FC236}">
                <a16:creationId xmlns="" xmlns:a16="http://schemas.microsoft.com/office/drawing/2014/main" id="{269E5D84-DD9D-82E3-9134-B22E7D42CF14}"/>
              </a:ext>
            </a:extLst>
          </p:cNvPr>
          <p:cNvSpPr txBox="1"/>
          <p:nvPr/>
        </p:nvSpPr>
        <p:spPr>
          <a:xfrm>
            <a:off x="234461" y="3789512"/>
            <a:ext cx="11723077" cy="2821285"/>
          </a:xfrm>
          <a:prstGeom prst="rect">
            <a:avLst/>
          </a:prstGeom>
          <a:noFill/>
        </p:spPr>
        <p:txBody>
          <a:bodyPr wrap="square">
            <a:spAutoFit/>
          </a:bodyPr>
          <a:lstStyle/>
          <a:p>
            <a:pPr algn="ctr">
              <a:spcAft>
                <a:spcPts val="990"/>
              </a:spcAft>
            </a:pPr>
            <a:r>
              <a:rPr lang="it-IT" sz="14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«DIRE, FARE, SUONARE»</a:t>
            </a:r>
          </a:p>
          <a:p>
            <a:pPr algn="just">
              <a:spcAft>
                <a:spcPts val="990"/>
              </a:spcAft>
            </a:pPr>
            <a:r>
              <a:rPr lang="it-IT" sz="1000" dirty="0">
                <a:effectLst/>
                <a:latin typeface="Calibri" panose="020F0502020204030204" pitchFamily="34" charset="0"/>
                <a:ea typeface="Calibri" panose="020F0502020204030204" pitchFamily="34" charset="0"/>
                <a:cs typeface="Calibri" panose="020F0502020204030204" pitchFamily="34" charset="0"/>
              </a:rPr>
              <a:t>Se il linguaggio verbale è un codice sonoro che l'uomo ha inventato per poter comunicare, perché l'uomo ha inventato la Musica?</a:t>
            </a:r>
          </a:p>
          <a:p>
            <a:pPr algn="just">
              <a:spcAft>
                <a:spcPts val="990"/>
              </a:spcAft>
            </a:pPr>
            <a:r>
              <a:rPr lang="it-IT" sz="1000" dirty="0">
                <a:effectLst/>
                <a:latin typeface="Calibri" panose="020F0502020204030204" pitchFamily="34" charset="0"/>
                <a:ea typeface="Calibri" panose="020F0502020204030204" pitchFamily="34" charset="0"/>
                <a:cs typeface="Calibri" panose="020F0502020204030204" pitchFamily="34" charset="0"/>
              </a:rPr>
              <a:t>Possiamo spiegarci in modo semplice attraverso alcune considerazioni: l'uomo per poter sopravvivere ha avuto la necessità di aggregarsi ad altri simili. La capacità di condividere delle azioni si è resa più efficace attraverso la comunicazione (azione comune); Ma tutti sappiamo che la realtà dell'esperienza umana comprende anche l'emotività: le emozioni. Si parla spesso di caratteristiche </a:t>
            </a:r>
            <a:r>
              <a:rPr lang="it-IT" sz="1000" dirty="0" err="1">
                <a:effectLst/>
                <a:latin typeface="Calibri" panose="020F0502020204030204" pitchFamily="34" charset="0"/>
                <a:ea typeface="Calibri" panose="020F0502020204030204" pitchFamily="34" charset="0"/>
                <a:cs typeface="Calibri" panose="020F0502020204030204" pitchFamily="34" charset="0"/>
              </a:rPr>
              <a:t>emotigene</a:t>
            </a:r>
            <a:r>
              <a:rPr lang="it-IT" sz="1000" dirty="0">
                <a:effectLst/>
                <a:latin typeface="Calibri" panose="020F0502020204030204" pitchFamily="34" charset="0"/>
                <a:ea typeface="Calibri" panose="020F0502020204030204" pitchFamily="34" charset="0"/>
                <a:cs typeface="Calibri" panose="020F0502020204030204" pitchFamily="34" charset="0"/>
              </a:rPr>
              <a:t> nella musica: è una musica triste, allegra, malinconica, motivante ecc. ecc. Lo stesso ritmo musicale si riferisce ad un parametro che fisiologicamente è connesso all'espressione emotiva, la frequenza cardiaca.</a:t>
            </a:r>
          </a:p>
          <a:p>
            <a:pPr algn="just">
              <a:spcAft>
                <a:spcPts val="990"/>
              </a:spcAft>
            </a:pPr>
            <a:r>
              <a:rPr lang="it-IT" sz="1000" dirty="0">
                <a:effectLst/>
                <a:latin typeface="Calibri" panose="020F0502020204030204" pitchFamily="34" charset="0"/>
                <a:ea typeface="Calibri" panose="020F0502020204030204" pitchFamily="34" charset="0"/>
                <a:cs typeface="Calibri" panose="020F0502020204030204" pitchFamily="34" charset="0"/>
              </a:rPr>
              <a:t>Per le caratteristiche formali possiamo, in modo semplicistico, definire la Musica come il codice che ci permette di condividere le emozioni. </a:t>
            </a:r>
          </a:p>
          <a:p>
            <a:pPr algn="just"/>
            <a:r>
              <a:rPr lang="it-IT" sz="1000" dirty="0">
                <a:effectLst/>
                <a:latin typeface="Calibri" panose="020F0502020204030204" pitchFamily="34" charset="0"/>
                <a:ea typeface="Calibri" panose="020F0502020204030204" pitchFamily="34" charset="0"/>
                <a:cs typeface="Calibri" panose="020F0502020204030204" pitchFamily="34" charset="0"/>
              </a:rPr>
              <a:t>La Musica non è effimera produzione di ritmo e suoni che accompagnano una danza, è il lessico delle emozioni e la genesi delle idee. Il corpo esprime la disposizione delle risorse che un individuo può utilizzare; la voce viene modulata in modo automatico (la muscolatura coinvolta nel controllo delle corde vocali e della struttura ossea interna al cranio sono sia di natura autonoma (sottostanno al funzionamento del sistema nervoso autonomo) che volontaria (sottostanno al controllo del Sistema Nervoso Centrale). Attraverso l'esperienza della Musica l'individuo si sente, si sperimenta in ascolto e amplificato dal proprio strumento con gli altri. In musica ognuno di noi rappresenta esternamente il proprio mondo emotivo e apprende una grammatica tale per cui può essere condiviso. La socializzazione si struttura attraverso pratiche ritmiche e armoniche. Nelle pratiche ritmiche si evincono i tempi del suono e del silenzio, nelle pratiche armoniche si strutturano ed apprendono le interazioni fra gli elementi: in questo caso si intende che il bambino impara a sincronizzare e sintonizzare il proprio comportamento (ritmico e melodico) con quello di un gruppo di pari.</a:t>
            </a:r>
          </a:p>
          <a:p>
            <a:pPr algn="just"/>
            <a:r>
              <a:rPr kumimoji="0" lang="it-IT" sz="1000" b="0" i="0" u="none" strike="noStrike" cap="none" normalizeH="0" baseline="0" dirty="0">
                <a:ln>
                  <a:noFill/>
                </a:ln>
                <a:solidFill>
                  <a:schemeClr val="tx1"/>
                </a:solidFill>
                <a:effectLst/>
                <a:ea typeface="SimSun" pitchFamily="2" charset="-122"/>
                <a:cs typeface="Calibri" pitchFamily="34" charset="0"/>
              </a:rPr>
              <a:t>L’attività laboratoriale si svolgerà il  giovedì e il venerdì mattina per tutti i bambini della scuola</a:t>
            </a:r>
            <a:r>
              <a:rPr lang="it-IT" sz="1000" kern="1200" dirty="0">
                <a:solidFill>
                  <a:schemeClr val="tx1"/>
                </a:solidFill>
                <a:latin typeface="Calibri" panose="020F0502020204030204" pitchFamily="34" charset="0"/>
                <a:ea typeface="Calibri" panose="020F0502020204030204" pitchFamily="34" charset="0"/>
                <a:cs typeface="Calibri" panose="020F0502020204030204" pitchFamily="34" charset="0"/>
              </a:rPr>
              <a:t> suddivisi in base all’età .</a:t>
            </a:r>
            <a:endParaRPr lang="it-IT" sz="1000" dirty="0">
              <a:latin typeface="Calibri" panose="020F0502020204030204" pitchFamily="34" charset="0"/>
              <a:ea typeface="Calibri" panose="020F0502020204030204" pitchFamily="34" charset="0"/>
              <a:cs typeface="Calibri" panose="020F0502020204030204" pitchFamily="34" charset="0"/>
            </a:endParaRPr>
          </a:p>
          <a:p>
            <a:pPr algn="r"/>
            <a:r>
              <a:rPr lang="it-IT" sz="1000" dirty="0">
                <a:effectLst/>
                <a:latin typeface="Calibri" panose="020F0502020204030204" pitchFamily="34" charset="0"/>
                <a:ea typeface="Calibri" panose="020F0502020204030204" pitchFamily="34" charset="0"/>
                <a:cs typeface="Calibri" panose="020F0502020204030204" pitchFamily="34" charset="0"/>
              </a:rPr>
              <a:t>Maestro </a:t>
            </a:r>
            <a:r>
              <a:rPr lang="it-IT" sz="1000" dirty="0">
                <a:latin typeface="Calibri" panose="020F0502020204030204" pitchFamily="34" charset="0"/>
                <a:ea typeface="Calibri" panose="020F0502020204030204" pitchFamily="34" charset="0"/>
                <a:cs typeface="Calibri" panose="020F0502020204030204" pitchFamily="34" charset="0"/>
              </a:rPr>
              <a:t>D</a:t>
            </a:r>
            <a:r>
              <a:rPr lang="it-IT" sz="1000" dirty="0">
                <a:effectLst/>
                <a:latin typeface="Calibri" panose="020F0502020204030204" pitchFamily="34" charset="0"/>
                <a:ea typeface="Calibri" panose="020F0502020204030204" pitchFamily="34" charset="0"/>
                <a:cs typeface="Calibri" panose="020F0502020204030204" pitchFamily="34" charset="0"/>
              </a:rPr>
              <a:t>aniele</a:t>
            </a:r>
          </a:p>
        </p:txBody>
      </p:sp>
    </p:spTree>
    <p:extLst>
      <p:ext uri="{BB962C8B-B14F-4D97-AF65-F5344CB8AC3E}">
        <p14:creationId xmlns:p14="http://schemas.microsoft.com/office/powerpoint/2010/main" val="1432936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CustomShape 1"/>
          <p:cNvSpPr/>
          <p:nvPr/>
        </p:nvSpPr>
        <p:spPr>
          <a:xfrm>
            <a:off x="1809433" y="225616"/>
            <a:ext cx="8286750" cy="285750"/>
          </a:xfrm>
          <a:prstGeom prst="rect">
            <a:avLst/>
          </a:prstGeom>
          <a:ln>
            <a:solidFill>
              <a:schemeClr val="accent2"/>
            </a:solidFill>
            <a:round/>
          </a:ln>
        </p:spPr>
        <p:style>
          <a:lnRef idx="2">
            <a:schemeClr val="accent6"/>
          </a:lnRef>
          <a:fillRef idx="1">
            <a:schemeClr val="lt1"/>
          </a:fillRef>
          <a:effectRef idx="0">
            <a:schemeClr val="accent6"/>
          </a:effectRef>
          <a:fontRef idx="minor"/>
        </p:style>
        <p:txBody>
          <a:bodyPr lIns="90000" tIns="45000" rIns="90000" bIns="45000" anchor="ctr"/>
          <a:lstStyle/>
          <a:p>
            <a:pPr algn="ctr" fontAlgn="auto">
              <a:spcBef>
                <a:spcPts val="0"/>
              </a:spcBef>
              <a:spcAft>
                <a:spcPts val="0"/>
              </a:spcAft>
              <a:defRPr/>
            </a:pPr>
            <a:r>
              <a:rPr lang="it-IT" sz="1400" b="1" spc="-1" dirty="0">
                <a:solidFill>
                  <a:srgbClr val="FF0000"/>
                </a:solidFill>
              </a:rPr>
              <a:t>LA NOSTRA SCELTA OPERATIVA</a:t>
            </a:r>
            <a:endParaRPr lang="it-IT" sz="1400" spc="-1" dirty="0">
              <a:solidFill>
                <a:srgbClr val="FF0000"/>
              </a:solidFill>
              <a:latin typeface="Arial"/>
            </a:endParaRPr>
          </a:p>
        </p:txBody>
      </p:sp>
      <p:sp>
        <p:nvSpPr>
          <p:cNvPr id="298" name="CustomShape 2"/>
          <p:cNvSpPr/>
          <p:nvPr/>
        </p:nvSpPr>
        <p:spPr>
          <a:xfrm>
            <a:off x="334963" y="863320"/>
            <a:ext cx="11593512" cy="5409173"/>
          </a:xfrm>
          <a:prstGeom prst="rect">
            <a:avLst/>
          </a:prstGeom>
          <a:noFill/>
          <a:ln w="9360">
            <a:solidFill>
              <a:schemeClr val="accent2"/>
            </a:solidFill>
            <a:miter/>
          </a:ln>
        </p:spPr>
        <p:style>
          <a:lnRef idx="0">
            <a:scrgbClr r="0" g="0" b="0"/>
          </a:lnRef>
          <a:fillRef idx="0">
            <a:scrgbClr r="0" g="0" b="0"/>
          </a:fillRef>
          <a:effectRef idx="0">
            <a:scrgbClr r="0" g="0" b="0"/>
          </a:effectRef>
          <a:fontRef idx="minor"/>
        </p:style>
        <p:txBody>
          <a:bodyPr anchor="ctr">
            <a:spAutoFit/>
          </a:bodyPr>
          <a:lstStyle/>
          <a:p>
            <a:pPr algn="just" fontAlgn="auto">
              <a:spcBef>
                <a:spcPts val="0"/>
              </a:spcBef>
              <a:spcAft>
                <a:spcPts val="0"/>
              </a:spcAft>
              <a:defRPr/>
            </a:pPr>
            <a:r>
              <a:rPr lang="it-IT" sz="1400" spc="-1" dirty="0">
                <a:solidFill>
                  <a:srgbClr val="000000"/>
                </a:solidFill>
                <a:ea typeface="Calibri"/>
              </a:rPr>
              <a:t>Con decreto ministeriale n.254 del 16 novembre 2012 il Ministero della Pubblica Istruzione ha messo in vigore le nuove  Indicazioni Nazionali per il curricolo della scuola dell’infanzia e del primo ciclo di istruzione.  Esse sono state accompagnate da tre anni di sperimentazione assistita dal Comitato Scientifico Nazionale, e sostenuta da appositi finanziamenti, che sono confluiti, nell’ultima annualità, nell’accompagnamento al modello di certificazione nazionale delle competenze. </a:t>
            </a:r>
            <a:endParaRPr lang="it-IT" sz="1400" spc="-1" dirty="0">
              <a:latin typeface="Arial"/>
            </a:endParaRPr>
          </a:p>
          <a:p>
            <a:pPr algn="just" fontAlgn="auto">
              <a:spcBef>
                <a:spcPts val="0"/>
              </a:spcBef>
              <a:spcAft>
                <a:spcPts val="0"/>
              </a:spcAft>
              <a:defRPr/>
            </a:pPr>
            <a:r>
              <a:rPr lang="it-IT" sz="1400" spc="-1" dirty="0">
                <a:solidFill>
                  <a:srgbClr val="000000"/>
                </a:solidFill>
                <a:ea typeface="Calibri"/>
              </a:rPr>
              <a:t>Da questo lavoro nascono le </a:t>
            </a:r>
            <a:r>
              <a:rPr lang="it-IT" sz="1400" b="1" spc="-1" dirty="0">
                <a:solidFill>
                  <a:srgbClr val="000000"/>
                </a:solidFill>
                <a:ea typeface="Calibri"/>
              </a:rPr>
              <a:t>Indicazioni Nazionali e Nuovi scenari 22 febbraio 2018</a:t>
            </a:r>
            <a:r>
              <a:rPr lang="it-IT" sz="1400" spc="-1" dirty="0">
                <a:solidFill>
                  <a:srgbClr val="000000"/>
                </a:solidFill>
                <a:ea typeface="Calibri"/>
              </a:rPr>
              <a:t>, si tratta di dare una ancor più concreta risposta all’istanza già presente nelle Indicazioni 2012, quando affermano che è </a:t>
            </a:r>
            <a:r>
              <a:rPr lang="it-IT" sz="1400" i="1" spc="-1" dirty="0">
                <a:solidFill>
                  <a:srgbClr val="000000"/>
                </a:solidFill>
                <a:ea typeface="Calibri"/>
              </a:rPr>
              <a:t>“decisiva una nuova alleanza fra scienze, storia, discipline umanistiche, arti e tecnologia, in grado di delineare la prospettiva di un nuovo umanesimo”. Tra le finalità della scuola dell’infanzia, oltre ad identità, autonomia e competenze, viene indicata la cittadinanza: «Vivere le prime esperienze di cittadinanza significa scoprire l’altro da sé e attribuire progressiva importanza agli altri e ai loro bisogni; rendersi sempre meglio conto della necessità di stabilire regole condivise; implica il primo esercizio del dialogo che è fondato sulla reciprocità dell’ascolto, l’attenzione al punto di vista dell’altro e delle diversità di genere, il primo riconoscimento di diritti e doveri uguali per tutti; significa porre le fondamenta di un comportamento eticamente orientato, rispettoso degli altri, dell’ambiente e della natura»</a:t>
            </a:r>
            <a:endParaRPr lang="it-IT" sz="1400" spc="-1" dirty="0">
              <a:latin typeface="Arial"/>
            </a:endParaRPr>
          </a:p>
          <a:p>
            <a:pPr algn="just" fontAlgn="auto">
              <a:spcBef>
                <a:spcPts val="0"/>
              </a:spcBef>
              <a:spcAft>
                <a:spcPts val="0"/>
              </a:spcAft>
              <a:defRPr/>
            </a:pPr>
            <a:r>
              <a:rPr lang="it-IT" sz="1400" spc="-1" dirty="0">
                <a:solidFill>
                  <a:srgbClr val="000000"/>
                </a:solidFill>
                <a:ea typeface="Calibri"/>
              </a:rPr>
              <a:t>Questo documento ridefinisce le otto competenze chiave europee : 1) Competenza alfabetica funzionale; 2) Competenza multilinguistica; 3) Competenza matematica e competenza in scienze, tecnologie e ingegneria; 4) Competenza digitale ; 5) Competenza personale, sociale e capacità di imparare ad imparare; 6) Competenza in materia di cittadinanza; 7) Competenza imprenditoriale; 8) Competenza in consapevolezza ed espressione culturale, che si suddivide in immagini suoni colori e il corpo e il movimento; raccomandazione del Parlamento Europeo 18.12.2006 frutto delle competenze culturali di base. Queste ultime, insieme ai saperi di base, devono essere curate, perché costituiscono fondamento di ogni apprendimento lungo tutto l’arco della vita.  Con il termine </a:t>
            </a:r>
            <a:r>
              <a:rPr lang="it-IT" sz="1400" i="1" spc="-1" dirty="0">
                <a:solidFill>
                  <a:srgbClr val="000000"/>
                </a:solidFill>
                <a:ea typeface="Calibri"/>
              </a:rPr>
              <a:t>competenze di base </a:t>
            </a:r>
            <a:r>
              <a:rPr lang="it-IT" sz="1400" spc="-1" dirty="0">
                <a:solidFill>
                  <a:srgbClr val="000000"/>
                </a:solidFill>
                <a:ea typeface="Calibri"/>
              </a:rPr>
              <a:t>ci si riferisce alle capacità di base nella lettura, scrittura e calcolo. La Commissione Europea ha invece adottato i termini </a:t>
            </a:r>
            <a:r>
              <a:rPr lang="it-IT" sz="1400" b="1" i="1" spc="-1" dirty="0">
                <a:solidFill>
                  <a:srgbClr val="000000"/>
                </a:solidFill>
                <a:ea typeface="Calibri"/>
              </a:rPr>
              <a:t>competenze e competenze chiave</a:t>
            </a:r>
            <a:r>
              <a:rPr lang="it-IT" sz="1400" spc="-1" dirty="0">
                <a:solidFill>
                  <a:srgbClr val="000000"/>
                </a:solidFill>
                <a:ea typeface="Calibri"/>
              </a:rPr>
              <a:t>  riferendosi a una </a:t>
            </a:r>
            <a:r>
              <a:rPr lang="it-IT" sz="1400" b="1" i="1" spc="-1" dirty="0">
                <a:solidFill>
                  <a:srgbClr val="000000"/>
                </a:solidFill>
                <a:ea typeface="Calibri"/>
              </a:rPr>
              <a:t>“combinazione di conoscenze, abilità e atteggiamenti appropriati al contesto”.  </a:t>
            </a:r>
            <a:r>
              <a:rPr lang="it-IT" sz="1400" spc="-1" dirty="0">
                <a:solidFill>
                  <a:srgbClr val="000000"/>
                </a:solidFill>
                <a:ea typeface="Calibri"/>
              </a:rPr>
              <a:t>Allo stesso tempo, le competenze chiave sono quelle di cui tutti hanno bisogno per la realizzazione e lo sviluppo personali, la cittadinanza attiva, l’inclusione sociale e l’occupazione. Dovrebbero essere acquisite al termine del periodo obbligatorio di istruzione o di formazione e servire come base al proseguimento dell’apprendimento nel quadro dell’educazione e della formazione permanente. Si riferiscono, dunque, a tre aspetti fondamentali della vita di ciascuna persona:</a:t>
            </a:r>
            <a:endParaRPr lang="it-IT" sz="1400" spc="-1" dirty="0">
              <a:latin typeface="Arial"/>
            </a:endParaRPr>
          </a:p>
          <a:p>
            <a:pPr marL="171360" indent="-171000" algn="just" fontAlgn="auto">
              <a:spcBef>
                <a:spcPts val="0"/>
              </a:spcBef>
              <a:spcAft>
                <a:spcPts val="0"/>
              </a:spcAft>
              <a:buClr>
                <a:srgbClr val="000000"/>
              </a:buClr>
              <a:buFont typeface="Arial"/>
              <a:buChar char="•"/>
              <a:defRPr/>
            </a:pPr>
            <a:r>
              <a:rPr lang="it-IT" sz="1400" spc="-1" dirty="0">
                <a:solidFill>
                  <a:srgbClr val="000000"/>
                </a:solidFill>
                <a:ea typeface="Calibri"/>
              </a:rPr>
              <a:t>la realizzazione e la crescita personale (capitale culturale);</a:t>
            </a:r>
            <a:endParaRPr lang="it-IT" sz="1400" spc="-1" dirty="0">
              <a:latin typeface="Arial"/>
            </a:endParaRPr>
          </a:p>
          <a:p>
            <a:pPr marL="171360" indent="-171000" algn="just" fontAlgn="auto">
              <a:spcBef>
                <a:spcPts val="0"/>
              </a:spcBef>
              <a:spcAft>
                <a:spcPts val="0"/>
              </a:spcAft>
              <a:buClr>
                <a:srgbClr val="000000"/>
              </a:buClr>
              <a:buFont typeface="Arial"/>
              <a:buChar char="•"/>
              <a:defRPr/>
            </a:pPr>
            <a:r>
              <a:rPr lang="it-IT" sz="1400" spc="-1" dirty="0">
                <a:solidFill>
                  <a:srgbClr val="000000"/>
                </a:solidFill>
                <a:ea typeface="Calibri"/>
              </a:rPr>
              <a:t>la cittadinanza attiva e l’integrazione (capitale sociale);</a:t>
            </a:r>
            <a:endParaRPr lang="it-IT" sz="1400" spc="-1" dirty="0">
              <a:latin typeface="Arial"/>
            </a:endParaRPr>
          </a:p>
          <a:p>
            <a:pPr marL="171360" indent="-171000" algn="just" fontAlgn="auto">
              <a:spcBef>
                <a:spcPts val="0"/>
              </a:spcBef>
              <a:spcAft>
                <a:spcPts val="0"/>
              </a:spcAft>
              <a:buClr>
                <a:srgbClr val="000000"/>
              </a:buClr>
              <a:buFont typeface="Arial"/>
              <a:buChar char="•"/>
              <a:defRPr/>
            </a:pPr>
            <a:r>
              <a:rPr lang="it-IT" sz="1400" spc="-1" dirty="0">
                <a:solidFill>
                  <a:srgbClr val="000000"/>
                </a:solidFill>
                <a:ea typeface="Calibri"/>
              </a:rPr>
              <a:t>la capacità di inserimento professionale (capitale umano).</a:t>
            </a:r>
            <a:endParaRPr lang="it-IT" sz="1400" spc="-1" dirty="0">
              <a:latin typeface="Arial"/>
            </a:endParaRPr>
          </a:p>
          <a:p>
            <a:pPr algn="just" fontAlgn="auto">
              <a:spcBef>
                <a:spcPts val="0"/>
              </a:spcBef>
              <a:spcAft>
                <a:spcPts val="0"/>
              </a:spcAft>
              <a:defRPr/>
            </a:pPr>
            <a:r>
              <a:rPr lang="it-IT" sz="950" spc="-1" dirty="0">
                <a:solidFill>
                  <a:srgbClr val="000000"/>
                </a:solidFill>
                <a:ea typeface="Calibri"/>
              </a:rPr>
              <a:t> </a:t>
            </a:r>
            <a:endParaRPr lang="it-IT" sz="950" spc="-1" dirty="0">
              <a:latin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 xmlns:a16="http://schemas.microsoft.com/office/drawing/2014/main" id="{D690B39C-519A-3683-95C9-BBA1D70D71DB}"/>
              </a:ext>
            </a:extLst>
          </p:cNvPr>
          <p:cNvSpPr/>
          <p:nvPr/>
        </p:nvSpPr>
        <p:spPr>
          <a:xfrm>
            <a:off x="256531" y="1308985"/>
            <a:ext cx="11727180" cy="618978"/>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lvl="0"/>
            <a:r>
              <a:rPr lang="it-IT" sz="1400" b="1" dirty="0">
                <a:solidFill>
                  <a:srgbClr val="FF0000"/>
                </a:solidFill>
                <a:ea typeface="Times New Roman" pitchFamily="18" charset="0"/>
                <a:cs typeface="Arial Narrow" pitchFamily="34" charset="0"/>
              </a:rPr>
              <a:t>COMPETENZA CHIAVE EUROPEA: COMPETENZA </a:t>
            </a:r>
            <a:r>
              <a:rPr kumimoji="0" lang="it-IT" sz="1400" b="1" i="0" u="none" strike="noStrike" cap="none" normalizeH="0" baseline="0" dirty="0">
                <a:ln>
                  <a:noFill/>
                </a:ln>
                <a:solidFill>
                  <a:srgbClr val="FF0000"/>
                </a:solidFill>
                <a:effectLst/>
                <a:ea typeface="Times New Roman" pitchFamily="18" charset="0"/>
                <a:cs typeface="Arial Narrow" pitchFamily="34" charset="0"/>
              </a:rPr>
              <a:t>ALFABETICA FUNZIONALE</a:t>
            </a:r>
          </a:p>
          <a:p>
            <a:pPr algn="just">
              <a:defRPr/>
            </a:pPr>
            <a:r>
              <a:rPr kumimoji="0" lang="it-IT" sz="1400" b="1" i="0" u="none" strike="noStrike" cap="none" normalizeH="0" baseline="0" dirty="0">
                <a:ln>
                  <a:noFill/>
                </a:ln>
                <a:solidFill>
                  <a:srgbClr val="FF0000"/>
                </a:solidFill>
                <a:effectLst/>
                <a:ea typeface="Times New Roman" pitchFamily="18" charset="0"/>
                <a:cs typeface="Arial Narrow" pitchFamily="34" charset="0"/>
              </a:rPr>
              <a:t>Competenza specifica:  </a:t>
            </a:r>
            <a:r>
              <a:rPr lang="it-IT" sz="1400" dirty="0">
                <a:solidFill>
                  <a:schemeClr val="tx1"/>
                </a:solidFill>
                <a:cs typeface="Arial Narrow"/>
              </a:rPr>
              <a:t>Padroneggiare gli strumenti espressivi e lessicali indispensabili per gestire l’interazione comunicativa verbale in vari campi d’esperienza.</a:t>
            </a:r>
          </a:p>
        </p:txBody>
      </p:sp>
      <p:sp>
        <p:nvSpPr>
          <p:cNvPr id="4" name="Rettangolo 3">
            <a:extLst>
              <a:ext uri="{FF2B5EF4-FFF2-40B4-BE49-F238E27FC236}">
                <a16:creationId xmlns="" xmlns:a16="http://schemas.microsoft.com/office/drawing/2014/main" id="{18667168-2E38-FDB2-4DAB-21C60CBA17C8}"/>
              </a:ext>
            </a:extLst>
          </p:cNvPr>
          <p:cNvSpPr/>
          <p:nvPr/>
        </p:nvSpPr>
        <p:spPr>
          <a:xfrm>
            <a:off x="248926" y="157371"/>
            <a:ext cx="11725591" cy="195209"/>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it-IT" sz="1200" dirty="0"/>
              <a:t>UNITÀ DI APPRENDIMENTO</a:t>
            </a:r>
          </a:p>
        </p:txBody>
      </p:sp>
      <p:sp>
        <p:nvSpPr>
          <p:cNvPr id="5" name="Rettangolo 4">
            <a:extLst>
              <a:ext uri="{FF2B5EF4-FFF2-40B4-BE49-F238E27FC236}">
                <a16:creationId xmlns="" xmlns:a16="http://schemas.microsoft.com/office/drawing/2014/main" id="{4ADC89D4-DB8D-77B3-4E5B-1A0A775E7A26}"/>
              </a:ext>
            </a:extLst>
          </p:cNvPr>
          <p:cNvSpPr/>
          <p:nvPr/>
        </p:nvSpPr>
        <p:spPr>
          <a:xfrm>
            <a:off x="248926" y="397070"/>
            <a:ext cx="11723077" cy="91191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dirty="0">
                <a:solidFill>
                  <a:srgbClr val="FF0000"/>
                </a:solidFill>
              </a:rPr>
              <a:t>«CONOSCO IL MIO CORPO»</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dirty="0" smtClean="0">
                <a:solidFill>
                  <a:schemeClr val="tx1"/>
                </a:solidFill>
              </a:rPr>
              <a:t>TRASVERSALE INTERSEZIONE - SCOIATTOLI</a:t>
            </a:r>
            <a:endParaRPr lang="it-IT" sz="1400" b="1" dirty="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dirty="0">
                <a:solidFill>
                  <a:schemeClr val="tx1"/>
                </a:solidFill>
              </a:rPr>
              <a:t>MERCOLEDÌ POMERIGGIO</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dirty="0">
                <a:solidFill>
                  <a:schemeClr val="tx1"/>
                </a:solidFill>
              </a:rPr>
              <a:t>OTTOBRE -  </a:t>
            </a:r>
            <a:r>
              <a:rPr lang="it-IT" sz="1400" b="1" dirty="0" smtClean="0">
                <a:solidFill>
                  <a:schemeClr val="tx1"/>
                </a:solidFill>
              </a:rPr>
              <a:t>DICEMBRE</a:t>
            </a:r>
            <a:endParaRPr lang="it-IT" sz="1400" b="1" dirty="0">
              <a:solidFill>
                <a:srgbClr val="FF0000"/>
              </a:solidFill>
            </a:endParaRPr>
          </a:p>
        </p:txBody>
      </p:sp>
      <p:sp>
        <p:nvSpPr>
          <p:cNvPr id="6" name="Rettangolo 5">
            <a:extLst>
              <a:ext uri="{FF2B5EF4-FFF2-40B4-BE49-F238E27FC236}">
                <a16:creationId xmlns="" xmlns:a16="http://schemas.microsoft.com/office/drawing/2014/main" id="{03639AA2-A650-68C2-5CEB-C256823EF01C}"/>
              </a:ext>
            </a:extLst>
          </p:cNvPr>
          <p:cNvSpPr/>
          <p:nvPr/>
        </p:nvSpPr>
        <p:spPr>
          <a:xfrm>
            <a:off x="256531" y="1987376"/>
            <a:ext cx="11727180" cy="720366"/>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rgbClr val="FF0000"/>
                </a:solidFill>
                <a:effectLst/>
              </a:rPr>
              <a:t>COMPETENZA CHIAVE EUROPEA: </a:t>
            </a:r>
            <a:r>
              <a:rPr kumimoji="0" lang="de-DE" sz="1400" b="1" i="0" u="none" strike="noStrike" cap="none" normalizeH="0" baseline="0" dirty="0">
                <a:ln>
                  <a:noFill/>
                </a:ln>
                <a:solidFill>
                  <a:srgbClr val="FF0000"/>
                </a:solidFill>
                <a:effectLst/>
              </a:rPr>
              <a:t>COMPETENZA MATEMATICA E COMPETENZA IN SCIENZE, TECNOLOGIE E INGEGNERIA</a:t>
            </a:r>
            <a:endParaRPr kumimoji="0" lang="it-IT" sz="1400" b="1" i="0" u="none" strike="noStrike" cap="none" normalizeH="0" baseline="0" dirty="0">
              <a:ln>
                <a:noFill/>
              </a:ln>
              <a:solidFill>
                <a:srgbClr val="FF0000"/>
              </a:solidFill>
              <a:effectLst/>
            </a:endParaRPr>
          </a:p>
          <a:p>
            <a:pPr algn="just">
              <a:defRPr/>
            </a:pPr>
            <a:r>
              <a:rPr kumimoji="0" lang="it-IT" sz="1400" b="1" i="0" u="none" strike="noStrike" cap="none" normalizeH="0" baseline="0" dirty="0">
                <a:ln>
                  <a:noFill/>
                </a:ln>
                <a:solidFill>
                  <a:srgbClr val="FF0000"/>
                </a:solidFill>
                <a:effectLst/>
              </a:rPr>
              <a:t>Competenza specifica</a:t>
            </a:r>
            <a:r>
              <a:rPr kumimoji="0" lang="it-IT" sz="1400" b="0" i="0" u="none" strike="noStrike" cap="none" normalizeH="0" baseline="0" dirty="0">
                <a:ln>
                  <a:noFill/>
                </a:ln>
                <a:solidFill>
                  <a:srgbClr val="FF0000"/>
                </a:solidFill>
                <a:effectLst/>
              </a:rPr>
              <a:t>: </a:t>
            </a:r>
            <a:r>
              <a:rPr lang="it-IT" sz="1400" spc="-75" dirty="0">
                <a:cs typeface="Arial MT"/>
              </a:rPr>
              <a:t>Raggruppare</a:t>
            </a:r>
            <a:r>
              <a:rPr lang="it-IT" sz="1400" spc="-70" dirty="0">
                <a:cs typeface="Arial MT"/>
              </a:rPr>
              <a:t> </a:t>
            </a:r>
            <a:r>
              <a:rPr lang="it-IT" sz="1400" spc="-75" dirty="0">
                <a:cs typeface="Arial MT"/>
              </a:rPr>
              <a:t>e</a:t>
            </a:r>
            <a:r>
              <a:rPr lang="it-IT" sz="1400" spc="-70" dirty="0">
                <a:cs typeface="Arial MT"/>
              </a:rPr>
              <a:t> </a:t>
            </a:r>
            <a:r>
              <a:rPr lang="it-IT" sz="1400" spc="-65" dirty="0">
                <a:cs typeface="Arial MT"/>
              </a:rPr>
              <a:t>ordinare</a:t>
            </a:r>
            <a:r>
              <a:rPr lang="it-IT" sz="1400" spc="-60" dirty="0">
                <a:cs typeface="Arial MT"/>
              </a:rPr>
              <a:t> </a:t>
            </a:r>
            <a:r>
              <a:rPr lang="it-IT" sz="1400" spc="-80" dirty="0">
                <a:cs typeface="Arial MT"/>
              </a:rPr>
              <a:t>secondo</a:t>
            </a:r>
            <a:r>
              <a:rPr lang="it-IT" sz="1400" spc="-75" dirty="0">
                <a:cs typeface="Arial MT"/>
              </a:rPr>
              <a:t> </a:t>
            </a:r>
            <a:r>
              <a:rPr lang="it-IT" sz="1400" spc="-50" dirty="0">
                <a:cs typeface="Arial MT"/>
              </a:rPr>
              <a:t>criteri</a:t>
            </a:r>
            <a:r>
              <a:rPr lang="it-IT" sz="1400" spc="-45" dirty="0">
                <a:cs typeface="Arial MT"/>
              </a:rPr>
              <a:t> </a:t>
            </a:r>
            <a:r>
              <a:rPr lang="it-IT" sz="1400" spc="-55" dirty="0">
                <a:cs typeface="Arial MT"/>
              </a:rPr>
              <a:t>diversi, </a:t>
            </a:r>
            <a:r>
              <a:rPr lang="it-IT" sz="1400" spc="-50" dirty="0">
                <a:cs typeface="Arial MT"/>
              </a:rPr>
              <a:t> </a:t>
            </a:r>
            <a:r>
              <a:rPr lang="it-IT" sz="1400" dirty="0">
                <a:cs typeface="Arial MT"/>
              </a:rPr>
              <a:t>con</a:t>
            </a:r>
            <a:r>
              <a:rPr lang="it-IT" sz="1400" spc="-5" dirty="0">
                <a:cs typeface="Arial MT"/>
              </a:rPr>
              <a:t>f</a:t>
            </a:r>
            <a:r>
              <a:rPr lang="it-IT" sz="1400" spc="-15" dirty="0">
                <a:cs typeface="Arial MT"/>
              </a:rPr>
              <a:t>r</a:t>
            </a:r>
            <a:r>
              <a:rPr lang="it-IT" sz="1400" dirty="0">
                <a:cs typeface="Arial MT"/>
              </a:rPr>
              <a:t>on</a:t>
            </a:r>
            <a:r>
              <a:rPr lang="it-IT" sz="1400" spc="-5" dirty="0">
                <a:cs typeface="Arial MT"/>
              </a:rPr>
              <a:t>t</a:t>
            </a:r>
            <a:r>
              <a:rPr lang="it-IT" sz="1400" dirty="0">
                <a:cs typeface="Arial MT"/>
              </a:rPr>
              <a:t>a</a:t>
            </a:r>
            <a:r>
              <a:rPr lang="it-IT" sz="1400" spc="-15" dirty="0">
                <a:cs typeface="Arial MT"/>
              </a:rPr>
              <a:t>r</a:t>
            </a:r>
            <a:r>
              <a:rPr lang="it-IT" sz="1400" dirty="0">
                <a:cs typeface="Arial MT"/>
              </a:rPr>
              <a:t>e</a:t>
            </a:r>
            <a:r>
              <a:rPr lang="it-IT" sz="1400" spc="-5" dirty="0">
                <a:cs typeface="Arial MT"/>
              </a:rPr>
              <a:t> </a:t>
            </a:r>
            <a:r>
              <a:rPr lang="it-IT" sz="1400" dirty="0">
                <a:cs typeface="Arial MT"/>
              </a:rPr>
              <a:t>e</a:t>
            </a:r>
            <a:r>
              <a:rPr lang="it-IT" sz="1400" spc="-15" dirty="0">
                <a:cs typeface="Arial MT"/>
              </a:rPr>
              <a:t> </a:t>
            </a:r>
            <a:r>
              <a:rPr lang="it-IT" sz="1400" dirty="0">
                <a:cs typeface="Arial MT"/>
              </a:rPr>
              <a:t>v</a:t>
            </a:r>
            <a:r>
              <a:rPr lang="it-IT" sz="1400" spc="-10" dirty="0">
                <a:cs typeface="Arial MT"/>
              </a:rPr>
              <a:t>a</a:t>
            </a:r>
            <a:r>
              <a:rPr lang="it-IT" sz="1400" spc="5" dirty="0">
                <a:cs typeface="Arial MT"/>
              </a:rPr>
              <a:t>l</a:t>
            </a:r>
            <a:r>
              <a:rPr lang="it-IT" sz="1400" dirty="0">
                <a:cs typeface="Arial MT"/>
              </a:rPr>
              <a:t>u</a:t>
            </a:r>
            <a:r>
              <a:rPr lang="it-IT" sz="1400" spc="-5" dirty="0">
                <a:cs typeface="Arial MT"/>
              </a:rPr>
              <a:t>t</a:t>
            </a:r>
            <a:r>
              <a:rPr lang="it-IT" sz="1400" dirty="0">
                <a:cs typeface="Arial MT"/>
              </a:rPr>
              <a:t>a</a:t>
            </a:r>
            <a:r>
              <a:rPr lang="it-IT" sz="1400" spc="-15" dirty="0">
                <a:cs typeface="Arial MT"/>
              </a:rPr>
              <a:t>r</a:t>
            </a:r>
            <a:r>
              <a:rPr lang="it-IT" sz="1400" dirty="0">
                <a:cs typeface="Arial MT"/>
              </a:rPr>
              <a:t>e </a:t>
            </a:r>
            <a:r>
              <a:rPr lang="it-IT" sz="1400" spc="-10" dirty="0">
                <a:cs typeface="Arial MT"/>
              </a:rPr>
              <a:t>q</a:t>
            </a:r>
            <a:r>
              <a:rPr lang="it-IT" sz="1400" dirty="0">
                <a:cs typeface="Arial MT"/>
              </a:rPr>
              <a:t>u</a:t>
            </a:r>
            <a:r>
              <a:rPr lang="it-IT" sz="1400" spc="-10" dirty="0">
                <a:cs typeface="Arial MT"/>
              </a:rPr>
              <a:t>a</a:t>
            </a:r>
            <a:r>
              <a:rPr lang="it-IT" sz="1400" dirty="0">
                <a:cs typeface="Arial MT"/>
              </a:rPr>
              <a:t>n</a:t>
            </a:r>
            <a:r>
              <a:rPr lang="it-IT" sz="1400" spc="-5" dirty="0">
                <a:cs typeface="Arial MT"/>
              </a:rPr>
              <a:t>t</a:t>
            </a:r>
            <a:r>
              <a:rPr lang="it-IT" sz="1400" spc="5" dirty="0">
                <a:cs typeface="Arial MT"/>
              </a:rPr>
              <a:t>i</a:t>
            </a:r>
            <a:r>
              <a:rPr lang="it-IT" sz="1400" spc="-20" dirty="0">
                <a:cs typeface="Arial MT"/>
              </a:rPr>
              <a:t>t</a:t>
            </a:r>
            <a:r>
              <a:rPr lang="it-IT" sz="1400" dirty="0">
                <a:cs typeface="Arial MT"/>
              </a:rPr>
              <a:t>à;</a:t>
            </a:r>
            <a:r>
              <a:rPr lang="it-IT" sz="1400" spc="-10" dirty="0">
                <a:cs typeface="Arial MT"/>
              </a:rPr>
              <a:t> </a:t>
            </a:r>
            <a:r>
              <a:rPr lang="it-IT" sz="1400" dirty="0">
                <a:cs typeface="Arial MT"/>
              </a:rPr>
              <a:t>o</a:t>
            </a:r>
            <a:r>
              <a:rPr lang="it-IT" sz="1400" spc="-10" dirty="0">
                <a:cs typeface="Arial MT"/>
              </a:rPr>
              <a:t>p</a:t>
            </a:r>
            <a:r>
              <a:rPr lang="it-IT" sz="1400" dirty="0">
                <a:cs typeface="Arial MT"/>
              </a:rPr>
              <a:t>e</a:t>
            </a:r>
            <a:r>
              <a:rPr lang="it-IT" sz="1400" spc="-5" dirty="0">
                <a:cs typeface="Arial MT"/>
              </a:rPr>
              <a:t>r</a:t>
            </a:r>
            <a:r>
              <a:rPr lang="it-IT" sz="1400" dirty="0">
                <a:cs typeface="Arial MT"/>
              </a:rPr>
              <a:t>a</a:t>
            </a:r>
            <a:r>
              <a:rPr lang="it-IT" sz="1400" spc="-15" dirty="0">
                <a:cs typeface="Arial MT"/>
              </a:rPr>
              <a:t>r</a:t>
            </a:r>
            <a:r>
              <a:rPr lang="it-IT" sz="1400" dirty="0">
                <a:cs typeface="Arial MT"/>
              </a:rPr>
              <a:t>e</a:t>
            </a:r>
            <a:r>
              <a:rPr lang="it-IT" sz="1400" spc="-5" dirty="0">
                <a:cs typeface="Arial MT"/>
              </a:rPr>
              <a:t> </a:t>
            </a:r>
            <a:r>
              <a:rPr lang="it-IT" sz="1400" spc="-15" dirty="0">
                <a:cs typeface="Arial MT"/>
              </a:rPr>
              <a:t>c</a:t>
            </a:r>
            <a:r>
              <a:rPr lang="it-IT" sz="1400" dirty="0">
                <a:cs typeface="Arial MT"/>
              </a:rPr>
              <a:t>on</a:t>
            </a:r>
            <a:r>
              <a:rPr lang="it-IT" sz="1400" spc="-15" dirty="0">
                <a:cs typeface="Arial MT"/>
              </a:rPr>
              <a:t> </a:t>
            </a:r>
            <a:r>
              <a:rPr lang="it-IT" sz="1400" dirty="0">
                <a:cs typeface="Arial MT"/>
              </a:rPr>
              <a:t>i </a:t>
            </a:r>
            <a:r>
              <a:rPr lang="it-IT" sz="1400" spc="-5" dirty="0">
                <a:cs typeface="Arial MT"/>
              </a:rPr>
              <a:t> </a:t>
            </a:r>
            <a:r>
              <a:rPr lang="it-IT" sz="1400" spc="-25" dirty="0">
                <a:cs typeface="Arial MT"/>
              </a:rPr>
              <a:t>n</a:t>
            </a:r>
            <a:r>
              <a:rPr lang="it-IT" sz="1400" spc="-10" dirty="0">
                <a:cs typeface="Arial MT"/>
              </a:rPr>
              <a:t>u</a:t>
            </a:r>
            <a:r>
              <a:rPr lang="it-IT" sz="1400" spc="-15" dirty="0">
                <a:cs typeface="Arial MT"/>
              </a:rPr>
              <a:t>m</a:t>
            </a:r>
            <a:r>
              <a:rPr lang="it-IT" sz="1400" spc="-10" dirty="0">
                <a:cs typeface="Arial MT"/>
              </a:rPr>
              <a:t>e</a:t>
            </a:r>
            <a:r>
              <a:rPr lang="it-IT" sz="1400" spc="-15" dirty="0">
                <a:cs typeface="Arial MT"/>
              </a:rPr>
              <a:t>r</a:t>
            </a:r>
            <a:r>
              <a:rPr lang="it-IT" sz="1400" spc="-10" dirty="0">
                <a:cs typeface="Arial MT"/>
              </a:rPr>
              <a:t>i</a:t>
            </a:r>
            <a:r>
              <a:rPr lang="it-IT" sz="1400" dirty="0">
                <a:cs typeface="Arial MT"/>
              </a:rPr>
              <a:t>;  </a:t>
            </a:r>
            <a:r>
              <a:rPr lang="it-IT" sz="1400" spc="-75" dirty="0">
                <a:cs typeface="Arial MT"/>
              </a:rPr>
              <a:t>contare.</a:t>
            </a:r>
            <a:endParaRPr lang="it-IT" sz="1400" dirty="0">
              <a:cs typeface="Arial MT"/>
            </a:endParaRPr>
          </a:p>
          <a:p>
            <a:pPr algn="just">
              <a:defRPr/>
            </a:pPr>
            <a:r>
              <a:rPr kumimoji="0" lang="it-IT" sz="1400" b="1" i="0" u="none" strike="noStrike" cap="none" normalizeH="0" baseline="0" dirty="0">
                <a:ln>
                  <a:noFill/>
                </a:ln>
                <a:solidFill>
                  <a:srgbClr val="FF0000"/>
                </a:solidFill>
                <a:effectLst/>
              </a:rPr>
              <a:t>Competenza specifica</a:t>
            </a:r>
            <a:r>
              <a:rPr kumimoji="0" lang="it-IT" sz="1400" b="0" i="0" u="none" strike="noStrike" cap="none" normalizeH="0" baseline="0" dirty="0">
                <a:ln>
                  <a:noFill/>
                </a:ln>
                <a:solidFill>
                  <a:srgbClr val="FF0000"/>
                </a:solidFill>
                <a:effectLst/>
              </a:rPr>
              <a:t>: </a:t>
            </a:r>
            <a:r>
              <a:rPr lang="it-IT" sz="1400" spc="-65" dirty="0">
                <a:cs typeface="Arial MT"/>
              </a:rPr>
              <a:t>Collocare</a:t>
            </a:r>
            <a:r>
              <a:rPr lang="it-IT" sz="1400" spc="-60" dirty="0">
                <a:cs typeface="Arial MT"/>
              </a:rPr>
              <a:t> nello</a:t>
            </a:r>
            <a:r>
              <a:rPr lang="it-IT" sz="1400" spc="-55" dirty="0">
                <a:cs typeface="Arial MT"/>
              </a:rPr>
              <a:t> </a:t>
            </a:r>
            <a:r>
              <a:rPr lang="it-IT" sz="1400" spc="-70" dirty="0">
                <a:cs typeface="Arial MT"/>
              </a:rPr>
              <a:t>spazio</a:t>
            </a:r>
            <a:r>
              <a:rPr lang="it-IT" sz="1400" spc="-65" dirty="0">
                <a:cs typeface="Arial MT"/>
              </a:rPr>
              <a:t> </a:t>
            </a:r>
            <a:r>
              <a:rPr lang="it-IT" sz="1400" spc="-80" dirty="0">
                <a:cs typeface="Arial MT"/>
              </a:rPr>
              <a:t>se</a:t>
            </a:r>
            <a:r>
              <a:rPr lang="it-IT" sz="1400" spc="-75" dirty="0">
                <a:cs typeface="Arial MT"/>
              </a:rPr>
              <a:t> </a:t>
            </a:r>
            <a:r>
              <a:rPr lang="it-IT" sz="1400" spc="-55" dirty="0">
                <a:cs typeface="Arial MT"/>
              </a:rPr>
              <a:t>stessi,</a:t>
            </a:r>
            <a:r>
              <a:rPr lang="it-IT" sz="1400" spc="-50" dirty="0">
                <a:cs typeface="Arial MT"/>
              </a:rPr>
              <a:t> </a:t>
            </a:r>
            <a:r>
              <a:rPr lang="it-IT" sz="1400" spc="-60" dirty="0">
                <a:cs typeface="Arial MT"/>
              </a:rPr>
              <a:t>oggetti,</a:t>
            </a:r>
            <a:r>
              <a:rPr lang="it-IT" sz="1400" spc="-55" dirty="0">
                <a:cs typeface="Arial MT"/>
              </a:rPr>
              <a:t> </a:t>
            </a:r>
            <a:r>
              <a:rPr lang="it-IT" sz="1400" spc="-70" dirty="0">
                <a:cs typeface="Arial MT"/>
              </a:rPr>
              <a:t>persone; </a:t>
            </a:r>
            <a:r>
              <a:rPr lang="it-IT" sz="1400" spc="-65" dirty="0">
                <a:cs typeface="Arial MT"/>
              </a:rPr>
              <a:t> </a:t>
            </a:r>
            <a:r>
              <a:rPr lang="it-IT" sz="1400" spc="-60" dirty="0">
                <a:cs typeface="Arial MT"/>
              </a:rPr>
              <a:t>orientarsi</a:t>
            </a:r>
            <a:r>
              <a:rPr lang="it-IT" sz="1400" spc="-35" dirty="0">
                <a:cs typeface="Arial MT"/>
              </a:rPr>
              <a:t> </a:t>
            </a:r>
            <a:r>
              <a:rPr lang="it-IT" sz="1400" spc="-65" dirty="0">
                <a:cs typeface="Arial MT"/>
              </a:rPr>
              <a:t>nel</a:t>
            </a:r>
            <a:r>
              <a:rPr lang="it-IT" sz="1400" spc="-35" dirty="0">
                <a:cs typeface="Arial MT"/>
              </a:rPr>
              <a:t> </a:t>
            </a:r>
            <a:r>
              <a:rPr lang="it-IT" sz="1400" spc="-80" dirty="0">
                <a:cs typeface="Arial MT"/>
              </a:rPr>
              <a:t>tempo</a:t>
            </a:r>
            <a:r>
              <a:rPr lang="it-IT" sz="1400" spc="-40" dirty="0">
                <a:cs typeface="Arial MT"/>
              </a:rPr>
              <a:t> </a:t>
            </a:r>
            <a:r>
              <a:rPr lang="it-IT" sz="1400" spc="-60" dirty="0">
                <a:cs typeface="Arial MT"/>
              </a:rPr>
              <a:t>della</a:t>
            </a:r>
            <a:r>
              <a:rPr lang="it-IT" sz="1400" spc="-40" dirty="0">
                <a:cs typeface="Arial MT"/>
              </a:rPr>
              <a:t> </a:t>
            </a:r>
            <a:r>
              <a:rPr lang="it-IT" sz="1400" spc="-55" dirty="0">
                <a:cs typeface="Arial MT"/>
              </a:rPr>
              <a:t>vita</a:t>
            </a:r>
            <a:r>
              <a:rPr lang="it-IT" sz="1400" spc="-50" dirty="0">
                <a:cs typeface="Arial MT"/>
              </a:rPr>
              <a:t> </a:t>
            </a:r>
            <a:r>
              <a:rPr lang="it-IT" sz="1400" spc="-65" dirty="0">
                <a:cs typeface="Arial MT"/>
              </a:rPr>
              <a:t>quotidiana.</a:t>
            </a:r>
            <a:endParaRPr lang="it-IT" sz="1400" dirty="0">
              <a:solidFill>
                <a:schemeClr val="tx1"/>
              </a:solidFill>
              <a:ea typeface="Times New Roman"/>
              <a:cs typeface="Times New Roman"/>
            </a:endParaRPr>
          </a:p>
        </p:txBody>
      </p:sp>
      <p:sp>
        <p:nvSpPr>
          <p:cNvPr id="9" name="Rettangolo 8">
            <a:extLst>
              <a:ext uri="{FF2B5EF4-FFF2-40B4-BE49-F238E27FC236}">
                <a16:creationId xmlns="" xmlns:a16="http://schemas.microsoft.com/office/drawing/2014/main" id="{CF208055-01AA-793D-6A21-8EF6C2CB1723}"/>
              </a:ext>
            </a:extLst>
          </p:cNvPr>
          <p:cNvSpPr/>
          <p:nvPr/>
        </p:nvSpPr>
        <p:spPr>
          <a:xfrm>
            <a:off x="267713" y="4148465"/>
            <a:ext cx="11727180" cy="746367"/>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rgbClr val="FF0000"/>
                </a:solidFill>
                <a:effectLst/>
                <a:ea typeface="Verdana" pitchFamily="34" charset="0"/>
                <a:cs typeface="Verdana" pitchFamily="34" charset="0"/>
              </a:rPr>
              <a:t>COM</a:t>
            </a:r>
            <a:r>
              <a:rPr kumimoji="0" lang="it-IT" sz="1400" b="1" i="0" u="none" strike="noStrike" cap="none" normalizeH="0" baseline="0" dirty="0">
                <a:ln>
                  <a:noFill/>
                </a:ln>
                <a:solidFill>
                  <a:srgbClr val="FF0000"/>
                </a:solidFill>
                <a:effectLst/>
              </a:rPr>
              <a:t>PETENZA CHIAVE EUROPEA: </a:t>
            </a:r>
            <a:r>
              <a:rPr kumimoji="0" lang="it-IT" sz="1400" b="1" i="0" u="none" strike="noStrike" cap="none" normalizeH="0" baseline="0" dirty="0">
                <a:ln>
                  <a:noFill/>
                </a:ln>
                <a:solidFill>
                  <a:srgbClr val="FF0000"/>
                </a:solidFill>
                <a:effectLst/>
                <a:ea typeface="Times New Roman" pitchFamily="18" charset="0"/>
                <a:cs typeface="Arial Narrow" pitchFamily="34" charset="0"/>
              </a:rPr>
              <a:t>COMPETENZA IN MATERIA DI CONSAPEVOLEZZA ED ESPRESSIONE CULTURALI - IL CORPO E IL MOVIMENTO</a:t>
            </a:r>
            <a:endParaRPr kumimoji="0" lang="it-IT" sz="1400" b="0" i="0" u="none" strike="noStrike" cap="none" normalizeH="0" baseline="0" dirty="0">
              <a:ln>
                <a:noFill/>
              </a:ln>
              <a:solidFill>
                <a:srgbClr val="FF0000"/>
              </a:solidFill>
              <a:effectLst/>
              <a:cs typeface="Times New Roman" pitchFamily="18" charset="0"/>
            </a:endParaRPr>
          </a:p>
          <a:p>
            <a:pPr>
              <a:defRPr/>
            </a:pPr>
            <a:r>
              <a:rPr kumimoji="0" lang="it-IT" sz="1400" b="1" i="0" u="none" strike="noStrike" cap="none" normalizeH="0" baseline="0" dirty="0">
                <a:ln>
                  <a:noFill/>
                </a:ln>
                <a:solidFill>
                  <a:srgbClr val="FF0000"/>
                </a:solidFill>
                <a:effectLst/>
              </a:rPr>
              <a:t>Competenza specifica:</a:t>
            </a:r>
            <a:r>
              <a:rPr kumimoji="0" lang="de-DE" sz="1400" b="0" i="0" u="none" strike="noStrike" cap="none" normalizeH="0" baseline="0" dirty="0">
                <a:ln>
                  <a:noFill/>
                </a:ln>
                <a:solidFill>
                  <a:srgbClr val="000000"/>
                </a:solidFill>
                <a:effectLst/>
              </a:rPr>
              <a:t>. </a:t>
            </a:r>
            <a:r>
              <a:rPr lang="it-IT" sz="1400" dirty="0">
                <a:solidFill>
                  <a:srgbClr val="00000A"/>
                </a:solidFill>
                <a:effectLst/>
                <a:ea typeface="Times New Roman" panose="02020603050405020304" pitchFamily="18" charset="0"/>
                <a:cs typeface="Arial Narrow" panose="020B0606020202030204" pitchFamily="34" charset="0"/>
              </a:rPr>
              <a:t>Conoscere il proprio corpo. padroneggiare abilità motorie di base in situazioni diverse.</a:t>
            </a:r>
          </a:p>
          <a:p>
            <a:pPr>
              <a:defRPr/>
            </a:pPr>
            <a:r>
              <a:rPr kumimoji="0" lang="it-IT" sz="1400" b="1" i="0" u="none" strike="noStrike" cap="none" normalizeH="0" baseline="0" dirty="0">
                <a:ln>
                  <a:noFill/>
                </a:ln>
                <a:solidFill>
                  <a:srgbClr val="FF0000"/>
                </a:solidFill>
                <a:effectLst/>
              </a:rPr>
              <a:t>Competenza specifica: </a:t>
            </a:r>
            <a:r>
              <a:rPr kumimoji="0" lang="it-IT" sz="1400" b="1" i="0" u="none" strike="noStrike" cap="none" normalizeH="0" dirty="0">
                <a:ln>
                  <a:noFill/>
                </a:ln>
                <a:solidFill>
                  <a:srgbClr val="00000A"/>
                </a:solidFill>
              </a:rPr>
              <a:t> </a:t>
            </a:r>
            <a:r>
              <a:rPr kumimoji="0" lang="it-IT" sz="1400" i="0" u="none" strike="noStrike" cap="none" normalizeH="0" dirty="0" smtClean="0">
                <a:ln>
                  <a:noFill/>
                </a:ln>
                <a:solidFill>
                  <a:srgbClr val="00000A"/>
                </a:solidFill>
              </a:rPr>
              <a:t>P</a:t>
            </a:r>
            <a:r>
              <a:rPr lang="it-IT" sz="1400" dirty="0" smtClean="0">
                <a:solidFill>
                  <a:srgbClr val="00000A"/>
                </a:solidFill>
                <a:effectLst/>
                <a:ea typeface="Times New Roman" panose="02020603050405020304" pitchFamily="18" charset="0"/>
                <a:cs typeface="Arial Narrow" panose="020B0606020202030204" pitchFamily="34" charset="0"/>
              </a:rPr>
              <a:t>adroneggiare </a:t>
            </a:r>
            <a:r>
              <a:rPr lang="it-IT" sz="1400" dirty="0">
                <a:solidFill>
                  <a:srgbClr val="00000A"/>
                </a:solidFill>
                <a:effectLst/>
                <a:ea typeface="Times New Roman" panose="02020603050405020304" pitchFamily="18" charset="0"/>
                <a:cs typeface="Arial Narrow" panose="020B0606020202030204" pitchFamily="34" charset="0"/>
              </a:rPr>
              <a:t>abilità motorie di base in situazioni diverse.</a:t>
            </a:r>
            <a:endParaRPr lang="it-IT" sz="1400" dirty="0">
              <a:solidFill>
                <a:srgbClr val="00000A"/>
              </a:solidFill>
              <a:effectLst/>
              <a:ea typeface="Times New Roman" panose="02020603050405020304" pitchFamily="18" charset="0"/>
              <a:cs typeface="Times New Roman" panose="02020603050405020304" pitchFamily="18" charset="0"/>
            </a:endParaRPr>
          </a:p>
        </p:txBody>
      </p:sp>
      <p:sp>
        <p:nvSpPr>
          <p:cNvPr id="7" name="Rettangolo 6">
            <a:extLst>
              <a:ext uri="{FF2B5EF4-FFF2-40B4-BE49-F238E27FC236}">
                <a16:creationId xmlns="" xmlns:a16="http://schemas.microsoft.com/office/drawing/2014/main" id="{68A0B9D4-7725-6858-413E-B8A2BD4BFA56}"/>
              </a:ext>
            </a:extLst>
          </p:cNvPr>
          <p:cNvSpPr/>
          <p:nvPr/>
        </p:nvSpPr>
        <p:spPr>
          <a:xfrm>
            <a:off x="256531" y="2707742"/>
            <a:ext cx="11727180" cy="746367"/>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rgbClr val="FF0000"/>
                </a:solidFill>
                <a:effectLst/>
              </a:rPr>
              <a:t>COMPETENZA CHIAVE EUROPEA: </a:t>
            </a:r>
            <a:r>
              <a:rPr kumimoji="0" lang="it-IT" sz="1400" b="1" i="0" u="none" strike="noStrike" cap="none" normalizeH="0" baseline="0" dirty="0">
                <a:ln>
                  <a:noFill/>
                </a:ln>
                <a:solidFill>
                  <a:srgbClr val="FF0000"/>
                </a:solidFill>
                <a:effectLst/>
                <a:ea typeface="Times New Roman" pitchFamily="18" charset="0"/>
                <a:cs typeface="Arial Narrow" pitchFamily="34" charset="0"/>
              </a:rPr>
              <a:t>COMPETENZA PERSONALE, SOCIALE E CAPACITÀ DI IMPARARE AD IMPARARE</a:t>
            </a:r>
            <a:endParaRPr kumimoji="0" lang="it-IT" sz="1400" b="1" i="0" u="none" strike="noStrike" cap="none" normalizeH="0" baseline="0" dirty="0">
              <a:ln>
                <a:noFill/>
              </a:ln>
              <a:solidFill>
                <a:srgbClr val="FF0000"/>
              </a:solidFill>
              <a:effectLst/>
            </a:endParaRPr>
          </a:p>
          <a:p>
            <a:r>
              <a:rPr kumimoji="0" lang="it-IT" sz="1400" b="1" i="0" u="none" strike="noStrike" cap="none" normalizeH="0" baseline="0" dirty="0">
                <a:ln>
                  <a:noFill/>
                </a:ln>
                <a:solidFill>
                  <a:srgbClr val="FF0000"/>
                </a:solidFill>
                <a:effectLst/>
              </a:rPr>
              <a:t>Competenza specifica</a:t>
            </a:r>
            <a:r>
              <a:rPr kumimoji="0" lang="it-IT" sz="1400" b="0" i="0" u="none" strike="noStrike" cap="none" normalizeH="0" baseline="0" dirty="0">
                <a:ln>
                  <a:noFill/>
                </a:ln>
                <a:solidFill>
                  <a:srgbClr val="FF0000"/>
                </a:solidFill>
                <a:effectLst/>
              </a:rPr>
              <a:t>: </a:t>
            </a:r>
            <a:r>
              <a:rPr kumimoji="0" lang="it-IT" altLang="it-IT" sz="1400" b="0" i="0" u="none" strike="noStrike" cap="none" normalizeH="0" baseline="0" dirty="0">
                <a:ln>
                  <a:noFill/>
                </a:ln>
                <a:solidFill>
                  <a:srgbClr val="000000"/>
                </a:solidFill>
                <a:effectLst/>
                <a:ea typeface="Microsoft YaHei" panose="020B0503020204020204" pitchFamily="34" charset="-122"/>
                <a:cs typeface="Times New Roman" panose="02020603050405020304" pitchFamily="18" charset="0"/>
              </a:rPr>
              <a:t>Giocare e lavorare in modo costruttivo, collaborativo, partecipativo e creativo con gli altri bambini.</a:t>
            </a:r>
          </a:p>
        </p:txBody>
      </p:sp>
      <p:sp>
        <p:nvSpPr>
          <p:cNvPr id="8" name="Rettangolo 7">
            <a:extLst>
              <a:ext uri="{FF2B5EF4-FFF2-40B4-BE49-F238E27FC236}">
                <a16:creationId xmlns="" xmlns:a16="http://schemas.microsoft.com/office/drawing/2014/main" id="{72BD2DAF-2490-9372-4A43-2E22AAD896B5}"/>
              </a:ext>
            </a:extLst>
          </p:cNvPr>
          <p:cNvSpPr/>
          <p:nvPr/>
        </p:nvSpPr>
        <p:spPr>
          <a:xfrm>
            <a:off x="256531" y="3487523"/>
            <a:ext cx="11727180" cy="618977"/>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rgbClr val="FF0000"/>
                </a:solidFill>
                <a:effectLst/>
                <a:ea typeface="Verdana" pitchFamily="34" charset="0"/>
                <a:cs typeface="Verdana" pitchFamily="34" charset="0"/>
              </a:rPr>
              <a:t>COM</a:t>
            </a:r>
            <a:r>
              <a:rPr kumimoji="0" lang="it-IT" sz="1400" b="1" i="0" u="none" strike="noStrike" cap="none" normalizeH="0" baseline="0" dirty="0">
                <a:ln>
                  <a:noFill/>
                </a:ln>
                <a:solidFill>
                  <a:srgbClr val="FF0000"/>
                </a:solidFill>
                <a:effectLst/>
              </a:rPr>
              <a:t>PETENZA CHIAVE EUROPEA: COMPETENZA IMPRENDITORIALE</a:t>
            </a:r>
            <a:endParaRPr kumimoji="0" lang="it-IT" sz="1400" b="1" i="0" u="none" strike="noStrike" cap="none" normalizeH="0" baseline="0" dirty="0">
              <a:ln>
                <a:noFill/>
              </a:ln>
              <a:solidFill>
                <a:srgbClr val="FF0000"/>
              </a:solidFill>
              <a:effectLst/>
              <a:cs typeface="Times New Roman" pitchFamily="18" charset="0"/>
            </a:endParaRPr>
          </a:p>
          <a:p>
            <a:r>
              <a:rPr kumimoji="0" lang="it-IT" sz="1400" b="1" i="0" u="none" strike="noStrike" cap="none" normalizeH="0" baseline="0" dirty="0">
                <a:ln>
                  <a:noFill/>
                </a:ln>
                <a:solidFill>
                  <a:srgbClr val="FF0000"/>
                </a:solidFill>
                <a:effectLst/>
              </a:rPr>
              <a:t>Competenza specifica: </a:t>
            </a:r>
            <a:r>
              <a:rPr lang="it-IT" sz="1400" spc="-5" dirty="0">
                <a:cs typeface="Arial MT"/>
              </a:rPr>
              <a:t>P</a:t>
            </a:r>
            <a:r>
              <a:rPr lang="it-IT" sz="1400" dirty="0">
                <a:cs typeface="Arial MT"/>
              </a:rPr>
              <a:t>i</a:t>
            </a:r>
            <a:r>
              <a:rPr lang="it-IT" sz="1400" spc="-5" dirty="0">
                <a:cs typeface="Arial MT"/>
              </a:rPr>
              <a:t>an</a:t>
            </a:r>
            <a:r>
              <a:rPr lang="it-IT" sz="1400" dirty="0">
                <a:cs typeface="Arial MT"/>
              </a:rPr>
              <a:t>i</a:t>
            </a:r>
            <a:r>
              <a:rPr lang="it-IT" sz="1400" spc="-5" dirty="0">
                <a:cs typeface="Arial MT"/>
              </a:rPr>
              <a:t>f</a:t>
            </a:r>
            <a:r>
              <a:rPr lang="it-IT" sz="1400" dirty="0">
                <a:cs typeface="Arial MT"/>
              </a:rPr>
              <a:t>ic</a:t>
            </a:r>
            <a:r>
              <a:rPr lang="it-IT" sz="1400" spc="-5" dirty="0">
                <a:cs typeface="Arial MT"/>
              </a:rPr>
              <a:t>a</a:t>
            </a:r>
            <a:r>
              <a:rPr lang="it-IT" sz="1400" spc="5" dirty="0">
                <a:cs typeface="Arial MT"/>
              </a:rPr>
              <a:t>r</a:t>
            </a:r>
            <a:r>
              <a:rPr lang="it-IT" sz="1400" dirty="0">
                <a:cs typeface="Arial MT"/>
              </a:rPr>
              <a:t>e</a:t>
            </a:r>
            <a:r>
              <a:rPr lang="it-IT" sz="1400" spc="-110" dirty="0">
                <a:cs typeface="Arial MT"/>
              </a:rPr>
              <a:t> </a:t>
            </a:r>
            <a:r>
              <a:rPr lang="it-IT" sz="1400" dirty="0">
                <a:cs typeface="Arial MT"/>
              </a:rPr>
              <a:t>e</a:t>
            </a:r>
            <a:r>
              <a:rPr lang="it-IT" sz="1400" spc="-100" dirty="0">
                <a:cs typeface="Arial MT"/>
              </a:rPr>
              <a:t> </a:t>
            </a:r>
            <a:r>
              <a:rPr lang="it-IT" sz="1400" spc="-5" dirty="0">
                <a:cs typeface="Arial MT"/>
              </a:rPr>
              <a:t>o</a:t>
            </a:r>
            <a:r>
              <a:rPr lang="it-IT" sz="1400" spc="5" dirty="0">
                <a:cs typeface="Arial MT"/>
              </a:rPr>
              <a:t>r</a:t>
            </a:r>
            <a:r>
              <a:rPr lang="it-IT" sz="1400" spc="-5" dirty="0">
                <a:cs typeface="Arial MT"/>
              </a:rPr>
              <a:t>gan</a:t>
            </a:r>
            <a:r>
              <a:rPr lang="it-IT" sz="1400" dirty="0">
                <a:cs typeface="Arial MT"/>
              </a:rPr>
              <a:t>izz</a:t>
            </a:r>
            <a:r>
              <a:rPr lang="it-IT" sz="1400" spc="-5" dirty="0">
                <a:cs typeface="Arial MT"/>
              </a:rPr>
              <a:t>a</a:t>
            </a:r>
            <a:r>
              <a:rPr lang="it-IT" sz="1400" spc="5" dirty="0">
                <a:cs typeface="Arial MT"/>
              </a:rPr>
              <a:t>r</a:t>
            </a:r>
            <a:r>
              <a:rPr lang="it-IT" sz="1400" dirty="0">
                <a:cs typeface="Arial MT"/>
              </a:rPr>
              <a:t>e</a:t>
            </a:r>
            <a:r>
              <a:rPr lang="it-IT" sz="1400" spc="-75" dirty="0">
                <a:cs typeface="Arial MT"/>
              </a:rPr>
              <a:t> </a:t>
            </a:r>
            <a:r>
              <a:rPr lang="it-IT" sz="1400" dirty="0">
                <a:cs typeface="Arial MT"/>
              </a:rPr>
              <a:t>il</a:t>
            </a:r>
            <a:r>
              <a:rPr lang="it-IT" sz="1400" spc="-105" dirty="0">
                <a:cs typeface="Arial MT"/>
              </a:rPr>
              <a:t> </a:t>
            </a:r>
            <a:r>
              <a:rPr lang="it-IT" sz="1400" spc="-5" dirty="0">
                <a:cs typeface="Arial MT"/>
              </a:rPr>
              <a:t>p</a:t>
            </a:r>
            <a:r>
              <a:rPr lang="it-IT" sz="1400" spc="5" dirty="0">
                <a:cs typeface="Arial MT"/>
              </a:rPr>
              <a:t>r</a:t>
            </a:r>
            <a:r>
              <a:rPr lang="it-IT" sz="1400" spc="-5" dirty="0">
                <a:cs typeface="Arial MT"/>
              </a:rPr>
              <a:t>op</a:t>
            </a:r>
            <a:r>
              <a:rPr lang="it-IT" sz="1400" spc="5" dirty="0">
                <a:cs typeface="Arial MT"/>
              </a:rPr>
              <a:t>r</a:t>
            </a:r>
            <a:r>
              <a:rPr lang="it-IT" sz="1400" dirty="0">
                <a:cs typeface="Arial MT"/>
              </a:rPr>
              <a:t>io  </a:t>
            </a:r>
            <a:r>
              <a:rPr lang="it-IT" sz="1400" spc="-75" dirty="0">
                <a:cs typeface="Arial MT"/>
              </a:rPr>
              <a:t>lavoro;</a:t>
            </a:r>
            <a:r>
              <a:rPr lang="it-IT" sz="1400" spc="-70" dirty="0">
                <a:cs typeface="Arial MT"/>
              </a:rPr>
              <a:t> </a:t>
            </a:r>
            <a:r>
              <a:rPr lang="it-IT" sz="1400" spc="-75" dirty="0">
                <a:cs typeface="Arial MT"/>
              </a:rPr>
              <a:t>realizzare</a:t>
            </a:r>
            <a:r>
              <a:rPr lang="it-IT" sz="1400" spc="-65" dirty="0">
                <a:cs typeface="Arial MT"/>
              </a:rPr>
              <a:t> </a:t>
            </a:r>
            <a:r>
              <a:rPr lang="it-IT" sz="1400" spc="-80" dirty="0">
                <a:cs typeface="Arial MT"/>
              </a:rPr>
              <a:t>semplici</a:t>
            </a:r>
            <a:r>
              <a:rPr lang="it-IT" sz="1400" spc="-75" dirty="0">
                <a:cs typeface="Arial MT"/>
              </a:rPr>
              <a:t> </a:t>
            </a:r>
            <a:r>
              <a:rPr lang="it-IT" sz="1400" spc="-70" dirty="0">
                <a:cs typeface="Arial MT"/>
              </a:rPr>
              <a:t>progetti.</a:t>
            </a:r>
            <a:endParaRPr lang="it-IT" sz="1400" dirty="0">
              <a:cs typeface="Arial MT"/>
            </a:endParaRPr>
          </a:p>
        </p:txBody>
      </p:sp>
      <p:sp>
        <p:nvSpPr>
          <p:cNvPr id="2" name="Rettangolo 1">
            <a:extLst>
              <a:ext uri="{FF2B5EF4-FFF2-40B4-BE49-F238E27FC236}">
                <a16:creationId xmlns="" xmlns:a16="http://schemas.microsoft.com/office/drawing/2014/main" id="{1D837070-930B-8E0C-F99D-5E95D5B8AE77}"/>
              </a:ext>
            </a:extLst>
          </p:cNvPr>
          <p:cNvSpPr/>
          <p:nvPr/>
        </p:nvSpPr>
        <p:spPr>
          <a:xfrm>
            <a:off x="237232" y="5133442"/>
            <a:ext cx="11704289" cy="1444338"/>
          </a:xfrm>
          <a:prstGeom prst="rec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it-IT" sz="1400" dirty="0"/>
              <a:t>Il progetto nasce dall’esigenza di accompagnare i bambini nel loro cammino evolutivo alla scoperta del corpo, offrendo la possibilità di sperimentare, scoprire, evolvere ed esprimere le proprie potenzialità e le proprie emozioni, attraverso l’espressività, il </a:t>
            </a:r>
            <a:r>
              <a:rPr lang="it-IT" sz="1400" dirty="0" smtClean="0"/>
              <a:t>movimento e </a:t>
            </a:r>
            <a:r>
              <a:rPr lang="it-IT" sz="1400" dirty="0"/>
              <a:t>le stimolazioni sensoriali.</a:t>
            </a:r>
          </a:p>
          <a:p>
            <a:pPr algn="just"/>
            <a:r>
              <a:rPr lang="it-IT" sz="1400" dirty="0"/>
              <a:t>Il corpo offre ai bambini la possibilità di prendere consapevolezza di se stessi, anche in relazione agli altri.</a:t>
            </a:r>
          </a:p>
          <a:p>
            <a:pPr algn="just"/>
            <a:r>
              <a:rPr lang="it-IT" sz="1400" dirty="0"/>
              <a:t>Il progetto si svolgerà in un clima di divertimento, collaborazione, accettazione, condivisione dando a ciascuno la possibilità di muoversi e di dialogare con gli altri, rapportandosi con lo spazio e con gli oggetti. L’anima di tutte le proposte sarà sempre quella del gioco.</a:t>
            </a:r>
          </a:p>
          <a:p>
            <a:pPr algn="ctr"/>
            <a:endParaRPr lang="it-IT" dirty="0"/>
          </a:p>
        </p:txBody>
      </p:sp>
    </p:spTree>
    <p:extLst>
      <p:ext uri="{BB962C8B-B14F-4D97-AF65-F5344CB8AC3E}">
        <p14:creationId xmlns:p14="http://schemas.microsoft.com/office/powerpoint/2010/main" val="28623267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 xmlns:a16="http://schemas.microsoft.com/office/drawing/2014/main" id="{D690B39C-519A-3683-95C9-BBA1D70D71DB}"/>
              </a:ext>
            </a:extLst>
          </p:cNvPr>
          <p:cNvSpPr/>
          <p:nvPr/>
        </p:nvSpPr>
        <p:spPr>
          <a:xfrm>
            <a:off x="256531" y="1613785"/>
            <a:ext cx="11727180" cy="618978"/>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lvl="0"/>
            <a:r>
              <a:rPr lang="it-IT" sz="1400" b="1" dirty="0">
                <a:solidFill>
                  <a:srgbClr val="FF0000"/>
                </a:solidFill>
                <a:ea typeface="Times New Roman" pitchFamily="18" charset="0"/>
                <a:cs typeface="Arial Narrow" pitchFamily="34" charset="0"/>
              </a:rPr>
              <a:t>COMPETENZA CHIAVE EUROPEA: COMPETENZA </a:t>
            </a:r>
            <a:r>
              <a:rPr kumimoji="0" lang="it-IT" sz="1400" b="1" i="0" u="none" strike="noStrike" cap="none" normalizeH="0" baseline="0" dirty="0">
                <a:ln>
                  <a:noFill/>
                </a:ln>
                <a:solidFill>
                  <a:srgbClr val="FF0000"/>
                </a:solidFill>
                <a:effectLst/>
                <a:ea typeface="Times New Roman" pitchFamily="18" charset="0"/>
                <a:cs typeface="Arial Narrow" pitchFamily="34" charset="0"/>
              </a:rPr>
              <a:t>ALFABETICA FUNZIONALE</a:t>
            </a:r>
          </a:p>
          <a:p>
            <a:pPr algn="just">
              <a:defRPr/>
            </a:pPr>
            <a:r>
              <a:rPr kumimoji="0" lang="it-IT" sz="1400" b="1" i="0" u="none" strike="noStrike" cap="none" normalizeH="0" baseline="0" dirty="0">
                <a:ln>
                  <a:noFill/>
                </a:ln>
                <a:solidFill>
                  <a:srgbClr val="FF0000"/>
                </a:solidFill>
                <a:effectLst/>
                <a:ea typeface="Times New Roman" pitchFamily="18" charset="0"/>
                <a:cs typeface="Arial Narrow" pitchFamily="34" charset="0"/>
              </a:rPr>
              <a:t>Competenza specifica:  </a:t>
            </a:r>
            <a:r>
              <a:rPr lang="it-IT" sz="1400" dirty="0">
                <a:solidFill>
                  <a:schemeClr val="tx1"/>
                </a:solidFill>
                <a:cs typeface="Arial Narrow"/>
              </a:rPr>
              <a:t>Padroneggiare gli strumenti espressivi e lessicali indispensabili per gestire l’interazione comunicativa verbale in vari campi d’esperienza.</a:t>
            </a:r>
          </a:p>
        </p:txBody>
      </p:sp>
      <p:sp>
        <p:nvSpPr>
          <p:cNvPr id="4" name="Rettangolo 3">
            <a:extLst>
              <a:ext uri="{FF2B5EF4-FFF2-40B4-BE49-F238E27FC236}">
                <a16:creationId xmlns="" xmlns:a16="http://schemas.microsoft.com/office/drawing/2014/main" id="{18667168-2E38-FDB2-4DAB-21C60CBA17C8}"/>
              </a:ext>
            </a:extLst>
          </p:cNvPr>
          <p:cNvSpPr/>
          <p:nvPr/>
        </p:nvSpPr>
        <p:spPr>
          <a:xfrm>
            <a:off x="248926" y="157371"/>
            <a:ext cx="11725591" cy="195209"/>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it-IT" sz="1200" dirty="0"/>
              <a:t>UNITÀ DI APPRENDIMENTO</a:t>
            </a:r>
          </a:p>
        </p:txBody>
      </p:sp>
      <p:sp>
        <p:nvSpPr>
          <p:cNvPr id="5" name="Rettangolo 4">
            <a:extLst>
              <a:ext uri="{FF2B5EF4-FFF2-40B4-BE49-F238E27FC236}">
                <a16:creationId xmlns="" xmlns:a16="http://schemas.microsoft.com/office/drawing/2014/main" id="{4ADC89D4-DB8D-77B3-4E5B-1A0A775E7A26}"/>
              </a:ext>
            </a:extLst>
          </p:cNvPr>
          <p:cNvSpPr/>
          <p:nvPr/>
        </p:nvSpPr>
        <p:spPr>
          <a:xfrm>
            <a:off x="269947" y="691360"/>
            <a:ext cx="11723077" cy="91191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dirty="0">
                <a:solidFill>
                  <a:srgbClr val="FF0000"/>
                </a:solidFill>
              </a:rPr>
              <a:t>«MI MUOVO… SENTO, PENSO»</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dirty="0" smtClean="0">
                <a:solidFill>
                  <a:schemeClr val="tx1"/>
                </a:solidFill>
              </a:rPr>
              <a:t>TRASVERSALE INTERSEZIONE SCOIATTOLI</a:t>
            </a:r>
          </a:p>
          <a:p>
            <a:pPr algn="ctr">
              <a:defRPr/>
            </a:pPr>
            <a:r>
              <a:rPr lang="it-IT" sz="1400" b="1" dirty="0" smtClean="0">
                <a:solidFill>
                  <a:schemeClr val="tx1"/>
                </a:solidFill>
              </a:rPr>
              <a:t>Topologico </a:t>
            </a:r>
          </a:p>
          <a:p>
            <a:pPr algn="ctr">
              <a:defRPr/>
            </a:pPr>
            <a:r>
              <a:rPr lang="it-IT" sz="1400" b="1" dirty="0" smtClean="0">
                <a:solidFill>
                  <a:schemeClr val="tx1"/>
                </a:solidFill>
              </a:rPr>
              <a:t>OTTOBRE - APRILE</a:t>
            </a:r>
            <a:endParaRPr lang="it-IT" sz="1400" b="1" dirty="0" smtClean="0">
              <a:solidFill>
                <a:srgbClr val="FF0000"/>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it-IT" sz="1400" b="1" dirty="0" smtClean="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it-IT" sz="1400" b="1" dirty="0">
              <a:solidFill>
                <a:srgbClr val="FF0000"/>
              </a:solidFill>
            </a:endParaRPr>
          </a:p>
        </p:txBody>
      </p:sp>
      <p:sp>
        <p:nvSpPr>
          <p:cNvPr id="6" name="Rettangolo 5">
            <a:extLst>
              <a:ext uri="{FF2B5EF4-FFF2-40B4-BE49-F238E27FC236}">
                <a16:creationId xmlns="" xmlns:a16="http://schemas.microsoft.com/office/drawing/2014/main" id="{03639AA2-A650-68C2-5CEB-C256823EF01C}"/>
              </a:ext>
            </a:extLst>
          </p:cNvPr>
          <p:cNvSpPr/>
          <p:nvPr/>
        </p:nvSpPr>
        <p:spPr>
          <a:xfrm>
            <a:off x="246020" y="2250190"/>
            <a:ext cx="11727180" cy="618977"/>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rgbClr val="FF0000"/>
                </a:solidFill>
                <a:effectLst/>
              </a:rPr>
              <a:t>COMPETENZA CHIAVE EUROPEA: </a:t>
            </a:r>
            <a:r>
              <a:rPr kumimoji="0" lang="de-DE" sz="1400" b="1" i="0" u="none" strike="noStrike" cap="none" normalizeH="0" baseline="0" dirty="0">
                <a:ln>
                  <a:noFill/>
                </a:ln>
                <a:solidFill>
                  <a:srgbClr val="FF0000"/>
                </a:solidFill>
                <a:effectLst/>
              </a:rPr>
              <a:t>COMPETENZA MATEMATICA E COMPETENZA IN SCIENZE, TECNOLOGIE E INGEGNERIA</a:t>
            </a:r>
            <a:endParaRPr kumimoji="0" lang="it-IT" sz="1400" b="1" i="0" u="none" strike="noStrike" cap="none" normalizeH="0" baseline="0" dirty="0">
              <a:ln>
                <a:noFill/>
              </a:ln>
              <a:solidFill>
                <a:srgbClr val="FF0000"/>
              </a:solidFill>
              <a:effectLst/>
            </a:endParaRPr>
          </a:p>
          <a:p>
            <a:pPr algn="just">
              <a:defRPr/>
            </a:pPr>
            <a:r>
              <a:rPr kumimoji="0" lang="it-IT" sz="1400" b="1" i="0" u="none" strike="noStrike" cap="none" normalizeH="0" baseline="0" dirty="0">
                <a:ln>
                  <a:noFill/>
                </a:ln>
                <a:solidFill>
                  <a:srgbClr val="FF0000"/>
                </a:solidFill>
                <a:effectLst/>
              </a:rPr>
              <a:t>Competenza specifica</a:t>
            </a:r>
            <a:r>
              <a:rPr kumimoji="0" lang="it-IT" sz="1400" b="0" i="0" u="none" strike="noStrike" cap="none" normalizeH="0" baseline="0" dirty="0">
                <a:ln>
                  <a:noFill/>
                </a:ln>
                <a:solidFill>
                  <a:srgbClr val="FF0000"/>
                </a:solidFill>
                <a:effectLst/>
              </a:rPr>
              <a:t>: </a:t>
            </a:r>
            <a:r>
              <a:rPr lang="it-IT" sz="1400" dirty="0">
                <a:solidFill>
                  <a:schemeClr val="tx1"/>
                </a:solidFill>
                <a:ea typeface="Times New Roman"/>
                <a:cs typeface="Arial Narrow"/>
              </a:rPr>
              <a:t>Giocare e lavorare in modo costruttivo, collaborativo, partecipativo e creativo con gli altri bambini.</a:t>
            </a:r>
            <a:endParaRPr lang="it-IT" sz="1400" dirty="0">
              <a:solidFill>
                <a:schemeClr val="tx1"/>
              </a:solidFill>
              <a:ea typeface="Times New Roman"/>
              <a:cs typeface="Times New Roman"/>
            </a:endParaRPr>
          </a:p>
        </p:txBody>
      </p:sp>
      <p:sp>
        <p:nvSpPr>
          <p:cNvPr id="9" name="Rettangolo 8">
            <a:extLst>
              <a:ext uri="{FF2B5EF4-FFF2-40B4-BE49-F238E27FC236}">
                <a16:creationId xmlns="" xmlns:a16="http://schemas.microsoft.com/office/drawing/2014/main" id="{CF208055-01AA-793D-6A21-8EF6C2CB1723}"/>
              </a:ext>
            </a:extLst>
          </p:cNvPr>
          <p:cNvSpPr/>
          <p:nvPr/>
        </p:nvSpPr>
        <p:spPr>
          <a:xfrm>
            <a:off x="256531" y="2886593"/>
            <a:ext cx="11727180" cy="618977"/>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rgbClr val="FF0000"/>
                </a:solidFill>
                <a:effectLst/>
                <a:ea typeface="Verdana" pitchFamily="34" charset="0"/>
                <a:cs typeface="Verdana" pitchFamily="34" charset="0"/>
              </a:rPr>
              <a:t>COM</a:t>
            </a:r>
            <a:r>
              <a:rPr kumimoji="0" lang="it-IT" sz="1400" b="1" i="0" u="none" strike="noStrike" cap="none" normalizeH="0" baseline="0" dirty="0">
                <a:ln>
                  <a:noFill/>
                </a:ln>
                <a:solidFill>
                  <a:srgbClr val="FF0000"/>
                </a:solidFill>
                <a:effectLst/>
              </a:rPr>
              <a:t>PETENZA CHIAVE EUROPEA: </a:t>
            </a:r>
            <a:r>
              <a:rPr kumimoji="0" lang="it-IT" sz="1400" b="1" i="0" u="none" strike="noStrike" cap="none" normalizeH="0" baseline="0" dirty="0">
                <a:ln>
                  <a:noFill/>
                </a:ln>
                <a:solidFill>
                  <a:srgbClr val="FF0000"/>
                </a:solidFill>
                <a:effectLst/>
                <a:ea typeface="Times New Roman" pitchFamily="18" charset="0"/>
                <a:cs typeface="Arial Narrow" pitchFamily="34" charset="0"/>
              </a:rPr>
              <a:t>COMPETENZA IN MATERIA DI CONSAPEVOLEZZA ED ESPRESSIONE CULTURALI - IL CORPO E IL MOVIMENTO</a:t>
            </a:r>
            <a:endParaRPr kumimoji="0" lang="it-IT" sz="1400" b="0" i="0" u="none" strike="noStrike" cap="none" normalizeH="0" baseline="0" dirty="0">
              <a:ln>
                <a:noFill/>
              </a:ln>
              <a:solidFill>
                <a:srgbClr val="FF0000"/>
              </a:solidFill>
              <a:effectLst/>
              <a:cs typeface="Times New Roman" pitchFamily="18" charset="0"/>
            </a:endParaRPr>
          </a:p>
          <a:p>
            <a:pPr>
              <a:defRPr/>
            </a:pPr>
            <a:r>
              <a:rPr kumimoji="0" lang="it-IT" sz="1400" b="1" i="0" u="none" strike="noStrike" cap="none" normalizeH="0" baseline="0" dirty="0">
                <a:ln>
                  <a:noFill/>
                </a:ln>
                <a:solidFill>
                  <a:srgbClr val="FF0000"/>
                </a:solidFill>
                <a:effectLst/>
              </a:rPr>
              <a:t>Competenza specifica</a:t>
            </a:r>
            <a:r>
              <a:rPr kumimoji="0" lang="it-IT" sz="1400" b="1" i="0" u="none" strike="noStrike" cap="none" normalizeH="0" baseline="0" dirty="0" smtClean="0">
                <a:ln>
                  <a:noFill/>
                </a:ln>
                <a:solidFill>
                  <a:srgbClr val="FF0000"/>
                </a:solidFill>
                <a:effectLst/>
              </a:rPr>
              <a:t>:</a:t>
            </a:r>
            <a:r>
              <a:rPr kumimoji="0" lang="de-DE" sz="1400" b="0" i="0" u="none" strike="noStrike" cap="none" normalizeH="0" baseline="0" dirty="0" smtClean="0">
                <a:ln>
                  <a:noFill/>
                </a:ln>
                <a:solidFill>
                  <a:srgbClr val="000000"/>
                </a:solidFill>
                <a:effectLst/>
              </a:rPr>
              <a:t> </a:t>
            </a:r>
            <a:r>
              <a:rPr lang="it-IT" sz="1400" dirty="0">
                <a:solidFill>
                  <a:srgbClr val="00000A"/>
                </a:solidFill>
                <a:effectLst/>
                <a:ea typeface="Times New Roman" panose="02020603050405020304" pitchFamily="18" charset="0"/>
                <a:cs typeface="Arial Narrow" panose="020B0606020202030204" pitchFamily="34" charset="0"/>
              </a:rPr>
              <a:t>Conoscere il proprio corpo padroneggiare abilità motorie di base in situazioni diverse.</a:t>
            </a:r>
            <a:endParaRPr lang="it-IT" sz="1400" dirty="0">
              <a:solidFill>
                <a:srgbClr val="00000A"/>
              </a:solidFill>
              <a:effectLst/>
              <a:ea typeface="Times New Roman" panose="02020603050405020304" pitchFamily="18" charset="0"/>
              <a:cs typeface="Times New Roman" panose="02020603050405020304" pitchFamily="18" charset="0"/>
            </a:endParaRPr>
          </a:p>
        </p:txBody>
      </p:sp>
      <p:sp>
        <p:nvSpPr>
          <p:cNvPr id="2" name="CustomShape 5">
            <a:extLst>
              <a:ext uri="{FF2B5EF4-FFF2-40B4-BE49-F238E27FC236}">
                <a16:creationId xmlns="" xmlns:a16="http://schemas.microsoft.com/office/drawing/2014/main" id="{293F0583-D554-AC4E-739C-AE405CB66BAA}"/>
              </a:ext>
            </a:extLst>
          </p:cNvPr>
          <p:cNvSpPr/>
          <p:nvPr/>
        </p:nvSpPr>
        <p:spPr>
          <a:xfrm>
            <a:off x="318761" y="3752193"/>
            <a:ext cx="11664950" cy="2488682"/>
          </a:xfrm>
          <a:prstGeom prst="rect">
            <a:avLst/>
          </a:prstGeom>
          <a:ln>
            <a:noFill/>
            <a:round/>
          </a:ln>
        </p:spPr>
        <p:style>
          <a:lnRef idx="2">
            <a:schemeClr val="accent6"/>
          </a:lnRef>
          <a:fillRef idx="1">
            <a:schemeClr val="lt1"/>
          </a:fillRef>
          <a:effectRef idx="0">
            <a:schemeClr val="accent6"/>
          </a:effectRef>
          <a:fontRef idx="minor"/>
        </p:style>
        <p:txBody>
          <a:bodyPr lIns="90000" tIns="45000" rIns="90000" bIns="45000" anchor="ctr"/>
          <a:lstStyle/>
          <a:p>
            <a:pPr algn="just"/>
            <a:r>
              <a:rPr lang="it-IT" sz="1400" kern="150" dirty="0">
                <a:effectLst/>
                <a:latin typeface="Calibri" panose="020F0502020204030204" pitchFamily="34" charset="0"/>
                <a:ea typeface="NSimSun" panose="02010609030101010101" pitchFamily="49" charset="-122"/>
                <a:cs typeface="Calibri" panose="020F0502020204030204" pitchFamily="34" charset="0"/>
              </a:rPr>
              <a:t>Il movimento è un aspetto che caratterizza l’intera vita dell’individuo. Il bambino attraverso il gioco è, solitamente, in movimento ed esso può divenire un potente mezzo attraverso il quale apprendere e fare esperienza nella relazione con se stesso, con il proprio corpo, con gli altri, nella conoscenza dei propri limiti e delle proprie potenzialità per un armonioso sviluppo psicofisico e cognitivo.</a:t>
            </a:r>
          </a:p>
          <a:p>
            <a:pPr algn="just"/>
            <a:r>
              <a:rPr lang="it-IT" sz="1400" i="0" kern="150" dirty="0">
                <a:effectLst/>
                <a:latin typeface="Calibri" panose="020F0502020204030204" pitchFamily="34" charset="0"/>
                <a:ea typeface="NSimSun" panose="02010609030101010101" pitchFamily="49" charset="-122"/>
                <a:cs typeface="Calibri" panose="020F0502020204030204" pitchFamily="34" charset="0"/>
              </a:rPr>
              <a:t>In questo progetto desideriamo sviluppare i concetti topologici di base, fondamentali per lo sviluppo delle capacità di orientamento attraverso il gioco motorio, </a:t>
            </a:r>
            <a:r>
              <a:rPr lang="it-IT" sz="1400" spc="-1" dirty="0">
                <a:solidFill>
                  <a:srgbClr val="000000"/>
                </a:solidFill>
                <a:ea typeface="Calibri"/>
              </a:rPr>
              <a:t>un’approfondita ricerca-azione relativa ai prerequisiti logico-spaziali e grafici, per guidare il bambino alla padronanza dei concetti topologici, al miglioramento della coordinazione oculo-manuale, della motricità fine e dell’orientamento nello spazio e allo sviluppo del pensiero razionale. Tutte le attività proposte sono sequenziali, progressive, contestualizzate per motivare e gratificare il bambino che potrà facilmente rendersi conto dei propri progressi. </a:t>
            </a:r>
            <a:endParaRPr lang="it-IT" sz="1400" spc="-1" dirty="0"/>
          </a:p>
        </p:txBody>
      </p:sp>
    </p:spTree>
    <p:extLst>
      <p:ext uri="{BB962C8B-B14F-4D97-AF65-F5344CB8AC3E}">
        <p14:creationId xmlns:p14="http://schemas.microsoft.com/office/powerpoint/2010/main" val="29527667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 name="CustomShape 1"/>
          <p:cNvSpPr/>
          <p:nvPr/>
        </p:nvSpPr>
        <p:spPr>
          <a:xfrm>
            <a:off x="509666" y="1116013"/>
            <a:ext cx="11362544" cy="2029871"/>
          </a:xfrm>
          <a:prstGeom prst="rect">
            <a:avLst/>
          </a:prstGeom>
          <a:noFill/>
          <a:ln>
            <a:solidFill>
              <a:srgbClr val="FF0000"/>
            </a:solid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just" fontAlgn="auto">
              <a:spcBef>
                <a:spcPts val="0"/>
              </a:spcBef>
              <a:spcAft>
                <a:spcPts val="0"/>
              </a:spcAft>
              <a:defRPr/>
            </a:pPr>
            <a:r>
              <a:rPr lang="it-IT" sz="1400" spc="-1" dirty="0">
                <a:solidFill>
                  <a:srgbClr val="000000"/>
                </a:solidFill>
              </a:rPr>
              <a:t>Il 10 febbraio 2014 è stato sottoscritto il Protocollo per le attività di identificazione precoce dei casi sospetti di DSA (Disturbo Specifico dell’Apprendimento) tra la Regione Veneto e l’UFFICIO Scolastico Regionale. Tale Protocollo si pone l’obiettivo di mettere in condizione la scuola dell’infanzia di individuare gli alunni che presentano significative difficoltà nella lettura, scrittura e calcolo e/o un ritardo nella maturazione delle competenze percettive e grafiche e di mettere in atto percorsi didattici mirati al recupero e al potenziamento.</a:t>
            </a:r>
            <a:r>
              <a:rPr lang="it-IT" sz="1400" spc="-1" dirty="0">
                <a:solidFill>
                  <a:srgbClr val="000000"/>
                </a:solidFill>
                <a:ea typeface="Calibri"/>
              </a:rPr>
              <a:t> La Regione Veneto (facendo riferimento al D.M. del 12/07/2011) ha creato un quaderno di lavoro per “identificare precocemente le possibili difficoltà di apprendimento e riconoscere i segnali di rischio già nella scuola dell’infanzia”. Tale strumento, insieme a schede integrative e alla convinzione da parte del corpo docente dell’importanza che il lavoro precoce riduce l’accentuarsi di difficoltà, vuole essere, anche quest’anno, momento di crescita per i bambini, di confronto e possibilità di osservazione quotidiana per le insegnanti al fine di individuare atipie di comportamento/apprendimento e di dedicare a questi bambini dei percorsi individualizzati di lavoro nella formulazione del P.D.P. (Piano Didattico Personalizzato).</a:t>
            </a:r>
            <a:endParaRPr lang="it-IT" sz="1400" spc="-1" dirty="0"/>
          </a:p>
        </p:txBody>
      </p:sp>
      <p:sp>
        <p:nvSpPr>
          <p:cNvPr id="366" name="CustomShape 2"/>
          <p:cNvSpPr/>
          <p:nvPr/>
        </p:nvSpPr>
        <p:spPr>
          <a:xfrm>
            <a:off x="509666" y="3450506"/>
            <a:ext cx="11362544" cy="3276366"/>
          </a:xfrm>
          <a:prstGeom prst="rect">
            <a:avLst/>
          </a:prstGeom>
          <a:noFill/>
          <a:ln>
            <a:solidFill>
              <a:srgbClr val="FF0000"/>
            </a:solid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just" fontAlgn="auto">
              <a:spcBef>
                <a:spcPts val="0"/>
              </a:spcBef>
              <a:spcAft>
                <a:spcPts val="0"/>
              </a:spcAft>
              <a:defRPr/>
            </a:pPr>
            <a:r>
              <a:rPr lang="it-IT" sz="1400" spc="-1" dirty="0">
                <a:solidFill>
                  <a:srgbClr val="000000"/>
                </a:solidFill>
                <a:ea typeface="Calibri"/>
              </a:rPr>
              <a:t>Il /la bambino/a, tra i quattro e i cinque anni, se stimolato, risulta in grado di decentrarsi dal significato della parola per concentrarsi sul suo aspetto sonoro; comincia a rendersi conto che moltissime parole sono formate da unità più piccole (sillabe) e poi da singoli suoni (fonemi). Compito di noi insegnanti è quello di orientare l’attenzione del bambino appunto sui suoni delle parole, poiché la capacità di discriminare e operare con le diverse unità fonologiche cresce quanto più viene esercitata. Le capacità meta-fonologiche rendono possibile individuare, distinguere, analizzare e confrontare i suoni che compongono le parole e favoriranno in tal modo il bambino quando verrà a contatto con la loro veste grafica, le lettere e quindi con la parola scritta. E’ importante per questo iniziare fin dall’ ultimo anno della Scuola dell’ Infanzia un percorso didattico che permetterà al/la bambino/a di muoversi agevolmente sulla strada dei primi saperi. Allo stesso modo, durante numerose attività di routine (la conta dei compagni, il riordino dei giochi secondo criteri, la preparazione delle tavole per il pranzo …), il/la bambino/a ha occasione di avvicinarsi ai numeri, di “operare riflessioni su”, di verificare concretamente che gruppi limitati di oggetti, anche se “qualitativamente diversi”, possono essere “quantitativamente uguali”. Raggruppare, ordinare, contare, misurare, localizzare, descrivere, porre in relazione, progettare, inventare sono tutti verbi che rientrano nel vissuto di ciascun/a bambino/a, quotidianamente coinvolto in molteplici attività, capaci di fargli sperimentare strategie che, se pur ingenue e non formalizzate, non sono per questo banali e meno profonde. All’interno di questa prospettiva il progetto “DINO SCOPRE, APPRENDE” è un’ occasione per i/le bambini/e di fare esperienza concreta di quei prerequisiti necessari per l’apprendimento dei concetti di aritmetica e  di geometria nella Scuola Primaria e di lavorare sul controllo della memoria di lavoro. </a:t>
            </a:r>
            <a:endParaRPr lang="it-IT" sz="1400" spc="-1" dirty="0"/>
          </a:p>
          <a:p>
            <a:pPr algn="just" fontAlgn="auto">
              <a:spcBef>
                <a:spcPts val="0"/>
              </a:spcBef>
              <a:spcAft>
                <a:spcPts val="0"/>
              </a:spcAft>
              <a:defRPr/>
            </a:pPr>
            <a:endParaRPr lang="it-IT" sz="1100" spc="-1" dirty="0">
              <a:latin typeface="Arial"/>
            </a:endParaRPr>
          </a:p>
        </p:txBody>
      </p:sp>
      <p:sp>
        <p:nvSpPr>
          <p:cNvPr id="2" name="Rettangolo 1">
            <a:extLst>
              <a:ext uri="{FF2B5EF4-FFF2-40B4-BE49-F238E27FC236}">
                <a16:creationId xmlns="" xmlns:a16="http://schemas.microsoft.com/office/drawing/2014/main" id="{75A39543-FBBC-0977-C277-252D0EBB99C0}"/>
              </a:ext>
            </a:extLst>
          </p:cNvPr>
          <p:cNvSpPr/>
          <p:nvPr/>
        </p:nvSpPr>
        <p:spPr>
          <a:xfrm>
            <a:off x="1200151" y="253218"/>
            <a:ext cx="9504362" cy="754845"/>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it-IT" sz="1400" b="1" dirty="0">
                <a:solidFill>
                  <a:srgbClr val="FF0000"/>
                </a:solidFill>
              </a:rPr>
              <a:t>«DINO SCOPRE, APPRENDE»</a:t>
            </a:r>
          </a:p>
          <a:p>
            <a:pPr algn="ctr"/>
            <a:r>
              <a:rPr lang="it-IT" sz="1400" b="1" dirty="0">
                <a:solidFill>
                  <a:schemeClr val="tx1"/>
                </a:solidFill>
              </a:rPr>
              <a:t>TRASVERSALE INTERSEZIONE</a:t>
            </a:r>
          </a:p>
          <a:p>
            <a:pPr algn="ctr"/>
            <a:r>
              <a:rPr lang="it-IT" sz="1400" b="1" dirty="0"/>
              <a:t>OTTOBRE - APRILE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 xmlns:a16="http://schemas.microsoft.com/office/drawing/2014/main" id="{D690B39C-519A-3683-95C9-BBA1D70D71DB}"/>
              </a:ext>
            </a:extLst>
          </p:cNvPr>
          <p:cNvSpPr/>
          <p:nvPr/>
        </p:nvSpPr>
        <p:spPr>
          <a:xfrm>
            <a:off x="232410" y="1450063"/>
            <a:ext cx="11727180" cy="46423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lvl="0"/>
            <a:r>
              <a:rPr lang="it-IT" sz="1400" b="1" dirty="0">
                <a:solidFill>
                  <a:srgbClr val="FF0000"/>
                </a:solidFill>
                <a:ea typeface="Times New Roman" pitchFamily="18" charset="0"/>
                <a:cs typeface="Arial Narrow" pitchFamily="34" charset="0"/>
              </a:rPr>
              <a:t>COMPETENZA CHIAVE EUROPEA: COMPETENZA </a:t>
            </a:r>
            <a:r>
              <a:rPr kumimoji="0" lang="it-IT" sz="1400" b="1" i="0" u="none" strike="noStrike" cap="none" normalizeH="0" baseline="0" dirty="0">
                <a:ln>
                  <a:noFill/>
                </a:ln>
                <a:solidFill>
                  <a:srgbClr val="FF0000"/>
                </a:solidFill>
                <a:effectLst/>
                <a:ea typeface="Times New Roman" pitchFamily="18" charset="0"/>
                <a:cs typeface="Arial Narrow" pitchFamily="34" charset="0"/>
              </a:rPr>
              <a:t>ALFABETICA FUNZIONALE</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it-IT" sz="1400" b="1" i="0" u="none" strike="noStrike" cap="none" normalizeH="0" baseline="0" dirty="0">
                <a:ln>
                  <a:noFill/>
                </a:ln>
                <a:solidFill>
                  <a:srgbClr val="FF0000"/>
                </a:solidFill>
                <a:effectLst/>
                <a:ea typeface="Times New Roman" pitchFamily="18" charset="0"/>
                <a:cs typeface="Arial Narrow" pitchFamily="34" charset="0"/>
              </a:rPr>
              <a:t>Competenza specifica: </a:t>
            </a:r>
            <a:r>
              <a:rPr lang="it-IT" sz="1400" dirty="0">
                <a:solidFill>
                  <a:schemeClr val="tx1"/>
                </a:solidFill>
                <a:cs typeface="Arial Narrow"/>
              </a:rPr>
              <a:t>Riflettere sulla lingua e sulle sue regole di funzionamento.</a:t>
            </a:r>
            <a:endParaRPr lang="it-IT" sz="1400" dirty="0"/>
          </a:p>
        </p:txBody>
      </p:sp>
      <p:sp>
        <p:nvSpPr>
          <p:cNvPr id="4" name="Rettangolo 3">
            <a:extLst>
              <a:ext uri="{FF2B5EF4-FFF2-40B4-BE49-F238E27FC236}">
                <a16:creationId xmlns="" xmlns:a16="http://schemas.microsoft.com/office/drawing/2014/main" id="{5790BCE3-6C1C-D038-CFBE-E9185F5D7F6B}"/>
              </a:ext>
            </a:extLst>
          </p:cNvPr>
          <p:cNvSpPr/>
          <p:nvPr/>
        </p:nvSpPr>
        <p:spPr>
          <a:xfrm>
            <a:off x="248926" y="157371"/>
            <a:ext cx="11725591" cy="195209"/>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it-IT" sz="1200" dirty="0"/>
              <a:t>UNITÀ DI APPRENDIMENTO</a:t>
            </a:r>
          </a:p>
        </p:txBody>
      </p:sp>
      <p:sp>
        <p:nvSpPr>
          <p:cNvPr id="5" name="Rettangolo 4">
            <a:extLst>
              <a:ext uri="{FF2B5EF4-FFF2-40B4-BE49-F238E27FC236}">
                <a16:creationId xmlns="" xmlns:a16="http://schemas.microsoft.com/office/drawing/2014/main" id="{FABCF902-3859-FD4D-D954-1F1AC5724343}"/>
              </a:ext>
            </a:extLst>
          </p:cNvPr>
          <p:cNvSpPr/>
          <p:nvPr/>
        </p:nvSpPr>
        <p:spPr>
          <a:xfrm>
            <a:off x="251440" y="378295"/>
            <a:ext cx="11723077" cy="103481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dirty="0">
                <a:solidFill>
                  <a:srgbClr val="FF0000"/>
                </a:solidFill>
              </a:rPr>
              <a:t>«DINO SCOPRE APPRENDE»</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dirty="0">
                <a:solidFill>
                  <a:schemeClr val="tx1"/>
                </a:solidFill>
              </a:rPr>
              <a:t>DELFINI</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dirty="0">
                <a:solidFill>
                  <a:schemeClr val="tx1"/>
                </a:solidFill>
              </a:rPr>
              <a:t>MARTEDÌ POMERIGGIO</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dirty="0">
                <a:solidFill>
                  <a:schemeClr val="tx1"/>
                </a:solidFill>
              </a:rPr>
              <a:t> OTTOBRE - APRILE</a:t>
            </a:r>
            <a:endParaRPr lang="it-IT" sz="1400" b="1" dirty="0">
              <a:solidFill>
                <a:srgbClr val="FF0000"/>
              </a:solidFill>
            </a:endParaRPr>
          </a:p>
        </p:txBody>
      </p:sp>
      <p:sp>
        <p:nvSpPr>
          <p:cNvPr id="6" name="Rettangolo 5">
            <a:extLst>
              <a:ext uri="{FF2B5EF4-FFF2-40B4-BE49-F238E27FC236}">
                <a16:creationId xmlns="" xmlns:a16="http://schemas.microsoft.com/office/drawing/2014/main" id="{D581C55D-A98D-81CE-31DE-C2A747DE66B3}"/>
              </a:ext>
            </a:extLst>
          </p:cNvPr>
          <p:cNvSpPr/>
          <p:nvPr/>
        </p:nvSpPr>
        <p:spPr>
          <a:xfrm>
            <a:off x="247337" y="1948116"/>
            <a:ext cx="11727180" cy="63375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rgbClr val="FF0000"/>
                </a:solidFill>
                <a:effectLst/>
              </a:rPr>
              <a:t>COMPETENZA CHIAVE EUROPEA: </a:t>
            </a:r>
            <a:r>
              <a:rPr kumimoji="0" lang="de-DE" sz="1400" b="1" i="0" u="none" strike="noStrike" cap="none" normalizeH="0" baseline="0" dirty="0">
                <a:ln>
                  <a:noFill/>
                </a:ln>
                <a:solidFill>
                  <a:srgbClr val="FF0000"/>
                </a:solidFill>
                <a:effectLst/>
              </a:rPr>
              <a:t>COMPETENZA MATEMATICA E COMPETENZA IN SCIENZE, TECNOLOGIE E INGEGNERIA</a:t>
            </a:r>
            <a:endParaRPr kumimoji="0" lang="it-IT" sz="1400" b="1" i="0" u="none" strike="noStrike" cap="none" normalizeH="0" baseline="0" dirty="0">
              <a:ln>
                <a:noFill/>
              </a:ln>
              <a:solidFill>
                <a:srgbClr val="FF0000"/>
              </a:solidFill>
              <a:effectLst/>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it-IT" sz="1400" b="1" i="0" u="none" strike="noStrike" cap="none" normalizeH="0" baseline="0" dirty="0">
                <a:ln>
                  <a:noFill/>
                </a:ln>
                <a:solidFill>
                  <a:srgbClr val="FF0000"/>
                </a:solidFill>
                <a:effectLst/>
              </a:rPr>
              <a:t>Competenza specifica</a:t>
            </a:r>
            <a:r>
              <a:rPr kumimoji="0" lang="it-IT" sz="1400" b="0" i="0" u="none" strike="noStrike" cap="none" normalizeH="0" baseline="0" dirty="0">
                <a:ln>
                  <a:noFill/>
                </a:ln>
                <a:solidFill>
                  <a:srgbClr val="FF0000"/>
                </a:solidFill>
                <a:effectLst/>
              </a:rPr>
              <a:t>: </a:t>
            </a:r>
            <a:r>
              <a:rPr lang="it-IT" sz="1400" dirty="0">
                <a:solidFill>
                  <a:srgbClr val="000000"/>
                </a:solidFill>
                <a:cs typeface="Arial Narrow"/>
              </a:rPr>
              <a:t>Raggruppare e ordinare secondo criteri diversi, confrontare e valutare quantità; operare con i numeri; contare.</a:t>
            </a:r>
          </a:p>
          <a:p>
            <a:pPr algn="just">
              <a:defRPr/>
            </a:pPr>
            <a:r>
              <a:rPr kumimoji="0" lang="it-IT" sz="1400" b="1" i="0" u="none" strike="noStrike" cap="none" normalizeH="0" baseline="0" dirty="0">
                <a:ln>
                  <a:noFill/>
                </a:ln>
                <a:solidFill>
                  <a:srgbClr val="FF0000"/>
                </a:solidFill>
                <a:effectLst/>
              </a:rPr>
              <a:t>Competenza specifica</a:t>
            </a:r>
            <a:r>
              <a:rPr kumimoji="0" lang="it-IT" sz="1400" b="0" i="0" u="none" strike="noStrike" cap="none" normalizeH="0" baseline="0" dirty="0">
                <a:ln>
                  <a:noFill/>
                </a:ln>
                <a:solidFill>
                  <a:srgbClr val="FF0000"/>
                </a:solidFill>
                <a:effectLst/>
              </a:rPr>
              <a:t>: </a:t>
            </a:r>
            <a:r>
              <a:rPr lang="it-IT" sz="1400" dirty="0">
                <a:solidFill>
                  <a:srgbClr val="000000"/>
                </a:solidFill>
                <a:cs typeface="Arial Narrow"/>
              </a:rPr>
              <a:t>Collocare nel tempo eventi del passato recente e formulare riflessioni intorno al futuro immediato e prossimo.</a:t>
            </a:r>
          </a:p>
        </p:txBody>
      </p:sp>
      <p:sp>
        <p:nvSpPr>
          <p:cNvPr id="7" name="Rettangolo 6">
            <a:extLst>
              <a:ext uri="{FF2B5EF4-FFF2-40B4-BE49-F238E27FC236}">
                <a16:creationId xmlns="" xmlns:a16="http://schemas.microsoft.com/office/drawing/2014/main" id="{D05EDFAA-E5ED-B37B-681B-6467D5C64E18}"/>
              </a:ext>
            </a:extLst>
          </p:cNvPr>
          <p:cNvSpPr/>
          <p:nvPr/>
        </p:nvSpPr>
        <p:spPr>
          <a:xfrm>
            <a:off x="247337" y="2636600"/>
            <a:ext cx="11727180" cy="46423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rgbClr val="FF0000"/>
                </a:solidFill>
                <a:effectLst/>
              </a:rPr>
              <a:t>COMPETENZA CHIAVE EUROPEA: </a:t>
            </a:r>
            <a:r>
              <a:rPr kumimoji="0" lang="it-IT" sz="1400" b="1" i="0" u="none" strike="noStrike" cap="none" normalizeH="0" baseline="0" dirty="0">
                <a:ln>
                  <a:noFill/>
                </a:ln>
                <a:solidFill>
                  <a:srgbClr val="FF0000"/>
                </a:solidFill>
                <a:effectLst/>
                <a:ea typeface="Times New Roman" pitchFamily="18" charset="0"/>
                <a:cs typeface="Arial Narrow" pitchFamily="34" charset="0"/>
              </a:rPr>
              <a:t>COMPETENZA PERSONALE, SOCIALE E CAPACITÀ DI IMPARARE AD IMPARARE</a:t>
            </a:r>
            <a:endParaRPr kumimoji="0" lang="it-IT" sz="1400" b="1" i="0" u="none" strike="noStrike" cap="none" normalizeH="0" baseline="0" dirty="0">
              <a:ln>
                <a:noFill/>
              </a:ln>
              <a:solidFill>
                <a:srgbClr val="FF0000"/>
              </a:solidFill>
              <a:effectLst/>
            </a:endParaRPr>
          </a:p>
          <a:p>
            <a:r>
              <a:rPr kumimoji="0" lang="it-IT" sz="1400" b="1" i="0" u="none" strike="noStrike" cap="none" normalizeH="0" baseline="0" dirty="0">
                <a:ln>
                  <a:noFill/>
                </a:ln>
                <a:solidFill>
                  <a:srgbClr val="FF0000"/>
                </a:solidFill>
                <a:effectLst/>
              </a:rPr>
              <a:t>Competenza specifica</a:t>
            </a:r>
            <a:r>
              <a:rPr kumimoji="0" lang="it-IT" sz="1400" b="0" i="0" u="none" strike="noStrike" cap="none" normalizeH="0" baseline="0" dirty="0">
                <a:ln>
                  <a:noFill/>
                </a:ln>
                <a:solidFill>
                  <a:srgbClr val="FF0000"/>
                </a:solidFill>
                <a:effectLst/>
              </a:rPr>
              <a:t>:</a:t>
            </a:r>
            <a:r>
              <a:rPr lang="it-IT" sz="1400" dirty="0">
                <a:solidFill>
                  <a:schemeClr val="tx1"/>
                </a:solidFill>
              </a:rPr>
              <a:t> </a:t>
            </a:r>
            <a:r>
              <a:rPr lang="it-IT" sz="1400" dirty="0">
                <a:solidFill>
                  <a:srgbClr val="00000A"/>
                </a:solidFill>
                <a:ea typeface="Times New Roman"/>
                <a:cs typeface="Arial Narrow"/>
              </a:rPr>
              <a:t>Acquisire ed interpretare l’informazione.</a:t>
            </a:r>
            <a:endParaRPr lang="it-IT" sz="1400" dirty="0">
              <a:solidFill>
                <a:srgbClr val="00000A"/>
              </a:solidFill>
              <a:ea typeface="Times New Roman"/>
              <a:cs typeface="Times New Roman"/>
            </a:endParaRPr>
          </a:p>
        </p:txBody>
      </p:sp>
      <p:sp>
        <p:nvSpPr>
          <p:cNvPr id="8" name="Rettangolo 7">
            <a:extLst>
              <a:ext uri="{FF2B5EF4-FFF2-40B4-BE49-F238E27FC236}">
                <a16:creationId xmlns="" xmlns:a16="http://schemas.microsoft.com/office/drawing/2014/main" id="{902FAD9C-43F3-0700-5D7C-EAF973FCB003}"/>
              </a:ext>
            </a:extLst>
          </p:cNvPr>
          <p:cNvSpPr/>
          <p:nvPr/>
        </p:nvSpPr>
        <p:spPr>
          <a:xfrm>
            <a:off x="247337" y="3155385"/>
            <a:ext cx="11727180" cy="46423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rgbClr val="FF0000"/>
                </a:solidFill>
                <a:effectLst/>
                <a:ea typeface="Verdana" pitchFamily="34" charset="0"/>
                <a:cs typeface="Verdana" pitchFamily="34" charset="0"/>
              </a:rPr>
              <a:t>COM</a:t>
            </a:r>
            <a:r>
              <a:rPr kumimoji="0" lang="it-IT" sz="1400" b="1" i="0" u="none" strike="noStrike" cap="none" normalizeH="0" baseline="0" dirty="0">
                <a:ln>
                  <a:noFill/>
                </a:ln>
                <a:solidFill>
                  <a:srgbClr val="FF0000"/>
                </a:solidFill>
                <a:effectLst/>
              </a:rPr>
              <a:t>PETENZA CHIAVE EUROPEA: COMPETENZA IMPRENDITORIALE</a:t>
            </a:r>
            <a:endParaRPr kumimoji="0" lang="it-IT" sz="1400" b="1" i="0" u="none" strike="noStrike" cap="none" normalizeH="0" baseline="0" dirty="0">
              <a:ln>
                <a:noFill/>
              </a:ln>
              <a:solidFill>
                <a:srgbClr val="FF0000"/>
              </a:solidFill>
              <a:effectLst/>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rgbClr val="FF0000"/>
                </a:solidFill>
                <a:effectLst/>
              </a:rPr>
              <a:t>Competenza specifica:</a:t>
            </a:r>
            <a:r>
              <a:rPr kumimoji="0" lang="it-IT" sz="1400" b="0" i="0" u="none" strike="noStrike" cap="none" normalizeH="0" baseline="0" dirty="0">
                <a:ln>
                  <a:noFill/>
                </a:ln>
                <a:solidFill>
                  <a:schemeClr val="tx1"/>
                </a:solidFill>
                <a:effectLst/>
                <a:ea typeface="Times New Roman" pitchFamily="18" charset="0"/>
                <a:cs typeface="Arial Narrow" pitchFamily="34" charset="0"/>
              </a:rPr>
              <a:t> </a:t>
            </a:r>
            <a:r>
              <a:rPr lang="it-IT" sz="1400" kern="1200" dirty="0">
                <a:solidFill>
                  <a:srgbClr val="000000"/>
                </a:solidFill>
                <a:effectLst/>
                <a:ea typeface="Microsoft YaHei" panose="020B0503020204020204" pitchFamily="34" charset="-122"/>
                <a:cs typeface="+mn-cs"/>
              </a:rPr>
              <a:t>Pianificare e organizzare il proprio lavoro; realizzare semplici progetti.</a:t>
            </a:r>
            <a:endParaRPr kumimoji="0" lang="it-IT" sz="1400" b="0" i="0" u="none" strike="noStrike" cap="none" normalizeH="0" baseline="0" dirty="0">
              <a:ln>
                <a:noFill/>
              </a:ln>
              <a:solidFill>
                <a:schemeClr val="tx1"/>
              </a:solidFill>
              <a:effectLst/>
            </a:endParaRPr>
          </a:p>
        </p:txBody>
      </p:sp>
      <p:sp>
        <p:nvSpPr>
          <p:cNvPr id="9" name="Rettangolo 8">
            <a:extLst>
              <a:ext uri="{FF2B5EF4-FFF2-40B4-BE49-F238E27FC236}">
                <a16:creationId xmlns="" xmlns:a16="http://schemas.microsoft.com/office/drawing/2014/main" id="{FA9C72CC-4413-B22D-377F-CF7B80AA5E76}"/>
              </a:ext>
            </a:extLst>
          </p:cNvPr>
          <p:cNvSpPr/>
          <p:nvPr/>
        </p:nvSpPr>
        <p:spPr>
          <a:xfrm>
            <a:off x="247337" y="3645725"/>
            <a:ext cx="11727180" cy="647798"/>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rgbClr val="FF0000"/>
                </a:solidFill>
                <a:effectLst/>
                <a:ea typeface="Verdana" pitchFamily="34" charset="0"/>
                <a:cs typeface="Calibri" pitchFamily="34" charset="0"/>
              </a:rPr>
              <a:t>COMPETENZA IN MATERIA DI </a:t>
            </a:r>
            <a:r>
              <a:rPr kumimoji="0" lang="it-IT" sz="1400" b="1" i="0" u="none" strike="noStrike" cap="none" normalizeH="0" baseline="0" dirty="0">
                <a:ln>
                  <a:noFill/>
                </a:ln>
                <a:solidFill>
                  <a:srgbClr val="FF0000"/>
                </a:solidFill>
                <a:effectLst/>
                <a:ea typeface="Times New Roman" pitchFamily="18" charset="0"/>
                <a:cs typeface="Calibri" pitchFamily="34" charset="0"/>
              </a:rPr>
              <a:t>CONSAPEVOLEZZA ED ESPRESSIONE CULTURALI – IMMAGINI, SUONI, COLORI</a:t>
            </a:r>
          </a:p>
          <a:p>
            <a:pPr algn="just">
              <a:spcAft>
                <a:spcPts val="0"/>
              </a:spcAft>
            </a:pPr>
            <a:r>
              <a:rPr kumimoji="0" lang="it-IT" sz="1400" b="1" i="0" u="none" strike="noStrike" cap="none" normalizeH="0" baseline="0" dirty="0">
                <a:ln>
                  <a:noFill/>
                </a:ln>
                <a:solidFill>
                  <a:srgbClr val="FF0000"/>
                </a:solidFill>
                <a:effectLst/>
              </a:rPr>
              <a:t>Competenza specifica:</a:t>
            </a:r>
            <a:r>
              <a:rPr lang="de-DE" sz="1400" dirty="0">
                <a:solidFill>
                  <a:srgbClr val="000000"/>
                </a:solidFill>
              </a:rPr>
              <a:t> </a:t>
            </a:r>
            <a:r>
              <a:rPr lang="it-IT" sz="1400" dirty="0">
                <a:solidFill>
                  <a:schemeClr val="tx1"/>
                </a:solidFill>
                <a:effectLst/>
                <a:ea typeface="Times New Roman" panose="02020603050405020304" pitchFamily="18" charset="0"/>
                <a:cs typeface="Arial Narrow" panose="020B0606020202030204" pitchFamily="34" charset="0"/>
              </a:rPr>
              <a:t>Padroneggiare</a:t>
            </a:r>
            <a:r>
              <a:rPr lang="it-IT" sz="1400" dirty="0">
                <a:solidFill>
                  <a:srgbClr val="FF0000"/>
                </a:solidFill>
                <a:effectLst/>
                <a:ea typeface="Times New Roman" panose="02020603050405020304" pitchFamily="18" charset="0"/>
                <a:cs typeface="Arial Narrow" panose="020B0606020202030204" pitchFamily="34" charset="0"/>
              </a:rPr>
              <a:t> </a:t>
            </a:r>
            <a:r>
              <a:rPr lang="it-IT" sz="1400" dirty="0">
                <a:solidFill>
                  <a:srgbClr val="00000A"/>
                </a:solidFill>
                <a:effectLst/>
                <a:ea typeface="Times New Roman" panose="02020603050405020304" pitchFamily="18" charset="0"/>
                <a:cs typeface="Arial Narrow" panose="020B0606020202030204" pitchFamily="34" charset="0"/>
              </a:rPr>
              <a:t>gli strumenti necessari ad un utilizzo dei linguaggi espressivi, artistici, visivi, multimediali (strumenti e tecniche di fruizione e produzione, lettura)</a:t>
            </a:r>
            <a:endParaRPr lang="it-IT" sz="1400" dirty="0">
              <a:solidFill>
                <a:srgbClr val="00000A"/>
              </a:solidFill>
              <a:effectLst/>
              <a:ea typeface="Times New Roman" panose="02020603050405020304" pitchFamily="18" charset="0"/>
              <a:cs typeface="Times New Roman" panose="02020603050405020304" pitchFamily="18" charset="0"/>
            </a:endParaRPr>
          </a:p>
        </p:txBody>
      </p:sp>
      <p:sp>
        <p:nvSpPr>
          <p:cNvPr id="10" name="Rettangolo 9">
            <a:extLst>
              <a:ext uri="{FF2B5EF4-FFF2-40B4-BE49-F238E27FC236}">
                <a16:creationId xmlns="" xmlns:a16="http://schemas.microsoft.com/office/drawing/2014/main" id="{74ECA96F-EEB6-00BF-0469-9ADD21C6C779}"/>
              </a:ext>
            </a:extLst>
          </p:cNvPr>
          <p:cNvSpPr/>
          <p:nvPr/>
        </p:nvSpPr>
        <p:spPr>
          <a:xfrm>
            <a:off x="247337" y="4324323"/>
            <a:ext cx="11727180" cy="573337"/>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rgbClr val="FF0000"/>
                </a:solidFill>
                <a:effectLst/>
                <a:ea typeface="Verdana" pitchFamily="34" charset="0"/>
                <a:cs typeface="Verdana" pitchFamily="34" charset="0"/>
              </a:rPr>
              <a:t>COM</a:t>
            </a:r>
            <a:r>
              <a:rPr kumimoji="0" lang="it-IT" sz="1400" b="1" i="0" u="none" strike="noStrike" cap="none" normalizeH="0" baseline="0" dirty="0">
                <a:ln>
                  <a:noFill/>
                </a:ln>
                <a:solidFill>
                  <a:srgbClr val="FF0000"/>
                </a:solidFill>
                <a:effectLst/>
              </a:rPr>
              <a:t>PETENZA CHIAVE EUROPEA: </a:t>
            </a:r>
            <a:r>
              <a:rPr kumimoji="0" lang="it-IT" sz="1400" b="1" i="0" u="none" strike="noStrike" cap="none" normalizeH="0" baseline="0" dirty="0">
                <a:ln>
                  <a:noFill/>
                </a:ln>
                <a:solidFill>
                  <a:srgbClr val="FF0000"/>
                </a:solidFill>
                <a:effectLst/>
                <a:ea typeface="Times New Roman" pitchFamily="18" charset="0"/>
                <a:cs typeface="Arial Narrow" pitchFamily="34" charset="0"/>
              </a:rPr>
              <a:t>COMPETENZA IN MATERIA DI CONSAPEVOLEZZA ED ESPRESSIONE CULTURALI - IL CORPO E IL MOVIMENTO</a:t>
            </a:r>
            <a:endParaRPr kumimoji="0" lang="it-IT" sz="1400" b="0" i="0" u="none" strike="noStrike" cap="none" normalizeH="0" baseline="0" dirty="0">
              <a:ln>
                <a:noFill/>
              </a:ln>
              <a:solidFill>
                <a:srgbClr val="FF0000"/>
              </a:solidFill>
              <a:effectLst/>
              <a:cs typeface="Times New Roman" pitchFamily="18" charset="0"/>
            </a:endParaRPr>
          </a:p>
          <a:p>
            <a:pPr>
              <a:defRPr/>
            </a:pPr>
            <a:r>
              <a:rPr kumimoji="0" lang="it-IT" sz="1400" b="1" i="0" u="none" strike="noStrike" cap="none" normalizeH="0" baseline="0" dirty="0">
                <a:ln>
                  <a:noFill/>
                </a:ln>
                <a:solidFill>
                  <a:srgbClr val="FF0000"/>
                </a:solidFill>
                <a:effectLst/>
              </a:rPr>
              <a:t>Competenza specifica:</a:t>
            </a:r>
            <a:r>
              <a:rPr lang="it-IT" sz="1400" dirty="0">
                <a:solidFill>
                  <a:srgbClr val="00000A"/>
                </a:solidFill>
                <a:effectLst/>
                <a:ea typeface="Times New Roman" panose="02020603050405020304" pitchFamily="18" charset="0"/>
                <a:cs typeface="Arial Narrow" panose="020B0606020202030204" pitchFamily="34" charset="0"/>
              </a:rPr>
              <a:t> Conoscere il proprio corpo</a:t>
            </a:r>
          </a:p>
          <a:p>
            <a:pPr>
              <a:defRPr/>
            </a:pPr>
            <a:r>
              <a:rPr kumimoji="0" lang="it-IT" sz="1400" b="1" i="0" u="none" strike="noStrike" cap="none" normalizeH="0" baseline="0" dirty="0">
                <a:ln>
                  <a:noFill/>
                </a:ln>
                <a:solidFill>
                  <a:srgbClr val="FF0000"/>
                </a:solidFill>
                <a:effectLst/>
              </a:rPr>
              <a:t>Competenza specifica:</a:t>
            </a:r>
            <a:r>
              <a:rPr lang="it-IT" sz="1400" dirty="0">
                <a:solidFill>
                  <a:srgbClr val="00000A"/>
                </a:solidFill>
                <a:effectLst/>
                <a:ea typeface="Times New Roman" panose="02020603050405020304" pitchFamily="18" charset="0"/>
                <a:cs typeface="Arial Narrow" panose="020B0606020202030204" pitchFamily="34" charset="0"/>
              </a:rPr>
              <a:t> </a:t>
            </a:r>
            <a:r>
              <a:rPr lang="it-IT" sz="1400" dirty="0" smtClean="0">
                <a:solidFill>
                  <a:srgbClr val="00000A"/>
                </a:solidFill>
                <a:effectLst/>
                <a:ea typeface="Times New Roman" panose="02020603050405020304" pitchFamily="18" charset="0"/>
                <a:cs typeface="Arial Narrow" panose="020B0606020202030204" pitchFamily="34" charset="0"/>
              </a:rPr>
              <a:t>Padroneggiare </a:t>
            </a:r>
            <a:r>
              <a:rPr lang="it-IT" sz="1400" dirty="0">
                <a:solidFill>
                  <a:srgbClr val="00000A"/>
                </a:solidFill>
                <a:effectLst/>
                <a:ea typeface="Times New Roman" panose="02020603050405020304" pitchFamily="18" charset="0"/>
                <a:cs typeface="Arial Narrow" panose="020B0606020202030204" pitchFamily="34" charset="0"/>
              </a:rPr>
              <a:t>abilità motorie di base in situazioni diverse.</a:t>
            </a:r>
            <a:endParaRPr lang="it-IT" sz="1400" dirty="0">
              <a:solidFill>
                <a:srgbClr val="00000A"/>
              </a:solidFill>
              <a:effectLst/>
              <a:ea typeface="Times New Roman" panose="02020603050405020304" pitchFamily="18" charset="0"/>
              <a:cs typeface="Times New Roman" panose="02020603050405020304" pitchFamily="18" charset="0"/>
            </a:endParaRPr>
          </a:p>
        </p:txBody>
      </p:sp>
      <p:pic>
        <p:nvPicPr>
          <p:cNvPr id="11" name="Picture 2" descr="Simpatico personaggio di dinosauro blu | Vettore Gratis">
            <a:extLst>
              <a:ext uri="{FF2B5EF4-FFF2-40B4-BE49-F238E27FC236}">
                <a16:creationId xmlns="" xmlns:a16="http://schemas.microsoft.com/office/drawing/2014/main" id="{10494B16-BC0A-4BF1-91AB-1318E38E61B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960" b="-2"/>
          <a:stretch/>
        </p:blipFill>
        <p:spPr bwMode="auto">
          <a:xfrm>
            <a:off x="1983180" y="4979014"/>
            <a:ext cx="1715676" cy="1415847"/>
          </a:xfrm>
          <a:prstGeom prst="rect">
            <a:avLst/>
          </a:prstGeom>
          <a:noFill/>
          <a:extLst>
            <a:ext uri="{909E8E84-426E-40DD-AFC4-6F175D3DCCD1}">
              <a14:hiddenFill xmlns:a14="http://schemas.microsoft.com/office/drawing/2010/main">
                <a:solidFill>
                  <a:srgbClr val="FFFFFF"/>
                </a:solidFill>
              </a14:hiddenFill>
            </a:ext>
          </a:extLst>
        </p:spPr>
      </p:pic>
      <p:sp>
        <p:nvSpPr>
          <p:cNvPr id="13" name="Rettangolo 12"/>
          <p:cNvSpPr/>
          <p:nvPr/>
        </p:nvSpPr>
        <p:spPr>
          <a:xfrm>
            <a:off x="2563621" y="5188020"/>
            <a:ext cx="3235181" cy="40011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it-IT" sz="20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adley Hand ITC" pitchFamily="66" charset="0"/>
              </a:rPr>
              <a:t>DINO SCOPRE APPRENDE</a:t>
            </a:r>
          </a:p>
        </p:txBody>
      </p:sp>
    </p:spTree>
    <p:extLst>
      <p:ext uri="{BB962C8B-B14F-4D97-AF65-F5344CB8AC3E}">
        <p14:creationId xmlns:p14="http://schemas.microsoft.com/office/powerpoint/2010/main" val="39773060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 xmlns:a16="http://schemas.microsoft.com/office/drawing/2014/main" id="{D690B39C-519A-3683-95C9-BBA1D70D71DB}"/>
              </a:ext>
            </a:extLst>
          </p:cNvPr>
          <p:cNvSpPr/>
          <p:nvPr/>
        </p:nvSpPr>
        <p:spPr>
          <a:xfrm>
            <a:off x="232410" y="1576090"/>
            <a:ext cx="11727180" cy="46423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lvl="0"/>
            <a:r>
              <a:rPr lang="it-IT" sz="1400" b="1" dirty="0">
                <a:solidFill>
                  <a:srgbClr val="FF0000"/>
                </a:solidFill>
                <a:ea typeface="Times New Roman" pitchFamily="18" charset="0"/>
                <a:cs typeface="Arial Narrow" pitchFamily="34" charset="0"/>
              </a:rPr>
              <a:t>COMPETENZA CHIAVE EUROPEA: COMPETENZA ALFABETICA FUNZIONALE</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it-IT" sz="1400" b="1" i="0" u="none" strike="noStrike" cap="none" normalizeH="0" baseline="0" dirty="0">
                <a:ln>
                  <a:noFill/>
                </a:ln>
                <a:solidFill>
                  <a:srgbClr val="FF0000"/>
                </a:solidFill>
                <a:effectLst/>
                <a:ea typeface="Times New Roman" pitchFamily="18" charset="0"/>
                <a:cs typeface="Arial Narrow" pitchFamily="34" charset="0"/>
              </a:rPr>
              <a:t>Competenza specifica: </a:t>
            </a:r>
            <a:r>
              <a:rPr lang="it-IT" sz="1400" dirty="0">
                <a:solidFill>
                  <a:schemeClr val="tx1"/>
                </a:solidFill>
                <a:cs typeface="Arial Narrow"/>
              </a:rPr>
              <a:t>Riflettere sulla lingua e sulle sue regole di funzionamento</a:t>
            </a:r>
            <a:r>
              <a:rPr lang="it-IT" sz="1400" dirty="0">
                <a:solidFill>
                  <a:schemeClr val="tx1"/>
                </a:solidFill>
                <a:latin typeface="Arial Narrow" panose="020B0606020202030204" pitchFamily="34" charset="0"/>
                <a:cs typeface="Arial Narrow"/>
              </a:rPr>
              <a:t>.</a:t>
            </a:r>
            <a:endParaRPr lang="it-IT" sz="1400" dirty="0"/>
          </a:p>
        </p:txBody>
      </p:sp>
      <p:sp>
        <p:nvSpPr>
          <p:cNvPr id="4" name="Rettangolo 3">
            <a:extLst>
              <a:ext uri="{FF2B5EF4-FFF2-40B4-BE49-F238E27FC236}">
                <a16:creationId xmlns="" xmlns:a16="http://schemas.microsoft.com/office/drawing/2014/main" id="{43F7FA20-124B-A3A3-D8A3-1B1C6C3A6369}"/>
              </a:ext>
            </a:extLst>
          </p:cNvPr>
          <p:cNvSpPr/>
          <p:nvPr/>
        </p:nvSpPr>
        <p:spPr>
          <a:xfrm>
            <a:off x="248926" y="157371"/>
            <a:ext cx="11725591" cy="195209"/>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it-IT" sz="1200" dirty="0"/>
              <a:t>UNITÀ DI APPRENDIMENTO</a:t>
            </a:r>
          </a:p>
        </p:txBody>
      </p:sp>
      <p:sp>
        <p:nvSpPr>
          <p:cNvPr id="5" name="Rettangolo 4">
            <a:extLst>
              <a:ext uri="{FF2B5EF4-FFF2-40B4-BE49-F238E27FC236}">
                <a16:creationId xmlns="" xmlns:a16="http://schemas.microsoft.com/office/drawing/2014/main" id="{8FBFE7E8-DE4A-55C4-8870-F6B54BA62660}"/>
              </a:ext>
            </a:extLst>
          </p:cNvPr>
          <p:cNvSpPr/>
          <p:nvPr/>
        </p:nvSpPr>
        <p:spPr>
          <a:xfrm>
            <a:off x="248926" y="367910"/>
            <a:ext cx="11723077" cy="1152666"/>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dirty="0">
                <a:solidFill>
                  <a:srgbClr val="FF0000"/>
                </a:solidFill>
              </a:rPr>
              <a:t>«ASCOLTO, CAPISCO, RISOLVO»</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dirty="0">
                <a:solidFill>
                  <a:schemeClr val="tx1"/>
                </a:solidFill>
              </a:rPr>
              <a:t>TRASVERSALE INTERSEZIONE</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dirty="0">
                <a:solidFill>
                  <a:schemeClr val="tx1"/>
                </a:solidFill>
              </a:rPr>
              <a:t>PROGETTO CODING    SCOIATTOLI  </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dirty="0">
                <a:solidFill>
                  <a:schemeClr val="tx1"/>
                </a:solidFill>
              </a:rPr>
              <a:t>OTTOBRE - APRILE</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dirty="0">
                <a:solidFill>
                  <a:schemeClr val="tx1"/>
                </a:solidFill>
              </a:rPr>
              <a:t>MERCOLEDÌ POMERIGGIO</a:t>
            </a:r>
            <a:endParaRPr lang="it-IT" sz="1400" b="1" dirty="0">
              <a:solidFill>
                <a:srgbClr val="FF0000"/>
              </a:solidFill>
            </a:endParaRPr>
          </a:p>
        </p:txBody>
      </p:sp>
      <p:sp>
        <p:nvSpPr>
          <p:cNvPr id="6" name="Rettangolo 5">
            <a:extLst>
              <a:ext uri="{FF2B5EF4-FFF2-40B4-BE49-F238E27FC236}">
                <a16:creationId xmlns="" xmlns:a16="http://schemas.microsoft.com/office/drawing/2014/main" id="{ADEC2AAD-9CD4-3972-0F61-64E7882EBB60}"/>
              </a:ext>
            </a:extLst>
          </p:cNvPr>
          <p:cNvSpPr/>
          <p:nvPr/>
        </p:nvSpPr>
        <p:spPr>
          <a:xfrm>
            <a:off x="232409" y="2063317"/>
            <a:ext cx="11727180" cy="46423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rgbClr val="FF0000"/>
                </a:solidFill>
                <a:effectLst/>
              </a:rPr>
              <a:t>COMPETENZA CHIAVE EUROPEA: </a:t>
            </a:r>
            <a:r>
              <a:rPr kumimoji="0" lang="de-DE" sz="1400" b="1" i="0" u="none" strike="noStrike" cap="none" normalizeH="0" baseline="0" dirty="0">
                <a:ln>
                  <a:noFill/>
                </a:ln>
                <a:solidFill>
                  <a:srgbClr val="FF0000"/>
                </a:solidFill>
                <a:effectLst/>
              </a:rPr>
              <a:t>COMPETENZA MATEMATICA E COMPETENZA IN SCIENZE, TECNOLOGIE E INGEGNERIA</a:t>
            </a:r>
            <a:endParaRPr kumimoji="0" lang="it-IT" sz="1400" b="1" i="0" u="none" strike="noStrike" cap="none" normalizeH="0" baseline="0" dirty="0">
              <a:ln>
                <a:noFill/>
              </a:ln>
              <a:solidFill>
                <a:srgbClr val="FF0000"/>
              </a:solidFill>
              <a:effectLst/>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it-IT" sz="1400" b="1" i="0" u="none" strike="noStrike" cap="none" normalizeH="0" baseline="0" dirty="0">
                <a:ln>
                  <a:noFill/>
                </a:ln>
                <a:solidFill>
                  <a:srgbClr val="FF0000"/>
                </a:solidFill>
                <a:effectLst/>
              </a:rPr>
              <a:t>Competenza specifica</a:t>
            </a:r>
            <a:r>
              <a:rPr kumimoji="0" lang="it-IT" sz="1400" b="0" i="0" u="none" strike="noStrike" cap="none" normalizeH="0" baseline="0" dirty="0">
                <a:ln>
                  <a:noFill/>
                </a:ln>
                <a:solidFill>
                  <a:srgbClr val="FF0000"/>
                </a:solidFill>
                <a:effectLst/>
              </a:rPr>
              <a:t>: </a:t>
            </a:r>
            <a:r>
              <a:rPr lang="it-IT" sz="1400" dirty="0">
                <a:solidFill>
                  <a:srgbClr val="000000"/>
                </a:solidFill>
                <a:cs typeface="Arial Narrow"/>
              </a:rPr>
              <a:t>Utilizzare un linguaggio appropriato per descrivere le osservazioni o le esperienze</a:t>
            </a:r>
            <a:endParaRPr lang="it-IT" sz="1400" dirty="0">
              <a:solidFill>
                <a:srgbClr val="FF0000"/>
              </a:solidFill>
              <a:cs typeface="Arial Narrow"/>
            </a:endParaRPr>
          </a:p>
        </p:txBody>
      </p:sp>
      <p:sp>
        <p:nvSpPr>
          <p:cNvPr id="7" name="Rettangolo 6">
            <a:extLst>
              <a:ext uri="{FF2B5EF4-FFF2-40B4-BE49-F238E27FC236}">
                <a16:creationId xmlns="" xmlns:a16="http://schemas.microsoft.com/office/drawing/2014/main" id="{D788F0A2-4CFF-CC38-4663-D0B1B46BE37D}"/>
              </a:ext>
            </a:extLst>
          </p:cNvPr>
          <p:cNvSpPr/>
          <p:nvPr/>
        </p:nvSpPr>
        <p:spPr>
          <a:xfrm>
            <a:off x="238789" y="2595184"/>
            <a:ext cx="11727180" cy="46423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just" defTabSz="94615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rgbClr val="FF0000"/>
                </a:solidFill>
                <a:effectLst/>
                <a:ea typeface="Times New Roman" pitchFamily="18" charset="0"/>
                <a:cs typeface="Arial Narrow" pitchFamily="34" charset="0"/>
              </a:rPr>
              <a:t>COMPETENZA CHIAVE EUROPEA: COMPETENZA DIGITALE</a:t>
            </a:r>
            <a:endParaRPr kumimoji="0" lang="it-IT" sz="1400" b="1" i="0" u="none" strike="noStrike" cap="none" normalizeH="0" baseline="0" dirty="0">
              <a:ln>
                <a:noFill/>
              </a:ln>
              <a:solidFill>
                <a:srgbClr val="FF0000"/>
              </a:solidFill>
              <a:effectLst/>
            </a:endParaRPr>
          </a:p>
          <a:p>
            <a:pPr marL="0" marR="0" lvl="0" indent="0" algn="just" defTabSz="94615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rgbClr val="FF0000"/>
                </a:solidFill>
                <a:effectLst/>
              </a:rPr>
              <a:t>Competenza specifica</a:t>
            </a:r>
            <a:r>
              <a:rPr kumimoji="0" lang="it-IT" sz="1400" b="0" i="0" u="none" strike="noStrike" cap="none" normalizeH="0" baseline="0" dirty="0">
                <a:ln>
                  <a:noFill/>
                </a:ln>
                <a:solidFill>
                  <a:srgbClr val="FF0000"/>
                </a:solidFill>
                <a:effectLst/>
              </a:rPr>
              <a:t>: </a:t>
            </a:r>
            <a:r>
              <a:rPr lang="it-IT" sz="1400" dirty="0">
                <a:solidFill>
                  <a:srgbClr val="00000A"/>
                </a:solidFill>
                <a:ea typeface="Times New Roman"/>
                <a:cs typeface="Arial"/>
              </a:rPr>
              <a:t>Utilizzare le nuove tecnologie per giocare, svolgere compiti, acquisire informazioni, con la supervisione dell’insegnante.</a:t>
            </a:r>
            <a:endParaRPr kumimoji="0" lang="it-IT" sz="1400" i="0" u="none" strike="noStrike" cap="none" normalizeH="0" baseline="0" dirty="0">
              <a:ln>
                <a:noFill/>
              </a:ln>
              <a:solidFill>
                <a:schemeClr val="tx1"/>
              </a:solidFill>
              <a:effectLst/>
            </a:endParaRPr>
          </a:p>
        </p:txBody>
      </p:sp>
      <p:sp>
        <p:nvSpPr>
          <p:cNvPr id="8" name="Rettangolo 7">
            <a:extLst>
              <a:ext uri="{FF2B5EF4-FFF2-40B4-BE49-F238E27FC236}">
                <a16:creationId xmlns="" xmlns:a16="http://schemas.microsoft.com/office/drawing/2014/main" id="{78EC0140-6DAD-45FF-1C69-62C76D6D4AE7}"/>
              </a:ext>
            </a:extLst>
          </p:cNvPr>
          <p:cNvSpPr/>
          <p:nvPr/>
        </p:nvSpPr>
        <p:spPr>
          <a:xfrm>
            <a:off x="246549" y="3112785"/>
            <a:ext cx="11727180" cy="546809"/>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rgbClr val="FF0000"/>
                </a:solidFill>
                <a:effectLst/>
              </a:rPr>
              <a:t>COMPETENZA CHIAVE EUROPEA: </a:t>
            </a:r>
            <a:r>
              <a:rPr kumimoji="0" lang="it-IT" sz="1400" b="1" i="0" u="none" strike="noStrike" cap="none" normalizeH="0" baseline="0" dirty="0">
                <a:ln>
                  <a:noFill/>
                </a:ln>
                <a:solidFill>
                  <a:srgbClr val="FF0000"/>
                </a:solidFill>
                <a:effectLst/>
                <a:ea typeface="Times New Roman" pitchFamily="18" charset="0"/>
                <a:cs typeface="Arial Narrow" pitchFamily="34" charset="0"/>
              </a:rPr>
              <a:t>COMPETENZA PERSONALE, SOCIALE E CAPACITÀ DI IMPARARE AD IMPARARE</a:t>
            </a:r>
            <a:endParaRPr kumimoji="0" lang="it-IT" sz="1400" b="1" i="0" u="none" strike="noStrike" cap="none" normalizeH="0" baseline="0" dirty="0">
              <a:ln>
                <a:noFill/>
              </a:ln>
              <a:solidFill>
                <a:srgbClr val="FF0000"/>
              </a:solidFill>
              <a:effectLst/>
            </a:endParaRPr>
          </a:p>
          <a:p>
            <a:r>
              <a:rPr kumimoji="0" lang="it-IT" sz="1400" b="1" i="0" u="none" strike="noStrike" cap="none" normalizeH="0" baseline="0" dirty="0">
                <a:ln>
                  <a:noFill/>
                </a:ln>
                <a:solidFill>
                  <a:srgbClr val="FF0000"/>
                </a:solidFill>
                <a:effectLst/>
              </a:rPr>
              <a:t>Competenza </a:t>
            </a:r>
            <a:r>
              <a:rPr kumimoji="0" lang="it-IT" sz="1400" b="1" i="0" u="none" strike="noStrike" cap="none" normalizeH="0" baseline="0" dirty="0" smtClean="0">
                <a:ln>
                  <a:noFill/>
                </a:ln>
                <a:solidFill>
                  <a:srgbClr val="FF0000"/>
                </a:solidFill>
                <a:effectLst/>
              </a:rPr>
              <a:t>specifica</a:t>
            </a:r>
            <a:r>
              <a:rPr kumimoji="0" lang="it-IT" sz="1400" b="0" i="0" u="none" strike="noStrike" cap="none" normalizeH="0" baseline="0" dirty="0" smtClean="0">
                <a:ln>
                  <a:noFill/>
                </a:ln>
                <a:solidFill>
                  <a:srgbClr val="FF0000"/>
                </a:solidFill>
                <a:effectLst/>
              </a:rPr>
              <a:t>:</a:t>
            </a:r>
            <a:r>
              <a:rPr lang="it-IT" sz="1400" dirty="0" smtClean="0">
                <a:solidFill>
                  <a:schemeClr val="tx1"/>
                </a:solidFill>
              </a:rPr>
              <a:t> </a:t>
            </a:r>
            <a:r>
              <a:rPr lang="it-IT" sz="1400" dirty="0" smtClean="0">
                <a:solidFill>
                  <a:srgbClr val="00000A"/>
                </a:solidFill>
                <a:ea typeface="Times New Roman"/>
                <a:cs typeface="Arial Narrow"/>
              </a:rPr>
              <a:t>Organizzare </a:t>
            </a:r>
            <a:r>
              <a:rPr lang="it-IT" sz="1400" dirty="0">
                <a:solidFill>
                  <a:srgbClr val="00000A"/>
                </a:solidFill>
                <a:ea typeface="Times New Roman"/>
                <a:cs typeface="Arial Narrow"/>
              </a:rPr>
              <a:t>il proprio apprendimento, individuando, scegliendo ed utilizzando varie fonti e varie modalità di informazione.</a:t>
            </a:r>
            <a:endParaRPr lang="it-IT" sz="1400" dirty="0">
              <a:solidFill>
                <a:srgbClr val="00000A"/>
              </a:solidFill>
              <a:ea typeface="Times New Roman"/>
              <a:cs typeface="Times New Roman"/>
            </a:endParaRPr>
          </a:p>
        </p:txBody>
      </p:sp>
      <p:sp>
        <p:nvSpPr>
          <p:cNvPr id="2" name="Rettangolo 1">
            <a:extLst>
              <a:ext uri="{FF2B5EF4-FFF2-40B4-BE49-F238E27FC236}">
                <a16:creationId xmlns="" xmlns:a16="http://schemas.microsoft.com/office/drawing/2014/main" id="{53C71AD4-7E03-FE42-6EC7-13C487C5BD38}"/>
              </a:ext>
            </a:extLst>
          </p:cNvPr>
          <p:cNvSpPr/>
          <p:nvPr/>
        </p:nvSpPr>
        <p:spPr>
          <a:xfrm>
            <a:off x="238789" y="3711088"/>
            <a:ext cx="11727180" cy="603568"/>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rgbClr val="FF0000"/>
                </a:solidFill>
                <a:effectLst/>
              </a:rPr>
              <a:t>COMPETENZA CHIAVE EUROPEA: </a:t>
            </a:r>
            <a:r>
              <a:rPr kumimoji="0" lang="it-IT" sz="1400" b="1" i="0" u="none" strike="noStrike" cap="none" normalizeH="0" baseline="0" dirty="0">
                <a:ln>
                  <a:noFill/>
                </a:ln>
                <a:solidFill>
                  <a:srgbClr val="FF0000"/>
                </a:solidFill>
                <a:effectLst/>
                <a:ea typeface="Times New Roman" pitchFamily="18" charset="0"/>
                <a:cs typeface="Arial Narrow" pitchFamily="34" charset="0"/>
              </a:rPr>
              <a:t>COMPETENZA IN MATERIA DI CITTADINANZA</a:t>
            </a:r>
            <a:endParaRPr kumimoji="0" lang="it-IT" sz="1400" b="0" i="0" u="none" strike="noStrike" cap="none" normalizeH="0" baseline="0" dirty="0">
              <a:ln>
                <a:noFill/>
              </a:ln>
              <a:solidFill>
                <a:srgbClr val="FF0000"/>
              </a:solidFill>
              <a:effectLst/>
              <a:cs typeface="Times New Roman" pitchFamily="18" charset="0"/>
            </a:endParaRPr>
          </a:p>
          <a:p>
            <a:r>
              <a:rPr kumimoji="0" lang="it-IT" sz="1400" b="1" i="0" u="none" strike="noStrike" cap="none" normalizeH="0" baseline="0" dirty="0">
                <a:ln>
                  <a:noFill/>
                </a:ln>
                <a:solidFill>
                  <a:srgbClr val="FF0000"/>
                </a:solidFill>
                <a:effectLst/>
              </a:rPr>
              <a:t>Competenza specifica: </a:t>
            </a:r>
            <a:r>
              <a:rPr lang="it-IT" sz="1400" dirty="0">
                <a:solidFill>
                  <a:schemeClr val="tx1"/>
                </a:solidFill>
                <a:ea typeface="Times New Roman"/>
                <a:cs typeface="Arial Narrow"/>
              </a:rPr>
              <a:t>Individuare e distinguere chi è fonte di autorità e di responsabilità, i principali ruoli nei diversi contesti; alcuni fondamentali servizi presenti nel territorio.</a:t>
            </a:r>
          </a:p>
        </p:txBody>
      </p:sp>
      <p:sp>
        <p:nvSpPr>
          <p:cNvPr id="9" name="Rettangolo 8">
            <a:extLst>
              <a:ext uri="{FF2B5EF4-FFF2-40B4-BE49-F238E27FC236}">
                <a16:creationId xmlns="" xmlns:a16="http://schemas.microsoft.com/office/drawing/2014/main" id="{42AC66DA-0E0C-FB39-B512-C0210DCD4560}"/>
              </a:ext>
            </a:extLst>
          </p:cNvPr>
          <p:cNvSpPr/>
          <p:nvPr/>
        </p:nvSpPr>
        <p:spPr>
          <a:xfrm>
            <a:off x="221898" y="4368492"/>
            <a:ext cx="11727180" cy="546809"/>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rgbClr val="FF0000"/>
                </a:solidFill>
                <a:effectLst/>
                <a:ea typeface="Verdana" pitchFamily="34" charset="0"/>
                <a:cs typeface="Verdana" pitchFamily="34" charset="0"/>
              </a:rPr>
              <a:t>COM</a:t>
            </a:r>
            <a:r>
              <a:rPr kumimoji="0" lang="it-IT" sz="1400" b="1" i="0" u="none" strike="noStrike" cap="none" normalizeH="0" baseline="0" dirty="0">
                <a:ln>
                  <a:noFill/>
                </a:ln>
                <a:solidFill>
                  <a:srgbClr val="FF0000"/>
                </a:solidFill>
                <a:effectLst/>
              </a:rPr>
              <a:t>PETENZA CHIAVE EUROPEA: COMPETENZA IMPRENDITORIALE</a:t>
            </a:r>
            <a:endParaRPr kumimoji="0" lang="it-IT" sz="1400" b="1" i="0" u="none" strike="noStrike" cap="none" normalizeH="0" baseline="0" dirty="0">
              <a:ln>
                <a:noFill/>
              </a:ln>
              <a:solidFill>
                <a:srgbClr val="FF0000"/>
              </a:solidFill>
              <a:effectLst/>
              <a:cs typeface="Times New Roman" pitchFamily="18" charset="0"/>
            </a:endParaRPr>
          </a:p>
          <a:p>
            <a:pPr algn="just">
              <a:lnSpc>
                <a:spcPct val="100000"/>
              </a:lnSpc>
              <a:spcAft>
                <a:spcPts val="0"/>
              </a:spcAft>
            </a:pPr>
            <a:r>
              <a:rPr kumimoji="0" lang="it-IT" sz="1400" b="1" i="0" u="none" strike="noStrike" cap="none" normalizeH="0" baseline="0" dirty="0">
                <a:ln>
                  <a:noFill/>
                </a:ln>
                <a:solidFill>
                  <a:srgbClr val="FF0000"/>
                </a:solidFill>
                <a:effectLst/>
              </a:rPr>
              <a:t>Competenza specifica</a:t>
            </a:r>
            <a:r>
              <a:rPr kumimoji="0" lang="it-IT" sz="1400" b="1" i="0" u="none" strike="noStrike" cap="none" normalizeH="0" baseline="0" dirty="0" smtClean="0">
                <a:ln>
                  <a:noFill/>
                </a:ln>
                <a:solidFill>
                  <a:srgbClr val="FF0000"/>
                </a:solidFill>
                <a:effectLst/>
              </a:rPr>
              <a:t>:</a:t>
            </a:r>
            <a:r>
              <a:rPr kumimoji="0" lang="it-IT" sz="1400" b="0" i="0" u="none" strike="noStrike" cap="none" normalizeH="0" baseline="0" dirty="0" smtClean="0">
                <a:ln>
                  <a:noFill/>
                </a:ln>
                <a:solidFill>
                  <a:schemeClr val="tx1"/>
                </a:solidFill>
                <a:effectLst/>
                <a:ea typeface="Times New Roman" pitchFamily="18" charset="0"/>
                <a:cs typeface="Arial Narrow" pitchFamily="34" charset="0"/>
              </a:rPr>
              <a:t> </a:t>
            </a:r>
            <a:r>
              <a:rPr lang="it-IT" sz="1400" dirty="0">
                <a:effectLst/>
              </a:rPr>
              <a:t>Trovare soluzioni nuove a problemi di esperienza; adottare strategie di </a:t>
            </a:r>
            <a:r>
              <a:rPr lang="it-IT" sz="1400" dirty="0" err="1">
                <a:effectLst/>
              </a:rPr>
              <a:t>problem</a:t>
            </a:r>
            <a:r>
              <a:rPr lang="it-IT" sz="1400" dirty="0">
                <a:effectLst/>
              </a:rPr>
              <a:t> solving.</a:t>
            </a:r>
            <a:endParaRPr lang="it-IT" sz="1400" dirty="0">
              <a:solidFill>
                <a:srgbClr val="00000A"/>
              </a:solidFill>
              <a:effectLst/>
              <a:ea typeface="Times New Roman" panose="02020603050405020304" pitchFamily="18" charset="0"/>
              <a:cs typeface="Times New Roman" panose="02020603050405020304" pitchFamily="18" charset="0"/>
            </a:endParaRPr>
          </a:p>
        </p:txBody>
      </p:sp>
      <p:sp>
        <p:nvSpPr>
          <p:cNvPr id="10" name="Rettangolo 9">
            <a:extLst>
              <a:ext uri="{FF2B5EF4-FFF2-40B4-BE49-F238E27FC236}">
                <a16:creationId xmlns="" xmlns:a16="http://schemas.microsoft.com/office/drawing/2014/main" id="{7AAAB144-1639-3A29-876C-3DDF7CE6845E}"/>
              </a:ext>
            </a:extLst>
          </p:cNvPr>
          <p:cNvSpPr/>
          <p:nvPr/>
        </p:nvSpPr>
        <p:spPr>
          <a:xfrm>
            <a:off x="232409" y="4955268"/>
            <a:ext cx="11727180" cy="545267"/>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rgbClr val="FF0000"/>
                </a:solidFill>
                <a:effectLst/>
                <a:ea typeface="Verdana" pitchFamily="34" charset="0"/>
                <a:cs typeface="Verdana" pitchFamily="34" charset="0"/>
              </a:rPr>
              <a:t>COM</a:t>
            </a:r>
            <a:r>
              <a:rPr kumimoji="0" lang="it-IT" sz="1400" b="1" i="0" u="none" strike="noStrike" cap="none" normalizeH="0" baseline="0" dirty="0">
                <a:ln>
                  <a:noFill/>
                </a:ln>
                <a:solidFill>
                  <a:srgbClr val="FF0000"/>
                </a:solidFill>
                <a:effectLst/>
              </a:rPr>
              <a:t>PETENZA CHIAVE EUROPEA: </a:t>
            </a:r>
            <a:r>
              <a:rPr kumimoji="0" lang="it-IT" sz="1400" b="1" i="0" u="none" strike="noStrike" cap="none" normalizeH="0" baseline="0" dirty="0">
                <a:ln>
                  <a:noFill/>
                </a:ln>
                <a:solidFill>
                  <a:srgbClr val="FF0000"/>
                </a:solidFill>
                <a:effectLst/>
                <a:ea typeface="Times New Roman" pitchFamily="18" charset="0"/>
                <a:cs typeface="Arial Narrow" pitchFamily="34" charset="0"/>
              </a:rPr>
              <a:t>COMPETENZA IN MATERIA DI CONSAPEVOLEZZA ED ESPRESSIONE CULTURALI - IL CORPO E IL MOVIMENTO</a:t>
            </a:r>
            <a:endParaRPr kumimoji="0" lang="it-IT" sz="1400" b="0" i="0" u="none" strike="noStrike" cap="none" normalizeH="0" baseline="0" dirty="0">
              <a:ln>
                <a:noFill/>
              </a:ln>
              <a:solidFill>
                <a:srgbClr val="FF0000"/>
              </a:solidFill>
              <a:effectLst/>
              <a:cs typeface="Times New Roman" pitchFamily="18" charset="0"/>
            </a:endParaRPr>
          </a:p>
          <a:p>
            <a:pPr algn="just">
              <a:lnSpc>
                <a:spcPct val="115000"/>
              </a:lnSpc>
              <a:spcAft>
                <a:spcPts val="0"/>
              </a:spcAft>
            </a:pPr>
            <a:r>
              <a:rPr kumimoji="0" lang="it-IT" sz="1400" b="1" i="0" u="none" strike="noStrike" cap="none" normalizeH="0" baseline="0" dirty="0">
                <a:ln>
                  <a:noFill/>
                </a:ln>
                <a:solidFill>
                  <a:srgbClr val="FF0000"/>
                </a:solidFill>
                <a:effectLst/>
              </a:rPr>
              <a:t>Competenza specifica</a:t>
            </a:r>
            <a:r>
              <a:rPr kumimoji="0" lang="it-IT" sz="1400" b="1" i="0" u="none" strike="noStrike" cap="none" normalizeH="0" baseline="0" dirty="0" smtClean="0">
                <a:ln>
                  <a:noFill/>
                </a:ln>
                <a:solidFill>
                  <a:srgbClr val="FF0000"/>
                </a:solidFill>
                <a:effectLst/>
              </a:rPr>
              <a:t>:</a:t>
            </a:r>
            <a:r>
              <a:rPr lang="it-IT" sz="1400" dirty="0" smtClean="0">
                <a:solidFill>
                  <a:schemeClr val="tx1"/>
                </a:solidFill>
                <a:effectLst/>
                <a:ea typeface="Times New Roman" panose="02020603050405020304" pitchFamily="18" charset="0"/>
                <a:cs typeface="Arial Narrow" panose="020B0606020202030204" pitchFamily="34" charset="0"/>
              </a:rPr>
              <a:t> </a:t>
            </a:r>
            <a:r>
              <a:rPr lang="it-IT" sz="1400" dirty="0">
                <a:solidFill>
                  <a:schemeClr val="tx1"/>
                </a:solidFill>
                <a:effectLst/>
                <a:ea typeface="Times New Roman" panose="02020603050405020304" pitchFamily="18" charset="0"/>
                <a:cs typeface="Arial Narrow" panose="020B0606020202030204" pitchFamily="34" charset="0"/>
              </a:rPr>
              <a:t>Partecipare</a:t>
            </a:r>
            <a:r>
              <a:rPr lang="it-IT" sz="1400" dirty="0">
                <a:solidFill>
                  <a:srgbClr val="FF0000"/>
                </a:solidFill>
                <a:effectLst/>
                <a:ea typeface="Times New Roman" panose="02020603050405020304" pitchFamily="18" charset="0"/>
                <a:cs typeface="Arial Narrow" panose="020B0606020202030204" pitchFamily="34" charset="0"/>
              </a:rPr>
              <a:t> </a:t>
            </a:r>
            <a:r>
              <a:rPr lang="it-IT" sz="1400" dirty="0">
                <a:solidFill>
                  <a:srgbClr val="00000A"/>
                </a:solidFill>
                <a:effectLst/>
                <a:ea typeface="Times New Roman" panose="02020603050405020304" pitchFamily="18" charset="0"/>
                <a:cs typeface="Arial Narrow" panose="020B0606020202030204" pitchFamily="34" charset="0"/>
              </a:rPr>
              <a:t>alle attività di gioco e di sport, rispettandone le regole.</a:t>
            </a:r>
          </a:p>
        </p:txBody>
      </p:sp>
      <p:pic>
        <p:nvPicPr>
          <p:cNvPr id="12" name="Immagine 11">
            <a:extLst>
              <a:ext uri="{FF2B5EF4-FFF2-40B4-BE49-F238E27FC236}">
                <a16:creationId xmlns="" xmlns:a16="http://schemas.microsoft.com/office/drawing/2014/main" id="{90973E12-1D99-4822-1D9B-D1B2C98C34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04975" y="5591497"/>
            <a:ext cx="3010328" cy="1164745"/>
          </a:xfrm>
          <a:prstGeom prst="rect">
            <a:avLst/>
          </a:prstGeom>
        </p:spPr>
      </p:pic>
    </p:spTree>
    <p:extLst>
      <p:ext uri="{BB962C8B-B14F-4D97-AF65-F5344CB8AC3E}">
        <p14:creationId xmlns:p14="http://schemas.microsoft.com/office/powerpoint/2010/main" val="20141088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 xmlns:a16="http://schemas.microsoft.com/office/drawing/2014/main" id="{D690B39C-519A-3683-95C9-BBA1D70D71DB}"/>
              </a:ext>
            </a:extLst>
          </p:cNvPr>
          <p:cNvSpPr/>
          <p:nvPr/>
        </p:nvSpPr>
        <p:spPr>
          <a:xfrm>
            <a:off x="232410" y="1576090"/>
            <a:ext cx="11727180" cy="46423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lvl="0"/>
            <a:r>
              <a:rPr lang="it-IT" sz="1400" b="1" dirty="0">
                <a:solidFill>
                  <a:srgbClr val="FF0000"/>
                </a:solidFill>
                <a:ea typeface="Times New Roman" pitchFamily="18" charset="0"/>
                <a:cs typeface="Arial Narrow" pitchFamily="34" charset="0"/>
              </a:rPr>
              <a:t>COMPETENZA CHIAVE EUROPEA: COMPETENZA ALFABETICA FUNZIONALE</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it-IT" sz="1400" b="1" i="0" u="none" strike="noStrike" cap="none" normalizeH="0" baseline="0" dirty="0">
                <a:ln>
                  <a:noFill/>
                </a:ln>
                <a:solidFill>
                  <a:srgbClr val="FF0000"/>
                </a:solidFill>
                <a:effectLst/>
                <a:ea typeface="Times New Roman" pitchFamily="18" charset="0"/>
                <a:cs typeface="Arial Narrow" pitchFamily="34" charset="0"/>
              </a:rPr>
              <a:t>Competenza specifica: </a:t>
            </a:r>
            <a:r>
              <a:rPr lang="it-IT" sz="1400" dirty="0">
                <a:solidFill>
                  <a:schemeClr val="tx1"/>
                </a:solidFill>
                <a:cs typeface="Arial Narrow"/>
              </a:rPr>
              <a:t>Riflettere sulla lingua e sulle sue regole di funzionamento</a:t>
            </a:r>
            <a:r>
              <a:rPr lang="it-IT" sz="1400" dirty="0">
                <a:solidFill>
                  <a:schemeClr val="tx1"/>
                </a:solidFill>
                <a:latin typeface="Arial Narrow" panose="020B0606020202030204" pitchFamily="34" charset="0"/>
                <a:cs typeface="Arial Narrow"/>
              </a:rPr>
              <a:t>.</a:t>
            </a:r>
            <a:endParaRPr lang="it-IT" sz="1400" dirty="0"/>
          </a:p>
        </p:txBody>
      </p:sp>
      <p:sp>
        <p:nvSpPr>
          <p:cNvPr id="12" name="Rettangolo 11">
            <a:extLst>
              <a:ext uri="{FF2B5EF4-FFF2-40B4-BE49-F238E27FC236}">
                <a16:creationId xmlns="" xmlns:a16="http://schemas.microsoft.com/office/drawing/2014/main" id="{A2BFAC04-EFDF-34E6-0F5C-9D59563F3E29}"/>
              </a:ext>
            </a:extLst>
          </p:cNvPr>
          <p:cNvSpPr/>
          <p:nvPr/>
        </p:nvSpPr>
        <p:spPr>
          <a:xfrm>
            <a:off x="276354" y="2090768"/>
            <a:ext cx="11751224" cy="612897"/>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rgbClr val="FF0000"/>
                </a:solidFill>
                <a:effectLst/>
              </a:rPr>
              <a:t>COMPETENZA CHIAVE EUROPEA: COMPETENZA MULTILINGUISTICA</a:t>
            </a:r>
          </a:p>
          <a:p>
            <a:pPr algn="just"/>
            <a:r>
              <a:rPr kumimoji="0" lang="it-IT" sz="1400" b="1" i="0" u="none" strike="noStrike" cap="none" normalizeH="0" baseline="0" dirty="0">
                <a:ln>
                  <a:noFill/>
                </a:ln>
                <a:solidFill>
                  <a:srgbClr val="FF0000"/>
                </a:solidFill>
                <a:effectLst/>
              </a:rPr>
              <a:t>Competenza </a:t>
            </a:r>
            <a:r>
              <a:rPr kumimoji="0" lang="it-IT" sz="1400" b="1" i="0" u="none" strike="noStrike" cap="none" normalizeH="0" baseline="0" dirty="0" smtClean="0">
                <a:ln>
                  <a:noFill/>
                </a:ln>
                <a:solidFill>
                  <a:srgbClr val="FF0000"/>
                </a:solidFill>
                <a:effectLst/>
              </a:rPr>
              <a:t>specifica</a:t>
            </a:r>
            <a:r>
              <a:rPr kumimoji="0" lang="it-IT" sz="1400" b="0" i="0" u="none" strike="noStrike" cap="none" normalizeH="0" baseline="0" dirty="0" smtClean="0">
                <a:ln>
                  <a:noFill/>
                </a:ln>
                <a:solidFill>
                  <a:srgbClr val="FF0000"/>
                </a:solidFill>
                <a:effectLst/>
              </a:rPr>
              <a:t>:</a:t>
            </a:r>
            <a:r>
              <a:rPr lang="it-IT" sz="1400" dirty="0" smtClean="0">
                <a:solidFill>
                  <a:schemeClr val="tx1"/>
                </a:solidFill>
              </a:rPr>
              <a:t> </a:t>
            </a:r>
            <a:r>
              <a:rPr lang="it-IT" sz="1400" dirty="0" smtClean="0">
                <a:effectLst/>
              </a:rPr>
              <a:t>Comprendere </a:t>
            </a:r>
            <a:r>
              <a:rPr lang="it-IT" sz="1400" dirty="0">
                <a:effectLst/>
              </a:rPr>
              <a:t>frasi ed espressioni di uso frequente relative ad ambiti di immediata rilevanza. </a:t>
            </a:r>
          </a:p>
        </p:txBody>
      </p:sp>
      <p:sp>
        <p:nvSpPr>
          <p:cNvPr id="4" name="Rettangolo 3">
            <a:extLst>
              <a:ext uri="{FF2B5EF4-FFF2-40B4-BE49-F238E27FC236}">
                <a16:creationId xmlns="" xmlns:a16="http://schemas.microsoft.com/office/drawing/2014/main" id="{43F7FA20-124B-A3A3-D8A3-1B1C6C3A6369}"/>
              </a:ext>
            </a:extLst>
          </p:cNvPr>
          <p:cNvSpPr/>
          <p:nvPr/>
        </p:nvSpPr>
        <p:spPr>
          <a:xfrm>
            <a:off x="248926" y="157371"/>
            <a:ext cx="11725591" cy="195209"/>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it-IT" sz="1200" dirty="0"/>
              <a:t>UNITÀ DI APPRENDIMENTO</a:t>
            </a:r>
          </a:p>
        </p:txBody>
      </p:sp>
      <p:sp>
        <p:nvSpPr>
          <p:cNvPr id="5" name="Rettangolo 4">
            <a:extLst>
              <a:ext uri="{FF2B5EF4-FFF2-40B4-BE49-F238E27FC236}">
                <a16:creationId xmlns="" xmlns:a16="http://schemas.microsoft.com/office/drawing/2014/main" id="{8FBFE7E8-DE4A-55C4-8870-F6B54BA62660}"/>
              </a:ext>
            </a:extLst>
          </p:cNvPr>
          <p:cNvSpPr/>
          <p:nvPr/>
        </p:nvSpPr>
        <p:spPr>
          <a:xfrm>
            <a:off x="248926" y="367910"/>
            <a:ext cx="11723077" cy="1152666"/>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dirty="0">
                <a:solidFill>
                  <a:srgbClr val="FF0000"/>
                </a:solidFill>
              </a:rPr>
              <a:t>«ASCOLTO, CAPISCO, RISOLVO»</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dirty="0">
                <a:solidFill>
                  <a:schemeClr val="tx1"/>
                </a:solidFill>
              </a:rPr>
              <a:t>TRASVERSALE INTERSEZIONE</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dirty="0">
                <a:solidFill>
                  <a:schemeClr val="tx1"/>
                </a:solidFill>
              </a:rPr>
              <a:t>PROGETTO CODING    DELFINI </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dirty="0">
                <a:solidFill>
                  <a:schemeClr val="tx1"/>
                </a:solidFill>
              </a:rPr>
              <a:t>OTTOBRE - APRILE</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dirty="0">
                <a:solidFill>
                  <a:schemeClr val="tx1"/>
                </a:solidFill>
              </a:rPr>
              <a:t>MERCOLEDÌ POMERIGGIO</a:t>
            </a:r>
            <a:endParaRPr lang="it-IT" sz="1400" b="1" dirty="0">
              <a:solidFill>
                <a:srgbClr val="FF0000"/>
              </a:solidFill>
            </a:endParaRPr>
          </a:p>
        </p:txBody>
      </p:sp>
      <p:sp>
        <p:nvSpPr>
          <p:cNvPr id="6" name="Rettangolo 5">
            <a:extLst>
              <a:ext uri="{FF2B5EF4-FFF2-40B4-BE49-F238E27FC236}">
                <a16:creationId xmlns="" xmlns:a16="http://schemas.microsoft.com/office/drawing/2014/main" id="{ADEC2AAD-9CD4-3972-0F61-64E7882EBB60}"/>
              </a:ext>
            </a:extLst>
          </p:cNvPr>
          <p:cNvSpPr/>
          <p:nvPr/>
        </p:nvSpPr>
        <p:spPr>
          <a:xfrm>
            <a:off x="232410" y="2744086"/>
            <a:ext cx="11727180" cy="46423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rgbClr val="FF0000"/>
                </a:solidFill>
                <a:effectLst/>
              </a:rPr>
              <a:t>COMPETENZA CHIAVE EUROPEA: </a:t>
            </a:r>
            <a:r>
              <a:rPr kumimoji="0" lang="de-DE" sz="1400" b="1" i="0" u="none" strike="noStrike" cap="none" normalizeH="0" baseline="0" dirty="0">
                <a:ln>
                  <a:noFill/>
                </a:ln>
                <a:solidFill>
                  <a:srgbClr val="FF0000"/>
                </a:solidFill>
                <a:effectLst/>
              </a:rPr>
              <a:t>COMPETENZA MATEMATICA E COMPETENZA IN SCIENZE, TECNOLOGIE E INGEGNERIA</a:t>
            </a:r>
            <a:endParaRPr kumimoji="0" lang="it-IT" sz="1400" b="1" i="0" u="none" strike="noStrike" cap="none" normalizeH="0" baseline="0" dirty="0">
              <a:ln>
                <a:noFill/>
              </a:ln>
              <a:solidFill>
                <a:srgbClr val="FF0000"/>
              </a:solidFill>
              <a:effectLst/>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it-IT" sz="1400" b="1" i="0" u="none" strike="noStrike" cap="none" normalizeH="0" baseline="0" dirty="0">
                <a:ln>
                  <a:noFill/>
                </a:ln>
                <a:solidFill>
                  <a:srgbClr val="FF0000"/>
                </a:solidFill>
                <a:effectLst/>
              </a:rPr>
              <a:t>Competenza specifica</a:t>
            </a:r>
            <a:r>
              <a:rPr kumimoji="0" lang="it-IT" sz="1400" b="0" i="0" u="none" strike="noStrike" cap="none" normalizeH="0" baseline="0" dirty="0">
                <a:ln>
                  <a:noFill/>
                </a:ln>
                <a:solidFill>
                  <a:srgbClr val="FF0000"/>
                </a:solidFill>
                <a:effectLst/>
              </a:rPr>
              <a:t>: </a:t>
            </a:r>
            <a:r>
              <a:rPr lang="it-IT" sz="1400" dirty="0">
                <a:solidFill>
                  <a:srgbClr val="000000"/>
                </a:solidFill>
                <a:cs typeface="Arial Narrow"/>
              </a:rPr>
              <a:t>Utilizzare un linguaggio appropriato per descrivere le osservazioni o le esperienze</a:t>
            </a:r>
            <a:endParaRPr lang="it-IT" sz="1400" dirty="0">
              <a:solidFill>
                <a:srgbClr val="FF0000"/>
              </a:solidFill>
              <a:cs typeface="Arial Narrow"/>
            </a:endParaRPr>
          </a:p>
        </p:txBody>
      </p:sp>
      <p:sp>
        <p:nvSpPr>
          <p:cNvPr id="7" name="Rettangolo 6">
            <a:extLst>
              <a:ext uri="{FF2B5EF4-FFF2-40B4-BE49-F238E27FC236}">
                <a16:creationId xmlns="" xmlns:a16="http://schemas.microsoft.com/office/drawing/2014/main" id="{D788F0A2-4CFF-CC38-4663-D0B1B46BE37D}"/>
              </a:ext>
            </a:extLst>
          </p:cNvPr>
          <p:cNvSpPr/>
          <p:nvPr/>
        </p:nvSpPr>
        <p:spPr>
          <a:xfrm>
            <a:off x="232410" y="3232803"/>
            <a:ext cx="11727180" cy="46423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just" defTabSz="94615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rgbClr val="FF0000"/>
                </a:solidFill>
                <a:effectLst/>
                <a:ea typeface="Times New Roman" pitchFamily="18" charset="0"/>
                <a:cs typeface="Arial Narrow" pitchFamily="34" charset="0"/>
              </a:rPr>
              <a:t>COMPETENZA CHIAVE EUROPEA: COMPETENZA DIGITALE</a:t>
            </a:r>
            <a:endParaRPr kumimoji="0" lang="it-IT" sz="1400" b="1" i="0" u="none" strike="noStrike" cap="none" normalizeH="0" baseline="0" dirty="0">
              <a:ln>
                <a:noFill/>
              </a:ln>
              <a:solidFill>
                <a:srgbClr val="FF0000"/>
              </a:solidFill>
              <a:effectLst/>
            </a:endParaRPr>
          </a:p>
          <a:p>
            <a:pPr marL="0" marR="0" lvl="0" indent="0" algn="just" defTabSz="94615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rgbClr val="FF0000"/>
                </a:solidFill>
                <a:effectLst/>
              </a:rPr>
              <a:t>Competenza specifica</a:t>
            </a:r>
            <a:r>
              <a:rPr kumimoji="0" lang="it-IT" sz="1400" b="0" i="0" u="none" strike="noStrike" cap="none" normalizeH="0" baseline="0" dirty="0">
                <a:ln>
                  <a:noFill/>
                </a:ln>
                <a:solidFill>
                  <a:srgbClr val="FF0000"/>
                </a:solidFill>
                <a:effectLst/>
              </a:rPr>
              <a:t>: </a:t>
            </a:r>
            <a:r>
              <a:rPr lang="it-IT" sz="1400" dirty="0">
                <a:solidFill>
                  <a:srgbClr val="00000A"/>
                </a:solidFill>
                <a:ea typeface="Times New Roman"/>
                <a:cs typeface="Arial"/>
              </a:rPr>
              <a:t>Utilizzare le nuove tecnologie per giocare, svolgere compiti, acquisire informazioni, con la supervisione dell’insegnante.</a:t>
            </a:r>
            <a:endParaRPr kumimoji="0" lang="it-IT" sz="1400" i="0" u="none" strike="noStrike" cap="none" normalizeH="0" baseline="0" dirty="0">
              <a:ln>
                <a:noFill/>
              </a:ln>
              <a:solidFill>
                <a:schemeClr val="tx1"/>
              </a:solidFill>
              <a:effectLst/>
            </a:endParaRPr>
          </a:p>
        </p:txBody>
      </p:sp>
      <p:sp>
        <p:nvSpPr>
          <p:cNvPr id="8" name="Rettangolo 7">
            <a:extLst>
              <a:ext uri="{FF2B5EF4-FFF2-40B4-BE49-F238E27FC236}">
                <a16:creationId xmlns="" xmlns:a16="http://schemas.microsoft.com/office/drawing/2014/main" id="{78EC0140-6DAD-45FF-1C69-62C76D6D4AE7}"/>
              </a:ext>
            </a:extLst>
          </p:cNvPr>
          <p:cNvSpPr/>
          <p:nvPr/>
        </p:nvSpPr>
        <p:spPr>
          <a:xfrm>
            <a:off x="244823" y="3768002"/>
            <a:ext cx="11727180" cy="546809"/>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rgbClr val="FF0000"/>
                </a:solidFill>
                <a:effectLst/>
              </a:rPr>
              <a:t>COMPETENZA CHIAVE EUROPEA: </a:t>
            </a:r>
            <a:r>
              <a:rPr kumimoji="0" lang="it-IT" sz="1400" b="1" i="0" u="none" strike="noStrike" cap="none" normalizeH="0" baseline="0" dirty="0">
                <a:ln>
                  <a:noFill/>
                </a:ln>
                <a:solidFill>
                  <a:srgbClr val="FF0000"/>
                </a:solidFill>
                <a:effectLst/>
                <a:ea typeface="Times New Roman" pitchFamily="18" charset="0"/>
                <a:cs typeface="Arial Narrow" pitchFamily="34" charset="0"/>
              </a:rPr>
              <a:t>COMPETENZA PERSONALE, SOCIALE E CAPACITÀ DI IMPARARE AD IMPARARE</a:t>
            </a:r>
            <a:endParaRPr kumimoji="0" lang="it-IT" sz="1400" b="1" i="0" u="none" strike="noStrike" cap="none" normalizeH="0" baseline="0" dirty="0">
              <a:ln>
                <a:noFill/>
              </a:ln>
              <a:solidFill>
                <a:srgbClr val="FF0000"/>
              </a:solidFill>
              <a:effectLst/>
            </a:endParaRPr>
          </a:p>
          <a:p>
            <a:r>
              <a:rPr kumimoji="0" lang="it-IT" sz="1400" b="1" i="0" u="none" strike="noStrike" cap="none" normalizeH="0" baseline="0" dirty="0">
                <a:ln>
                  <a:noFill/>
                </a:ln>
                <a:solidFill>
                  <a:srgbClr val="FF0000"/>
                </a:solidFill>
                <a:effectLst/>
              </a:rPr>
              <a:t>Competenza specifica</a:t>
            </a:r>
            <a:r>
              <a:rPr kumimoji="0" lang="it-IT" sz="1400" b="0" i="0" u="none" strike="noStrike" cap="none" normalizeH="0" baseline="0" dirty="0" smtClean="0">
                <a:ln>
                  <a:noFill/>
                </a:ln>
                <a:solidFill>
                  <a:srgbClr val="FF0000"/>
                </a:solidFill>
                <a:effectLst/>
              </a:rPr>
              <a:t>:</a:t>
            </a:r>
            <a:r>
              <a:rPr kumimoji="0" lang="it-IT" sz="1400" b="0" i="0" u="none" strike="noStrike" cap="none" normalizeH="0" baseline="0" dirty="0" smtClean="0">
                <a:ln>
                  <a:noFill/>
                </a:ln>
                <a:solidFill>
                  <a:srgbClr val="000000"/>
                </a:solidFill>
                <a:effectLst/>
                <a:ea typeface="Arial Narrow" pitchFamily="34" charset="0"/>
                <a:cs typeface="Arial Narrow" pitchFamily="34" charset="0"/>
              </a:rPr>
              <a:t> </a:t>
            </a:r>
            <a:r>
              <a:rPr lang="it-IT" sz="1400" dirty="0">
                <a:solidFill>
                  <a:srgbClr val="00000A"/>
                </a:solidFill>
                <a:ea typeface="Times New Roman"/>
                <a:cs typeface="Arial Narrow"/>
              </a:rPr>
              <a:t>Organizzare il proprio apprendimento, individuando, scegliendo ed utilizzando varie fonti e varie modalità di informazione.</a:t>
            </a:r>
            <a:endParaRPr lang="it-IT" sz="1400" dirty="0">
              <a:solidFill>
                <a:srgbClr val="00000A"/>
              </a:solidFill>
              <a:ea typeface="Times New Roman"/>
              <a:cs typeface="Times New Roman"/>
            </a:endParaRPr>
          </a:p>
        </p:txBody>
      </p:sp>
      <p:sp>
        <p:nvSpPr>
          <p:cNvPr id="2" name="Rettangolo 1">
            <a:extLst>
              <a:ext uri="{FF2B5EF4-FFF2-40B4-BE49-F238E27FC236}">
                <a16:creationId xmlns="" xmlns:a16="http://schemas.microsoft.com/office/drawing/2014/main" id="{53C71AD4-7E03-FE42-6EC7-13C487C5BD38}"/>
              </a:ext>
            </a:extLst>
          </p:cNvPr>
          <p:cNvSpPr/>
          <p:nvPr/>
        </p:nvSpPr>
        <p:spPr>
          <a:xfrm>
            <a:off x="246549" y="4310743"/>
            <a:ext cx="11727180" cy="603568"/>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rgbClr val="FF0000"/>
                </a:solidFill>
                <a:effectLst/>
              </a:rPr>
              <a:t>COMPETENZA CHIAVE EUROPEA: </a:t>
            </a:r>
            <a:r>
              <a:rPr kumimoji="0" lang="it-IT" sz="1400" b="1" i="0" u="none" strike="noStrike" cap="none" normalizeH="0" baseline="0" dirty="0">
                <a:ln>
                  <a:noFill/>
                </a:ln>
                <a:solidFill>
                  <a:srgbClr val="FF0000"/>
                </a:solidFill>
                <a:effectLst/>
                <a:ea typeface="Times New Roman" pitchFamily="18" charset="0"/>
                <a:cs typeface="Arial Narrow" pitchFamily="34" charset="0"/>
              </a:rPr>
              <a:t>COMPETENZA IN MATERIA DI CITTADINANZA</a:t>
            </a:r>
            <a:endParaRPr kumimoji="0" lang="it-IT" sz="1400" b="0" i="0" u="none" strike="noStrike" cap="none" normalizeH="0" baseline="0" dirty="0">
              <a:ln>
                <a:noFill/>
              </a:ln>
              <a:solidFill>
                <a:srgbClr val="FF0000"/>
              </a:solidFill>
              <a:effectLst/>
              <a:cs typeface="Times New Roman" pitchFamily="18" charset="0"/>
            </a:endParaRPr>
          </a:p>
          <a:p>
            <a:r>
              <a:rPr kumimoji="0" lang="it-IT" sz="1400" b="1" i="0" u="none" strike="noStrike" cap="none" normalizeH="0" baseline="0" dirty="0">
                <a:ln>
                  <a:noFill/>
                </a:ln>
                <a:solidFill>
                  <a:srgbClr val="FF0000"/>
                </a:solidFill>
                <a:effectLst/>
              </a:rPr>
              <a:t>Competenza specifica: </a:t>
            </a:r>
            <a:r>
              <a:rPr lang="it-IT" sz="1400" dirty="0">
                <a:solidFill>
                  <a:schemeClr val="tx1"/>
                </a:solidFill>
                <a:ea typeface="Times New Roman"/>
                <a:cs typeface="Arial Narrow"/>
              </a:rPr>
              <a:t>Individuare e distinguere chi è fonte di autorità e di responsabilità, i principali ruoli nei diversi contesti; alcuni fondamentali servizi presenti nel territorio.</a:t>
            </a:r>
          </a:p>
        </p:txBody>
      </p:sp>
      <p:sp>
        <p:nvSpPr>
          <p:cNvPr id="9" name="Rettangolo 8">
            <a:extLst>
              <a:ext uri="{FF2B5EF4-FFF2-40B4-BE49-F238E27FC236}">
                <a16:creationId xmlns="" xmlns:a16="http://schemas.microsoft.com/office/drawing/2014/main" id="{42AC66DA-0E0C-FB39-B512-C0210DCD4560}"/>
              </a:ext>
            </a:extLst>
          </p:cNvPr>
          <p:cNvSpPr/>
          <p:nvPr/>
        </p:nvSpPr>
        <p:spPr>
          <a:xfrm>
            <a:off x="238789" y="4967003"/>
            <a:ext cx="11727180" cy="546809"/>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rgbClr val="FF0000"/>
                </a:solidFill>
                <a:effectLst/>
                <a:ea typeface="Verdana" pitchFamily="34" charset="0"/>
                <a:cs typeface="Verdana" pitchFamily="34" charset="0"/>
              </a:rPr>
              <a:t>COM</a:t>
            </a:r>
            <a:r>
              <a:rPr kumimoji="0" lang="it-IT" sz="1400" b="1" i="0" u="none" strike="noStrike" cap="none" normalizeH="0" baseline="0" dirty="0">
                <a:ln>
                  <a:noFill/>
                </a:ln>
                <a:solidFill>
                  <a:srgbClr val="FF0000"/>
                </a:solidFill>
                <a:effectLst/>
              </a:rPr>
              <a:t>PETENZA CHIAVE EUROPEA: COMPETENZA IMPRENDITORIALE</a:t>
            </a:r>
            <a:endParaRPr kumimoji="0" lang="it-IT" sz="1400" b="1" i="0" u="none" strike="noStrike" cap="none" normalizeH="0" baseline="0" dirty="0">
              <a:ln>
                <a:noFill/>
              </a:ln>
              <a:solidFill>
                <a:srgbClr val="FF0000"/>
              </a:solidFill>
              <a:effectLst/>
              <a:cs typeface="Times New Roman" pitchFamily="18" charset="0"/>
            </a:endParaRPr>
          </a:p>
          <a:p>
            <a:pPr algn="just">
              <a:lnSpc>
                <a:spcPct val="100000"/>
              </a:lnSpc>
              <a:spcAft>
                <a:spcPts val="0"/>
              </a:spcAft>
            </a:pPr>
            <a:r>
              <a:rPr kumimoji="0" lang="it-IT" sz="1400" b="1" i="0" u="none" strike="noStrike" cap="none" normalizeH="0" baseline="0" dirty="0">
                <a:ln>
                  <a:noFill/>
                </a:ln>
                <a:solidFill>
                  <a:srgbClr val="FF0000"/>
                </a:solidFill>
                <a:effectLst/>
              </a:rPr>
              <a:t>Competenza specifica</a:t>
            </a:r>
            <a:r>
              <a:rPr kumimoji="0" lang="it-IT" sz="1400" b="1" i="0" u="none" strike="noStrike" cap="none" normalizeH="0" baseline="0" dirty="0" smtClean="0">
                <a:ln>
                  <a:noFill/>
                </a:ln>
                <a:solidFill>
                  <a:srgbClr val="FF0000"/>
                </a:solidFill>
                <a:effectLst/>
              </a:rPr>
              <a:t>:</a:t>
            </a:r>
            <a:r>
              <a:rPr kumimoji="0" lang="it-IT" sz="1400" b="0" i="0" u="none" strike="noStrike" cap="none" normalizeH="0" baseline="0" dirty="0" smtClean="0">
                <a:ln>
                  <a:noFill/>
                </a:ln>
                <a:solidFill>
                  <a:schemeClr val="tx1"/>
                </a:solidFill>
                <a:effectLst/>
                <a:ea typeface="Times New Roman" pitchFamily="18" charset="0"/>
                <a:cs typeface="Arial Narrow" pitchFamily="34" charset="0"/>
              </a:rPr>
              <a:t> </a:t>
            </a:r>
            <a:r>
              <a:rPr lang="it-IT" sz="1400" dirty="0">
                <a:effectLst/>
              </a:rPr>
              <a:t>Trovare soluzioni nuove a problemi di esperienza; adottare strategie di </a:t>
            </a:r>
            <a:r>
              <a:rPr lang="it-IT" sz="1400" dirty="0" err="1">
                <a:effectLst/>
              </a:rPr>
              <a:t>problem</a:t>
            </a:r>
            <a:r>
              <a:rPr lang="it-IT" sz="1400" dirty="0">
                <a:effectLst/>
              </a:rPr>
              <a:t> solving.</a:t>
            </a:r>
            <a:endParaRPr lang="it-IT" sz="1400" dirty="0">
              <a:solidFill>
                <a:srgbClr val="00000A"/>
              </a:solidFill>
              <a:effectLst/>
              <a:ea typeface="Times New Roman" panose="02020603050405020304" pitchFamily="18" charset="0"/>
              <a:cs typeface="Times New Roman" panose="02020603050405020304" pitchFamily="18" charset="0"/>
            </a:endParaRPr>
          </a:p>
        </p:txBody>
      </p:sp>
      <p:sp>
        <p:nvSpPr>
          <p:cNvPr id="10" name="Rettangolo 9">
            <a:extLst>
              <a:ext uri="{FF2B5EF4-FFF2-40B4-BE49-F238E27FC236}">
                <a16:creationId xmlns="" xmlns:a16="http://schemas.microsoft.com/office/drawing/2014/main" id="{7AAAB144-1639-3A29-876C-3DDF7CE6845E}"/>
              </a:ext>
            </a:extLst>
          </p:cNvPr>
          <p:cNvSpPr/>
          <p:nvPr/>
        </p:nvSpPr>
        <p:spPr>
          <a:xfrm>
            <a:off x="246549" y="5566503"/>
            <a:ext cx="11727180" cy="545267"/>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rgbClr val="FF0000"/>
                </a:solidFill>
                <a:effectLst/>
                <a:ea typeface="Verdana" pitchFamily="34" charset="0"/>
                <a:cs typeface="Verdana" pitchFamily="34" charset="0"/>
              </a:rPr>
              <a:t>COM</a:t>
            </a:r>
            <a:r>
              <a:rPr kumimoji="0" lang="it-IT" sz="1400" b="1" i="0" u="none" strike="noStrike" cap="none" normalizeH="0" baseline="0" dirty="0">
                <a:ln>
                  <a:noFill/>
                </a:ln>
                <a:solidFill>
                  <a:srgbClr val="FF0000"/>
                </a:solidFill>
                <a:effectLst/>
              </a:rPr>
              <a:t>PETENZA CHIAVE EUROPEA: </a:t>
            </a:r>
            <a:r>
              <a:rPr kumimoji="0" lang="it-IT" sz="1400" b="1" i="0" u="none" strike="noStrike" cap="none" normalizeH="0" baseline="0" dirty="0">
                <a:ln>
                  <a:noFill/>
                </a:ln>
                <a:solidFill>
                  <a:srgbClr val="FF0000"/>
                </a:solidFill>
                <a:effectLst/>
                <a:ea typeface="Times New Roman" pitchFamily="18" charset="0"/>
                <a:cs typeface="Arial Narrow" pitchFamily="34" charset="0"/>
              </a:rPr>
              <a:t>COMPETENZA IN MATERIA DI CONSAPEVOLEZZA ED ESPRESSIONE CULTURALI - IL CORPO E IL MOVIMENTO</a:t>
            </a:r>
            <a:endParaRPr kumimoji="0" lang="it-IT" sz="1400" b="0" i="0" u="none" strike="noStrike" cap="none" normalizeH="0" baseline="0" dirty="0">
              <a:ln>
                <a:noFill/>
              </a:ln>
              <a:solidFill>
                <a:srgbClr val="FF0000"/>
              </a:solidFill>
              <a:effectLst/>
              <a:cs typeface="Times New Roman" pitchFamily="18" charset="0"/>
            </a:endParaRPr>
          </a:p>
          <a:p>
            <a:pPr algn="just">
              <a:lnSpc>
                <a:spcPct val="115000"/>
              </a:lnSpc>
              <a:spcAft>
                <a:spcPts val="0"/>
              </a:spcAft>
            </a:pPr>
            <a:r>
              <a:rPr kumimoji="0" lang="it-IT" sz="1400" b="1" i="0" u="none" strike="noStrike" cap="none" normalizeH="0" baseline="0" dirty="0">
                <a:ln>
                  <a:noFill/>
                </a:ln>
                <a:solidFill>
                  <a:srgbClr val="FF0000"/>
                </a:solidFill>
                <a:effectLst/>
              </a:rPr>
              <a:t>Competenza specifica</a:t>
            </a:r>
            <a:r>
              <a:rPr kumimoji="0" lang="it-IT" sz="1400" b="1" i="0" u="none" strike="noStrike" cap="none" normalizeH="0" baseline="0" dirty="0" smtClean="0">
                <a:ln>
                  <a:noFill/>
                </a:ln>
                <a:solidFill>
                  <a:srgbClr val="FF0000"/>
                </a:solidFill>
                <a:effectLst/>
              </a:rPr>
              <a:t>:</a:t>
            </a:r>
            <a:r>
              <a:rPr lang="it-IT" sz="1400" dirty="0" smtClean="0">
                <a:solidFill>
                  <a:schemeClr val="tx1"/>
                </a:solidFill>
                <a:effectLst/>
                <a:ea typeface="Times New Roman" panose="02020603050405020304" pitchFamily="18" charset="0"/>
                <a:cs typeface="Arial Narrow" panose="020B0606020202030204" pitchFamily="34" charset="0"/>
              </a:rPr>
              <a:t> </a:t>
            </a:r>
            <a:r>
              <a:rPr lang="it-IT" sz="1400" dirty="0">
                <a:solidFill>
                  <a:schemeClr val="tx1"/>
                </a:solidFill>
                <a:effectLst/>
                <a:ea typeface="Times New Roman" panose="02020603050405020304" pitchFamily="18" charset="0"/>
                <a:cs typeface="Arial Narrow" panose="020B0606020202030204" pitchFamily="34" charset="0"/>
              </a:rPr>
              <a:t>Partecipare</a:t>
            </a:r>
            <a:r>
              <a:rPr lang="it-IT" sz="1400" dirty="0">
                <a:solidFill>
                  <a:srgbClr val="FF0000"/>
                </a:solidFill>
                <a:effectLst/>
                <a:ea typeface="Times New Roman" panose="02020603050405020304" pitchFamily="18" charset="0"/>
                <a:cs typeface="Arial Narrow" panose="020B0606020202030204" pitchFamily="34" charset="0"/>
              </a:rPr>
              <a:t> </a:t>
            </a:r>
            <a:r>
              <a:rPr lang="it-IT" sz="1400" dirty="0">
                <a:solidFill>
                  <a:srgbClr val="00000A"/>
                </a:solidFill>
                <a:effectLst/>
                <a:ea typeface="Times New Roman" panose="02020603050405020304" pitchFamily="18" charset="0"/>
                <a:cs typeface="Arial Narrow" panose="020B0606020202030204" pitchFamily="34" charset="0"/>
              </a:rPr>
              <a:t>alle attività di gioco e di sport, rispettandone le regole.</a:t>
            </a:r>
          </a:p>
        </p:txBody>
      </p:sp>
      <p:sp>
        <p:nvSpPr>
          <p:cNvPr id="11" name="CasellaDiTesto 10">
            <a:extLst>
              <a:ext uri="{FF2B5EF4-FFF2-40B4-BE49-F238E27FC236}">
                <a16:creationId xmlns="" xmlns:a16="http://schemas.microsoft.com/office/drawing/2014/main" id="{240AE577-D3BE-E0E3-4898-1840D63E2267}"/>
              </a:ext>
            </a:extLst>
          </p:cNvPr>
          <p:cNvSpPr txBox="1"/>
          <p:nvPr/>
        </p:nvSpPr>
        <p:spPr>
          <a:xfrm>
            <a:off x="360304" y="6228480"/>
            <a:ext cx="11471391" cy="523220"/>
          </a:xfrm>
          <a:prstGeom prst="rect">
            <a:avLst/>
          </a:prstGeom>
          <a:noFill/>
        </p:spPr>
        <p:txBody>
          <a:bodyPr wrap="square">
            <a:spAutoFit/>
          </a:bodyPr>
          <a:lstStyle/>
          <a:p>
            <a:pPr algn="just"/>
            <a:r>
              <a:rPr lang="it-IT" sz="1400" b="0" i="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«Il cervello: se lo coltivi funziona. Se lo lasci andare e lo metti in pensione si indebolisce. La sua plasticità è formidabile. Per questo bisogna continuare a </a:t>
            </a:r>
            <a:r>
              <a:rPr lang="it-IT" sz="1400" b="0" i="0" u="none" strike="noStrike"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pensare».  </a:t>
            </a:r>
            <a:r>
              <a:rPr lang="it-IT" sz="1400" b="0" i="0" u="none" strike="noStrike" cap="all" dirty="0">
                <a:effectLst/>
                <a:latin typeface="Ubuntu Condensed" panose="020F0502020204030204" pitchFamily="34" charset="0"/>
              </a:rPr>
              <a:t>Rita levi Montalcini</a:t>
            </a:r>
            <a:endParaRPr lang="it-IT" sz="1400" dirty="0"/>
          </a:p>
        </p:txBody>
      </p:sp>
    </p:spTree>
    <p:extLst>
      <p:ext uri="{BB962C8B-B14F-4D97-AF65-F5344CB8AC3E}">
        <p14:creationId xmlns:p14="http://schemas.microsoft.com/office/powerpoint/2010/main" val="2570468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 xmlns:a16="http://schemas.microsoft.com/office/drawing/2014/main" id="{D690B39C-519A-3683-95C9-BBA1D70D71DB}"/>
              </a:ext>
            </a:extLst>
          </p:cNvPr>
          <p:cNvSpPr/>
          <p:nvPr/>
        </p:nvSpPr>
        <p:spPr>
          <a:xfrm>
            <a:off x="255512" y="1204448"/>
            <a:ext cx="11727180" cy="62713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rgbClr val="FF0000"/>
                </a:solidFill>
                <a:effectLst/>
                <a:ea typeface="Times New Roman" pitchFamily="18" charset="0"/>
                <a:cs typeface="Arial Narrow" pitchFamily="34" charset="0"/>
              </a:rPr>
              <a:t>COMPETENZA CHIAVE EUROPEA: COMPETENZA ALFABETICA FUNZIONALE</a:t>
            </a:r>
          </a:p>
          <a:p>
            <a:pPr algn="just">
              <a:defRPr/>
            </a:pPr>
            <a:r>
              <a:rPr kumimoji="0" lang="it-IT" sz="1400" b="1" i="0" u="none" strike="noStrike" cap="none" normalizeH="0" baseline="0" dirty="0">
                <a:ln>
                  <a:noFill/>
                </a:ln>
                <a:solidFill>
                  <a:srgbClr val="FF0000"/>
                </a:solidFill>
                <a:effectLst/>
                <a:ea typeface="Times New Roman" pitchFamily="18" charset="0"/>
                <a:cs typeface="Arial Narrow" pitchFamily="34" charset="0"/>
              </a:rPr>
              <a:t>Competenza specifica: </a:t>
            </a:r>
            <a:r>
              <a:rPr lang="it-IT" sz="1400" dirty="0">
                <a:solidFill>
                  <a:schemeClr val="tx1"/>
                </a:solidFill>
                <a:cs typeface="Arial Narrow"/>
              </a:rPr>
              <a:t>Padroneggiare gli strumenti espressivi e lessicali indispensabili per gestire l’interazione comunicativa verbale in vari campi d’esperienza.</a:t>
            </a:r>
          </a:p>
        </p:txBody>
      </p:sp>
      <p:sp>
        <p:nvSpPr>
          <p:cNvPr id="4" name="Rettangolo 3">
            <a:extLst>
              <a:ext uri="{FF2B5EF4-FFF2-40B4-BE49-F238E27FC236}">
                <a16:creationId xmlns="" xmlns:a16="http://schemas.microsoft.com/office/drawing/2014/main" id="{FF7DE0B2-A549-4F41-B315-1C14C5CEC0A0}"/>
              </a:ext>
            </a:extLst>
          </p:cNvPr>
          <p:cNvSpPr/>
          <p:nvPr/>
        </p:nvSpPr>
        <p:spPr>
          <a:xfrm>
            <a:off x="248926" y="157371"/>
            <a:ext cx="11725591" cy="195209"/>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it-IT" sz="1200" dirty="0"/>
              <a:t>UNITÀ DI APPRENDIMENTO</a:t>
            </a:r>
          </a:p>
        </p:txBody>
      </p:sp>
      <p:sp>
        <p:nvSpPr>
          <p:cNvPr id="5" name="Rettangolo 4">
            <a:extLst>
              <a:ext uri="{FF2B5EF4-FFF2-40B4-BE49-F238E27FC236}">
                <a16:creationId xmlns="" xmlns:a16="http://schemas.microsoft.com/office/drawing/2014/main" id="{C8AEC05B-B41E-D07E-5A61-C89C340504BE}"/>
              </a:ext>
            </a:extLst>
          </p:cNvPr>
          <p:cNvSpPr/>
          <p:nvPr/>
        </p:nvSpPr>
        <p:spPr>
          <a:xfrm>
            <a:off x="248926" y="381892"/>
            <a:ext cx="11723077" cy="779088"/>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dirty="0">
                <a:solidFill>
                  <a:srgbClr val="FF0000"/>
                </a:solidFill>
              </a:rPr>
              <a:t>«UNA COSA E DOPO UN’ALTRA»</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dirty="0">
                <a:solidFill>
                  <a:schemeClr val="tx1"/>
                </a:solidFill>
              </a:rPr>
              <a:t>TRASVERSALE SEZIONE</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dirty="0">
                <a:solidFill>
                  <a:schemeClr val="tx1"/>
                </a:solidFill>
              </a:rPr>
              <a:t>OTTOBRE - MAGGIO</a:t>
            </a:r>
            <a:endParaRPr lang="it-IT" sz="1400" b="1" dirty="0">
              <a:solidFill>
                <a:srgbClr val="FF0000"/>
              </a:solidFill>
            </a:endParaRPr>
          </a:p>
        </p:txBody>
      </p:sp>
      <p:sp>
        <p:nvSpPr>
          <p:cNvPr id="6" name="Rettangolo 5">
            <a:extLst>
              <a:ext uri="{FF2B5EF4-FFF2-40B4-BE49-F238E27FC236}">
                <a16:creationId xmlns="" xmlns:a16="http://schemas.microsoft.com/office/drawing/2014/main" id="{B9B7056F-39FE-7FAE-528B-6ABC96B7E5A0}"/>
              </a:ext>
            </a:extLst>
          </p:cNvPr>
          <p:cNvSpPr/>
          <p:nvPr/>
        </p:nvSpPr>
        <p:spPr>
          <a:xfrm>
            <a:off x="255512" y="1865036"/>
            <a:ext cx="11727180" cy="46423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rgbClr val="FF0000"/>
                </a:solidFill>
                <a:effectLst/>
              </a:rPr>
              <a:t>COMPETENZA CHIAVE EUROPEA: </a:t>
            </a:r>
            <a:r>
              <a:rPr kumimoji="0" lang="de-DE" sz="1400" b="1" i="0" u="none" strike="noStrike" cap="none" normalizeH="0" baseline="0" dirty="0">
                <a:ln>
                  <a:noFill/>
                </a:ln>
                <a:solidFill>
                  <a:srgbClr val="FF0000"/>
                </a:solidFill>
                <a:effectLst/>
              </a:rPr>
              <a:t>COMPETENZA MATEMATICA E COMPETENZA IN SCIENZE, TECNOLOGIE E INGEGNERIA</a:t>
            </a:r>
            <a:endParaRPr kumimoji="0" lang="it-IT" sz="1400" b="1" i="0" u="none" strike="noStrike" cap="none" normalizeH="0" baseline="0" dirty="0">
              <a:ln>
                <a:noFill/>
              </a:ln>
              <a:solidFill>
                <a:srgbClr val="FF0000"/>
              </a:solidFill>
              <a:effectLst/>
            </a:endParaRPr>
          </a:p>
          <a:p>
            <a:pPr algn="just">
              <a:defRPr/>
            </a:pPr>
            <a:r>
              <a:rPr kumimoji="0" lang="it-IT" sz="1400" b="1" i="0" u="none" strike="noStrike" cap="none" normalizeH="0" baseline="0" dirty="0">
                <a:ln>
                  <a:noFill/>
                </a:ln>
                <a:solidFill>
                  <a:srgbClr val="FF0000"/>
                </a:solidFill>
                <a:effectLst/>
              </a:rPr>
              <a:t>Competenza specifica</a:t>
            </a:r>
            <a:r>
              <a:rPr kumimoji="0" lang="it-IT" sz="1400" b="0" i="0" u="none" strike="noStrike" cap="none" normalizeH="0" baseline="0" dirty="0">
                <a:ln>
                  <a:noFill/>
                </a:ln>
                <a:solidFill>
                  <a:srgbClr val="FF0000"/>
                </a:solidFill>
                <a:effectLst/>
              </a:rPr>
              <a:t>:  </a:t>
            </a:r>
            <a:r>
              <a:rPr lang="it-IT" sz="1400" dirty="0">
                <a:solidFill>
                  <a:srgbClr val="000000"/>
                </a:solidFill>
                <a:cs typeface="Arial Narrow"/>
              </a:rPr>
              <a:t>Collocare nel tempo eventi del passato recente e formulare riflessioni intorno al futuro immediato e prossimo.</a:t>
            </a:r>
          </a:p>
        </p:txBody>
      </p:sp>
      <p:sp>
        <p:nvSpPr>
          <p:cNvPr id="7" name="Rettangolo 6">
            <a:extLst>
              <a:ext uri="{FF2B5EF4-FFF2-40B4-BE49-F238E27FC236}">
                <a16:creationId xmlns="" xmlns:a16="http://schemas.microsoft.com/office/drawing/2014/main" id="{0B6E792D-531D-88AE-CB5B-D36976B063E5}"/>
              </a:ext>
            </a:extLst>
          </p:cNvPr>
          <p:cNvSpPr/>
          <p:nvPr/>
        </p:nvSpPr>
        <p:spPr>
          <a:xfrm>
            <a:off x="255512" y="2362724"/>
            <a:ext cx="11727180" cy="46423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rgbClr val="FF0000"/>
                </a:solidFill>
                <a:effectLst/>
              </a:rPr>
              <a:t>COMPETENZA CHIAVE EUROPEA: </a:t>
            </a:r>
            <a:r>
              <a:rPr kumimoji="0" lang="it-IT" sz="1400" b="1" i="0" u="none" strike="noStrike" cap="none" normalizeH="0" baseline="0" dirty="0">
                <a:ln>
                  <a:noFill/>
                </a:ln>
                <a:solidFill>
                  <a:srgbClr val="FF0000"/>
                </a:solidFill>
                <a:effectLst/>
                <a:ea typeface="Times New Roman" pitchFamily="18" charset="0"/>
                <a:cs typeface="Arial Narrow" pitchFamily="34" charset="0"/>
              </a:rPr>
              <a:t>COMPETENZA PERSONALE, SOCIALE E CAPACITÀ DI IMPARARE AD IMPARARE</a:t>
            </a:r>
            <a:endParaRPr kumimoji="0" lang="it-IT" sz="1400" b="1" i="0" u="none" strike="noStrike" cap="none" normalizeH="0" baseline="0" dirty="0">
              <a:ln>
                <a:noFill/>
              </a:ln>
              <a:solidFill>
                <a:srgbClr val="FF0000"/>
              </a:solidFill>
              <a:effectLst/>
            </a:endParaRPr>
          </a:p>
          <a:p>
            <a:r>
              <a:rPr kumimoji="0" lang="it-IT" sz="1400" b="1" i="0" u="none" strike="noStrike" cap="none" normalizeH="0" baseline="0" dirty="0">
                <a:ln>
                  <a:noFill/>
                </a:ln>
                <a:solidFill>
                  <a:srgbClr val="FF0000"/>
                </a:solidFill>
                <a:effectLst/>
              </a:rPr>
              <a:t>Competenza specifica</a:t>
            </a:r>
            <a:r>
              <a:rPr kumimoji="0" lang="it-IT" sz="1400" b="0" i="0" u="none" strike="noStrike" cap="none" normalizeH="0" baseline="0" dirty="0" smtClean="0">
                <a:ln>
                  <a:noFill/>
                </a:ln>
                <a:solidFill>
                  <a:srgbClr val="FF0000"/>
                </a:solidFill>
                <a:effectLst/>
              </a:rPr>
              <a:t>:</a:t>
            </a:r>
            <a:r>
              <a:rPr kumimoji="0" lang="it-IT" sz="1400" b="0" i="0" u="none" strike="noStrike" cap="none" normalizeH="0" baseline="0" dirty="0" smtClean="0">
                <a:ln>
                  <a:noFill/>
                </a:ln>
                <a:solidFill>
                  <a:srgbClr val="000000"/>
                </a:solidFill>
                <a:effectLst/>
                <a:ea typeface="Arial Narrow" pitchFamily="34" charset="0"/>
                <a:cs typeface="Arial Narrow" pitchFamily="34" charset="0"/>
              </a:rPr>
              <a:t> </a:t>
            </a:r>
            <a:r>
              <a:rPr lang="it-IT" sz="1400" dirty="0">
                <a:solidFill>
                  <a:schemeClr val="tx1"/>
                </a:solidFill>
                <a:ea typeface="Times New Roman"/>
                <a:cs typeface="Arial Narrow"/>
              </a:rPr>
              <a:t>Assumere comportamenti corretti per la sicurezza e la propria salute</a:t>
            </a:r>
            <a:r>
              <a:rPr lang="it-IT" sz="1400" dirty="0">
                <a:solidFill>
                  <a:srgbClr val="7030A0"/>
                </a:solidFill>
                <a:ea typeface="Times New Roman"/>
                <a:cs typeface="Arial Narrow"/>
              </a:rPr>
              <a:t>.</a:t>
            </a:r>
          </a:p>
        </p:txBody>
      </p:sp>
      <p:sp>
        <p:nvSpPr>
          <p:cNvPr id="8" name="Rettangolo 7">
            <a:extLst>
              <a:ext uri="{FF2B5EF4-FFF2-40B4-BE49-F238E27FC236}">
                <a16:creationId xmlns="" xmlns:a16="http://schemas.microsoft.com/office/drawing/2014/main" id="{CB4AA066-9F23-6316-EB99-B2526B2A3CE3}"/>
              </a:ext>
            </a:extLst>
          </p:cNvPr>
          <p:cNvSpPr/>
          <p:nvPr/>
        </p:nvSpPr>
        <p:spPr>
          <a:xfrm>
            <a:off x="255512" y="2861638"/>
            <a:ext cx="11727180" cy="69037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rgbClr val="FF0000"/>
                </a:solidFill>
                <a:effectLst/>
              </a:rPr>
              <a:t>COMPETENZA CHIAVE EUROPEA: </a:t>
            </a:r>
            <a:r>
              <a:rPr kumimoji="0" lang="it-IT" sz="1400" b="1" i="0" u="none" strike="noStrike" cap="none" normalizeH="0" baseline="0" dirty="0">
                <a:ln>
                  <a:noFill/>
                </a:ln>
                <a:solidFill>
                  <a:srgbClr val="FF0000"/>
                </a:solidFill>
                <a:effectLst/>
                <a:ea typeface="Times New Roman" pitchFamily="18" charset="0"/>
                <a:cs typeface="Arial Narrow" pitchFamily="34" charset="0"/>
              </a:rPr>
              <a:t>COMPETENZA IN MATERIA DI CITTADINANZA</a:t>
            </a:r>
            <a:endParaRPr kumimoji="0" lang="it-IT" sz="1400" b="0" i="0" u="none" strike="noStrike" cap="none" normalizeH="0" baseline="0" dirty="0">
              <a:ln>
                <a:noFill/>
              </a:ln>
              <a:solidFill>
                <a:srgbClr val="FF0000"/>
              </a:solidFill>
              <a:effectLst/>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rgbClr val="FF0000"/>
                </a:solidFill>
                <a:effectLst/>
              </a:rPr>
              <a:t>Competenza specifica: </a:t>
            </a:r>
            <a:r>
              <a:rPr lang="it-IT" sz="1400" dirty="0">
                <a:solidFill>
                  <a:schemeClr val="tx1"/>
                </a:solidFill>
                <a:ea typeface="Times New Roman"/>
                <a:cs typeface="Arial Narrow"/>
              </a:rPr>
              <a:t>Assumere comportamenti corretti per la sicurezza, la salute propria e altrui e per il rispetto delle persone, delle cose, dei luoghi e dell’ambiente; seguire le regole di comportamento e assumersi responsabilità.</a:t>
            </a:r>
            <a:endParaRPr kumimoji="0" lang="it-IT" sz="1400" b="0" i="0" u="none" strike="noStrike" cap="none" normalizeH="0" baseline="0" dirty="0">
              <a:ln>
                <a:noFill/>
              </a:ln>
              <a:solidFill>
                <a:schemeClr val="tx1"/>
              </a:solidFill>
              <a:effectLst/>
            </a:endParaRPr>
          </a:p>
        </p:txBody>
      </p:sp>
      <p:sp>
        <p:nvSpPr>
          <p:cNvPr id="9" name="Rettangolo 8">
            <a:extLst>
              <a:ext uri="{FF2B5EF4-FFF2-40B4-BE49-F238E27FC236}">
                <a16:creationId xmlns="" xmlns:a16="http://schemas.microsoft.com/office/drawing/2014/main" id="{1DC206AF-CFD7-9ABC-2459-348ADC897298}"/>
              </a:ext>
            </a:extLst>
          </p:cNvPr>
          <p:cNvSpPr/>
          <p:nvPr/>
        </p:nvSpPr>
        <p:spPr>
          <a:xfrm>
            <a:off x="255512" y="3552013"/>
            <a:ext cx="11727180" cy="578197"/>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rgbClr val="FF0000"/>
                </a:solidFill>
                <a:effectLst/>
                <a:ea typeface="Verdana" pitchFamily="34" charset="0"/>
                <a:cs typeface="Verdana" pitchFamily="34" charset="0"/>
              </a:rPr>
              <a:t>COM</a:t>
            </a:r>
            <a:r>
              <a:rPr kumimoji="0" lang="it-IT" sz="1400" b="1" i="0" u="none" strike="noStrike" cap="none" normalizeH="0" baseline="0" dirty="0">
                <a:ln>
                  <a:noFill/>
                </a:ln>
                <a:solidFill>
                  <a:srgbClr val="FF0000"/>
                </a:solidFill>
                <a:effectLst/>
              </a:rPr>
              <a:t>PETENZA CHIAVE EUROPEA: COMPETENZA IMPRENDITORIALE</a:t>
            </a:r>
            <a:endParaRPr kumimoji="0" lang="it-IT" sz="1400" b="1" i="0" u="none" strike="noStrike" cap="none" normalizeH="0" baseline="0" dirty="0">
              <a:ln>
                <a:noFill/>
              </a:ln>
              <a:solidFill>
                <a:srgbClr val="FF0000"/>
              </a:solidFill>
              <a:effectLst/>
              <a:cs typeface="Times New Roman" pitchFamily="18" charset="0"/>
            </a:endParaRPr>
          </a:p>
          <a:p>
            <a:r>
              <a:rPr kumimoji="0" lang="it-IT" sz="1400" b="1" i="0" u="none" strike="noStrike" cap="none" normalizeH="0" baseline="0" dirty="0">
                <a:ln>
                  <a:noFill/>
                </a:ln>
                <a:solidFill>
                  <a:srgbClr val="FF0000"/>
                </a:solidFill>
                <a:effectLst/>
              </a:rPr>
              <a:t>Competenza specifica:</a:t>
            </a:r>
            <a:r>
              <a:rPr lang="de-DE" sz="1400" dirty="0">
                <a:solidFill>
                  <a:srgbClr val="000000"/>
                </a:solidFill>
              </a:rPr>
              <a:t> </a:t>
            </a:r>
            <a:r>
              <a:rPr lang="it-IT" sz="1400" spc="5" dirty="0">
                <a:latin typeface="Arial MT"/>
                <a:cs typeface="Arial MT"/>
              </a:rPr>
              <a:t>Tr</a:t>
            </a:r>
            <a:r>
              <a:rPr lang="it-IT" sz="1400" spc="-5" dirty="0">
                <a:latin typeface="Arial MT"/>
                <a:cs typeface="Arial MT"/>
              </a:rPr>
              <a:t>o</a:t>
            </a:r>
            <a:r>
              <a:rPr lang="it-IT" sz="1400" dirty="0">
                <a:latin typeface="Arial MT"/>
                <a:cs typeface="Arial MT"/>
              </a:rPr>
              <a:t>v</a:t>
            </a:r>
            <a:r>
              <a:rPr lang="it-IT" sz="1400" spc="-5" dirty="0">
                <a:latin typeface="Arial MT"/>
                <a:cs typeface="Arial MT"/>
              </a:rPr>
              <a:t>a</a:t>
            </a:r>
            <a:r>
              <a:rPr lang="it-IT" sz="1400" spc="5" dirty="0">
                <a:latin typeface="Arial MT"/>
                <a:cs typeface="Arial MT"/>
              </a:rPr>
              <a:t>r</a:t>
            </a:r>
            <a:r>
              <a:rPr lang="it-IT" sz="1400" dirty="0">
                <a:latin typeface="Arial MT"/>
                <a:cs typeface="Arial MT"/>
              </a:rPr>
              <a:t>e</a:t>
            </a:r>
            <a:r>
              <a:rPr lang="it-IT" sz="1400" spc="-75" dirty="0">
                <a:latin typeface="Arial MT"/>
                <a:cs typeface="Arial MT"/>
              </a:rPr>
              <a:t> </a:t>
            </a:r>
            <a:r>
              <a:rPr lang="it-IT" sz="1400" dirty="0">
                <a:latin typeface="Arial MT"/>
                <a:cs typeface="Arial MT"/>
              </a:rPr>
              <a:t>s</a:t>
            </a:r>
            <a:r>
              <a:rPr lang="it-IT" sz="1400" spc="-5" dirty="0">
                <a:latin typeface="Arial MT"/>
                <a:cs typeface="Arial MT"/>
              </a:rPr>
              <a:t>o</a:t>
            </a:r>
            <a:r>
              <a:rPr lang="it-IT" sz="1400" dirty="0">
                <a:latin typeface="Arial MT"/>
                <a:cs typeface="Arial MT"/>
              </a:rPr>
              <a:t>l</a:t>
            </a:r>
            <a:r>
              <a:rPr lang="it-IT" sz="1400" spc="-5" dirty="0">
                <a:latin typeface="Arial MT"/>
                <a:cs typeface="Arial MT"/>
              </a:rPr>
              <a:t>u</a:t>
            </a:r>
            <a:r>
              <a:rPr lang="it-IT" sz="1400" spc="-10" dirty="0">
                <a:latin typeface="Arial MT"/>
                <a:cs typeface="Arial MT"/>
              </a:rPr>
              <a:t>z</a:t>
            </a:r>
            <a:r>
              <a:rPr lang="it-IT" sz="1400" dirty="0">
                <a:latin typeface="Arial MT"/>
                <a:cs typeface="Arial MT"/>
              </a:rPr>
              <a:t>i</a:t>
            </a:r>
            <a:r>
              <a:rPr lang="it-IT" sz="1400" spc="-5" dirty="0">
                <a:latin typeface="Arial MT"/>
                <a:cs typeface="Arial MT"/>
              </a:rPr>
              <a:t>on</a:t>
            </a:r>
            <a:r>
              <a:rPr lang="it-IT" sz="1400" dirty="0">
                <a:latin typeface="Arial MT"/>
                <a:cs typeface="Arial MT"/>
              </a:rPr>
              <a:t>i</a:t>
            </a:r>
            <a:r>
              <a:rPr lang="it-IT" sz="1400" spc="-80" dirty="0">
                <a:latin typeface="Arial MT"/>
                <a:cs typeface="Arial MT"/>
              </a:rPr>
              <a:t> </a:t>
            </a:r>
            <a:r>
              <a:rPr lang="it-IT" sz="1400" spc="-5" dirty="0">
                <a:latin typeface="Arial MT"/>
                <a:cs typeface="Arial MT"/>
              </a:rPr>
              <a:t>nuo</a:t>
            </a:r>
            <a:r>
              <a:rPr lang="it-IT" sz="1400" dirty="0">
                <a:latin typeface="Arial MT"/>
                <a:cs typeface="Arial MT"/>
              </a:rPr>
              <a:t>ve</a:t>
            </a:r>
            <a:r>
              <a:rPr lang="it-IT" sz="1400" spc="-75" dirty="0">
                <a:latin typeface="Arial MT"/>
                <a:cs typeface="Arial MT"/>
              </a:rPr>
              <a:t> </a:t>
            </a:r>
            <a:r>
              <a:rPr lang="it-IT" sz="1400" dirty="0">
                <a:latin typeface="Arial MT"/>
                <a:cs typeface="Arial MT"/>
              </a:rPr>
              <a:t>a</a:t>
            </a:r>
            <a:r>
              <a:rPr lang="it-IT" sz="1400" spc="-100" dirty="0">
                <a:latin typeface="Arial MT"/>
                <a:cs typeface="Arial MT"/>
              </a:rPr>
              <a:t> </a:t>
            </a:r>
            <a:r>
              <a:rPr lang="it-IT" sz="1400" spc="-5" dirty="0">
                <a:latin typeface="Arial MT"/>
                <a:cs typeface="Arial MT"/>
              </a:rPr>
              <a:t>p</a:t>
            </a:r>
            <a:r>
              <a:rPr lang="it-IT" sz="1400" spc="5" dirty="0">
                <a:latin typeface="Arial MT"/>
                <a:cs typeface="Arial MT"/>
              </a:rPr>
              <a:t>r</a:t>
            </a:r>
            <a:r>
              <a:rPr lang="it-IT" sz="1400" spc="-5" dirty="0">
                <a:latin typeface="Arial MT"/>
                <a:cs typeface="Arial MT"/>
              </a:rPr>
              <a:t>ob</a:t>
            </a:r>
            <a:r>
              <a:rPr lang="it-IT" sz="1400" dirty="0">
                <a:latin typeface="Arial MT"/>
                <a:cs typeface="Arial MT"/>
              </a:rPr>
              <a:t>l</a:t>
            </a:r>
            <a:r>
              <a:rPr lang="it-IT" sz="1400" spc="-5" dirty="0">
                <a:latin typeface="Arial MT"/>
                <a:cs typeface="Arial MT"/>
              </a:rPr>
              <a:t>emi  d</a:t>
            </a:r>
            <a:r>
              <a:rPr lang="it-IT" sz="1400" dirty="0">
                <a:latin typeface="Arial MT"/>
                <a:cs typeface="Arial MT"/>
              </a:rPr>
              <a:t>i</a:t>
            </a:r>
            <a:r>
              <a:rPr lang="it-IT" sz="1400" spc="-45" dirty="0">
                <a:latin typeface="Arial MT"/>
                <a:cs typeface="Arial MT"/>
              </a:rPr>
              <a:t> </a:t>
            </a:r>
            <a:r>
              <a:rPr lang="it-IT" sz="1400" spc="-5" dirty="0">
                <a:latin typeface="Arial MT"/>
                <a:cs typeface="Arial MT"/>
              </a:rPr>
              <a:t>e</a:t>
            </a:r>
            <a:r>
              <a:rPr lang="it-IT" sz="1400" dirty="0">
                <a:latin typeface="Arial MT"/>
                <a:cs typeface="Arial MT"/>
              </a:rPr>
              <a:t>s</a:t>
            </a:r>
            <a:r>
              <a:rPr lang="it-IT" sz="1400" spc="-5" dirty="0">
                <a:latin typeface="Arial MT"/>
                <a:cs typeface="Arial MT"/>
              </a:rPr>
              <a:t>pe</a:t>
            </a:r>
            <a:r>
              <a:rPr lang="it-IT" sz="1400" spc="5" dirty="0">
                <a:latin typeface="Arial MT"/>
                <a:cs typeface="Arial MT"/>
              </a:rPr>
              <a:t>r</a:t>
            </a:r>
            <a:r>
              <a:rPr lang="it-IT" sz="1400" dirty="0">
                <a:latin typeface="Arial MT"/>
                <a:cs typeface="Arial MT"/>
              </a:rPr>
              <a:t>i</a:t>
            </a:r>
            <a:r>
              <a:rPr lang="it-IT" sz="1400" spc="-5" dirty="0">
                <a:latin typeface="Arial MT"/>
                <a:cs typeface="Arial MT"/>
              </a:rPr>
              <a:t>en</a:t>
            </a:r>
            <a:r>
              <a:rPr lang="it-IT" sz="1400" dirty="0">
                <a:latin typeface="Arial MT"/>
                <a:cs typeface="Arial MT"/>
              </a:rPr>
              <a:t>z</a:t>
            </a:r>
            <a:r>
              <a:rPr lang="it-IT" sz="1400" spc="-5" dirty="0">
                <a:latin typeface="Arial MT"/>
                <a:cs typeface="Arial MT"/>
              </a:rPr>
              <a:t>a</a:t>
            </a:r>
            <a:r>
              <a:rPr lang="it-IT" sz="1400" dirty="0">
                <a:latin typeface="Arial MT"/>
                <a:cs typeface="Arial MT"/>
              </a:rPr>
              <a:t>;</a:t>
            </a:r>
            <a:r>
              <a:rPr lang="it-IT" sz="1400" spc="-50" dirty="0">
                <a:latin typeface="Arial MT"/>
                <a:cs typeface="Arial MT"/>
              </a:rPr>
              <a:t> </a:t>
            </a:r>
            <a:r>
              <a:rPr lang="it-IT" sz="1400" spc="-5" dirty="0">
                <a:latin typeface="Arial MT"/>
                <a:cs typeface="Arial MT"/>
              </a:rPr>
              <a:t>adotta</a:t>
            </a:r>
            <a:r>
              <a:rPr lang="it-IT" sz="1400" spc="5" dirty="0">
                <a:latin typeface="Arial MT"/>
                <a:cs typeface="Arial MT"/>
              </a:rPr>
              <a:t>r</a:t>
            </a:r>
            <a:r>
              <a:rPr lang="it-IT" sz="1400" dirty="0">
                <a:latin typeface="Arial MT"/>
                <a:cs typeface="Arial MT"/>
              </a:rPr>
              <a:t>e</a:t>
            </a:r>
            <a:r>
              <a:rPr lang="it-IT" sz="1400" spc="-50" dirty="0">
                <a:latin typeface="Arial MT"/>
                <a:cs typeface="Arial MT"/>
              </a:rPr>
              <a:t> </a:t>
            </a:r>
            <a:r>
              <a:rPr lang="it-IT" sz="1400" dirty="0">
                <a:latin typeface="Arial MT"/>
                <a:cs typeface="Arial MT"/>
              </a:rPr>
              <a:t>s</a:t>
            </a:r>
            <a:r>
              <a:rPr lang="it-IT" sz="1400" spc="-5" dirty="0">
                <a:latin typeface="Arial MT"/>
                <a:cs typeface="Arial MT"/>
              </a:rPr>
              <a:t>t</a:t>
            </a:r>
            <a:r>
              <a:rPr lang="it-IT" sz="1400" spc="5" dirty="0">
                <a:latin typeface="Arial MT"/>
                <a:cs typeface="Arial MT"/>
              </a:rPr>
              <a:t>r</a:t>
            </a:r>
            <a:r>
              <a:rPr lang="it-IT" sz="1400" spc="-5" dirty="0">
                <a:latin typeface="Arial MT"/>
                <a:cs typeface="Arial MT"/>
              </a:rPr>
              <a:t>ateg</a:t>
            </a:r>
            <a:r>
              <a:rPr lang="it-IT" sz="1400" dirty="0">
                <a:latin typeface="Arial MT"/>
                <a:cs typeface="Arial MT"/>
              </a:rPr>
              <a:t>ie</a:t>
            </a:r>
            <a:r>
              <a:rPr lang="it-IT" sz="1400" spc="-50" dirty="0">
                <a:latin typeface="Arial MT"/>
                <a:cs typeface="Arial MT"/>
              </a:rPr>
              <a:t> </a:t>
            </a:r>
            <a:r>
              <a:rPr lang="it-IT" sz="1400" spc="-5" dirty="0">
                <a:latin typeface="Arial MT"/>
                <a:cs typeface="Arial MT"/>
              </a:rPr>
              <a:t>di  </a:t>
            </a:r>
            <a:r>
              <a:rPr lang="it-IT" sz="1400" spc="-5" dirty="0" err="1">
                <a:latin typeface="Arial MT"/>
                <a:cs typeface="Arial MT"/>
              </a:rPr>
              <a:t>p</a:t>
            </a:r>
            <a:r>
              <a:rPr lang="it-IT" sz="1400" spc="5" dirty="0" err="1">
                <a:latin typeface="Arial MT"/>
                <a:cs typeface="Arial MT"/>
              </a:rPr>
              <a:t>r</a:t>
            </a:r>
            <a:r>
              <a:rPr lang="it-IT" sz="1400" spc="-5" dirty="0" err="1">
                <a:latin typeface="Arial MT"/>
                <a:cs typeface="Arial MT"/>
              </a:rPr>
              <a:t>ob</a:t>
            </a:r>
            <a:r>
              <a:rPr lang="it-IT" sz="1400" dirty="0" err="1">
                <a:latin typeface="Arial MT"/>
                <a:cs typeface="Arial MT"/>
              </a:rPr>
              <a:t>l</a:t>
            </a:r>
            <a:r>
              <a:rPr lang="it-IT" sz="1400" spc="-5" dirty="0" err="1">
                <a:latin typeface="Arial MT"/>
                <a:cs typeface="Arial MT"/>
              </a:rPr>
              <a:t>e</a:t>
            </a:r>
            <a:r>
              <a:rPr lang="it-IT" sz="1400" dirty="0" err="1">
                <a:latin typeface="Arial MT"/>
                <a:cs typeface="Arial MT"/>
              </a:rPr>
              <a:t>m</a:t>
            </a:r>
            <a:r>
              <a:rPr lang="it-IT" sz="1400" spc="-50" dirty="0">
                <a:latin typeface="Arial MT"/>
                <a:cs typeface="Arial MT"/>
              </a:rPr>
              <a:t> </a:t>
            </a:r>
            <a:r>
              <a:rPr lang="it-IT" sz="1400" dirty="0">
                <a:latin typeface="Arial MT"/>
                <a:cs typeface="Arial MT"/>
              </a:rPr>
              <a:t>s</a:t>
            </a:r>
            <a:r>
              <a:rPr lang="it-IT" sz="1400" spc="-5" dirty="0">
                <a:latin typeface="Arial MT"/>
                <a:cs typeface="Arial MT"/>
              </a:rPr>
              <a:t>o</a:t>
            </a:r>
            <a:r>
              <a:rPr lang="it-IT" sz="1400" dirty="0">
                <a:latin typeface="Arial MT"/>
                <a:cs typeface="Arial MT"/>
              </a:rPr>
              <a:t>lvi</a:t>
            </a:r>
            <a:r>
              <a:rPr lang="it-IT" sz="1400" spc="-5" dirty="0">
                <a:latin typeface="Arial MT"/>
                <a:cs typeface="Arial MT"/>
              </a:rPr>
              <a:t>ng.</a:t>
            </a:r>
            <a:endParaRPr lang="it-IT" sz="1400" dirty="0">
              <a:latin typeface="Arial MT"/>
              <a:cs typeface="Arial MT"/>
            </a:endParaRPr>
          </a:p>
        </p:txBody>
      </p:sp>
      <p:sp>
        <p:nvSpPr>
          <p:cNvPr id="11" name="Rettangolo 10">
            <a:extLst>
              <a:ext uri="{FF2B5EF4-FFF2-40B4-BE49-F238E27FC236}">
                <a16:creationId xmlns="" xmlns:a16="http://schemas.microsoft.com/office/drawing/2014/main" id="{7813FF05-8319-A8C2-E9EF-EF95F118F1F3}"/>
              </a:ext>
            </a:extLst>
          </p:cNvPr>
          <p:cNvSpPr/>
          <p:nvPr/>
        </p:nvSpPr>
        <p:spPr>
          <a:xfrm>
            <a:off x="246874" y="4156955"/>
            <a:ext cx="11727180" cy="46423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rgbClr val="FF0000"/>
                </a:solidFill>
                <a:effectLst/>
                <a:ea typeface="Verdana" pitchFamily="34" charset="0"/>
                <a:cs typeface="Verdana" pitchFamily="34" charset="0"/>
              </a:rPr>
              <a:t>COM</a:t>
            </a:r>
            <a:r>
              <a:rPr kumimoji="0" lang="it-IT" sz="1400" b="1" i="0" u="none" strike="noStrike" cap="none" normalizeH="0" baseline="0" dirty="0">
                <a:ln>
                  <a:noFill/>
                </a:ln>
                <a:solidFill>
                  <a:srgbClr val="FF0000"/>
                </a:solidFill>
                <a:effectLst/>
              </a:rPr>
              <a:t>PETENZA CHIAVE EUROPEA: </a:t>
            </a:r>
            <a:r>
              <a:rPr kumimoji="0" lang="it-IT" sz="1400" b="1" i="0" u="none" strike="noStrike" cap="none" normalizeH="0" baseline="0" dirty="0">
                <a:ln>
                  <a:noFill/>
                </a:ln>
                <a:solidFill>
                  <a:srgbClr val="FF0000"/>
                </a:solidFill>
                <a:effectLst/>
                <a:ea typeface="Times New Roman" pitchFamily="18" charset="0"/>
                <a:cs typeface="Arial Narrow" pitchFamily="34" charset="0"/>
              </a:rPr>
              <a:t>COMPETENZA IN MATERIA DI CONSAPEVOLEZZA ED ESPRESSIONE CULTURALI - IL CORPO E IL MOVIMENTO</a:t>
            </a:r>
            <a:endParaRPr kumimoji="0" lang="it-IT" sz="1400" b="0" i="0" u="none" strike="noStrike" cap="none" normalizeH="0" baseline="0" dirty="0">
              <a:ln>
                <a:noFill/>
              </a:ln>
              <a:solidFill>
                <a:srgbClr val="FF0000"/>
              </a:solidFill>
              <a:effectLst/>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400" b="1" i="0" u="none" strike="noStrike" cap="none" normalizeH="0" baseline="0" dirty="0">
                <a:ln>
                  <a:noFill/>
                </a:ln>
                <a:solidFill>
                  <a:srgbClr val="FF0000"/>
                </a:solidFill>
                <a:effectLst/>
              </a:rPr>
              <a:t>Competenza specifica</a:t>
            </a:r>
            <a:r>
              <a:rPr kumimoji="0" lang="it-IT" sz="1400" b="1" i="0" u="none" strike="noStrike" cap="none" normalizeH="0" baseline="0" dirty="0" smtClean="0">
                <a:ln>
                  <a:noFill/>
                </a:ln>
                <a:solidFill>
                  <a:srgbClr val="FF0000"/>
                </a:solidFill>
                <a:effectLst/>
              </a:rPr>
              <a:t>:</a:t>
            </a:r>
            <a:r>
              <a:rPr lang="it-IT" sz="1400" dirty="0" smtClean="0">
                <a:solidFill>
                  <a:srgbClr val="00000A"/>
                </a:solidFill>
                <a:effectLst/>
                <a:ea typeface="Times New Roman" panose="02020603050405020304" pitchFamily="18" charset="0"/>
                <a:cs typeface="Arial Narrow" panose="020B0606020202030204" pitchFamily="34" charset="0"/>
              </a:rPr>
              <a:t> </a:t>
            </a:r>
            <a:r>
              <a:rPr lang="it-IT" sz="1400" dirty="0">
                <a:solidFill>
                  <a:srgbClr val="00000A"/>
                </a:solidFill>
                <a:effectLst/>
                <a:ea typeface="Times New Roman" panose="02020603050405020304" pitchFamily="18" charset="0"/>
                <a:cs typeface="Arial Narrow" panose="020B0606020202030204" pitchFamily="34" charset="0"/>
              </a:rPr>
              <a:t>Assumersi la responsabilità delle proprie azioni e per il bene comune</a:t>
            </a:r>
            <a:endParaRPr lang="it-IT" sz="1400" dirty="0">
              <a:solidFill>
                <a:srgbClr val="00000A"/>
              </a:solidFill>
              <a:effectLst/>
              <a:ea typeface="Times New Roman" panose="02020603050405020304" pitchFamily="18" charset="0"/>
              <a:cs typeface="Times New Roman" panose="02020603050405020304" pitchFamily="18" charset="0"/>
            </a:endParaRPr>
          </a:p>
        </p:txBody>
      </p:sp>
      <p:sp>
        <p:nvSpPr>
          <p:cNvPr id="13" name="CasellaDiTesto 12">
            <a:extLst>
              <a:ext uri="{FF2B5EF4-FFF2-40B4-BE49-F238E27FC236}">
                <a16:creationId xmlns="" xmlns:a16="http://schemas.microsoft.com/office/drawing/2014/main" id="{8E70B5F2-99DE-142D-59A1-AA4CB418223D}"/>
              </a:ext>
            </a:extLst>
          </p:cNvPr>
          <p:cNvSpPr txBox="1"/>
          <p:nvPr/>
        </p:nvSpPr>
        <p:spPr>
          <a:xfrm>
            <a:off x="266201" y="4882009"/>
            <a:ext cx="11716491" cy="1169551"/>
          </a:xfrm>
          <a:prstGeom prst="rect">
            <a:avLst/>
          </a:prstGeom>
          <a:noFill/>
        </p:spPr>
        <p:txBody>
          <a:bodyPr wrap="square">
            <a:spAutoFit/>
          </a:bodyPr>
          <a:lstStyle/>
          <a:p>
            <a:pPr algn="just"/>
            <a:r>
              <a:rPr lang="it-IT" sz="1400" b="0" i="0" dirty="0">
                <a:solidFill>
                  <a:srgbClr val="4D5051"/>
                </a:solidFill>
                <a:effectLst/>
                <a:latin typeface="Raleway" pitchFamily="2" charset="0"/>
              </a:rPr>
              <a:t>«Le routine sono quegli eventi che si ripetono con regolarità all’interno della scuola e ne scandiscono la giornata. Questi momenti sono molto importanti perché garantiscono benessere ai bambini e consentono loro di crearsi una struttura temporale all’interno della quale collocare vissuti ed esperienze. Il tempo diventa riconoscibile: il bambino ha la possibilità di isolare, collocare, comprendere e condividere i momenti della giornata, poiché scanditi da rituali</a:t>
            </a:r>
            <a:r>
              <a:rPr lang="it-IT" sz="1400" b="0" i="0" dirty="0" smtClean="0">
                <a:solidFill>
                  <a:srgbClr val="4D5051"/>
                </a:solidFill>
                <a:effectLst/>
                <a:latin typeface="Raleway" pitchFamily="2" charset="0"/>
              </a:rPr>
              <a:t>. Nonostante ciò, </a:t>
            </a:r>
            <a:r>
              <a:rPr lang="it-IT" sz="1400" b="0" i="0" dirty="0">
                <a:solidFill>
                  <a:srgbClr val="4D5051"/>
                </a:solidFill>
                <a:effectLst/>
                <a:latin typeface="Raleway" pitchFamily="2" charset="0"/>
              </a:rPr>
              <a:t>la quotidianità non è mai uguale a </a:t>
            </a:r>
            <a:r>
              <a:rPr lang="it-IT" sz="1400" b="0" i="0" dirty="0" smtClean="0">
                <a:solidFill>
                  <a:srgbClr val="4D5051"/>
                </a:solidFill>
                <a:effectLst/>
                <a:latin typeface="Raleway" pitchFamily="2" charset="0"/>
              </a:rPr>
              <a:t>se </a:t>
            </a:r>
            <a:r>
              <a:rPr lang="it-IT" sz="1400" b="0" i="0" dirty="0">
                <a:solidFill>
                  <a:srgbClr val="4D5051"/>
                </a:solidFill>
                <a:effectLst/>
                <a:latin typeface="Raleway" pitchFamily="2" charset="0"/>
              </a:rPr>
              <a:t>stessa, in quanto la scuola è in grado di accogliere le novità e ogni esperienza assume significati diversi in relazione ai vissuti individuali.»</a:t>
            </a:r>
            <a:endParaRPr lang="it-IT" sz="1400" dirty="0"/>
          </a:p>
        </p:txBody>
      </p:sp>
    </p:spTree>
    <p:extLst>
      <p:ext uri="{BB962C8B-B14F-4D97-AF65-F5344CB8AC3E}">
        <p14:creationId xmlns:p14="http://schemas.microsoft.com/office/powerpoint/2010/main" val="31403681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 xmlns:a16="http://schemas.microsoft.com/office/drawing/2014/main" id="{694EBCF6-988B-1CA6-A04E-09A133D2B41B}"/>
              </a:ext>
            </a:extLst>
          </p:cNvPr>
          <p:cNvSpPr/>
          <p:nvPr/>
        </p:nvSpPr>
        <p:spPr>
          <a:xfrm>
            <a:off x="248926" y="157371"/>
            <a:ext cx="11725591" cy="195209"/>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it-IT" sz="1200" dirty="0"/>
              <a:t>UNITÀ DI APPRENDIMENTO</a:t>
            </a:r>
          </a:p>
        </p:txBody>
      </p:sp>
      <p:sp>
        <p:nvSpPr>
          <p:cNvPr id="4" name="Rettangolo 3">
            <a:extLst>
              <a:ext uri="{FF2B5EF4-FFF2-40B4-BE49-F238E27FC236}">
                <a16:creationId xmlns="" xmlns:a16="http://schemas.microsoft.com/office/drawing/2014/main" id="{F4F8E3F2-1CA5-6CE7-4C67-395F8D5C77C8}"/>
              </a:ext>
            </a:extLst>
          </p:cNvPr>
          <p:cNvSpPr/>
          <p:nvPr/>
        </p:nvSpPr>
        <p:spPr>
          <a:xfrm>
            <a:off x="251440" y="472965"/>
            <a:ext cx="11723077" cy="1008993"/>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it-IT" sz="1400" b="1" dirty="0">
                <a:solidFill>
                  <a:srgbClr val="FF0000"/>
                </a:solidFill>
              </a:rPr>
              <a:t>«ENGLISH IS </a:t>
            </a:r>
            <a:r>
              <a:rPr lang="it-IT" sz="1400" b="1" dirty="0" err="1">
                <a:solidFill>
                  <a:srgbClr val="FF0000"/>
                </a:solidFill>
              </a:rPr>
              <a:t>FUNtastic</a:t>
            </a:r>
            <a:r>
              <a:rPr lang="it-IT" sz="1400" b="1" dirty="0">
                <a:solidFill>
                  <a:srgbClr val="FF0000"/>
                </a:solidFill>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dirty="0" smtClean="0">
                <a:solidFill>
                  <a:schemeClr val="tx1"/>
                </a:solidFill>
              </a:rPr>
              <a:t>TRASVERSALE INTERSEZIONE</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dirty="0" smtClean="0">
                <a:solidFill>
                  <a:schemeClr val="tx1"/>
                </a:solidFill>
              </a:rPr>
              <a:t>PROGETTO </a:t>
            </a:r>
            <a:r>
              <a:rPr lang="it-IT" sz="1400" b="1" dirty="0">
                <a:solidFill>
                  <a:schemeClr val="tx1"/>
                </a:solidFill>
              </a:rPr>
              <a:t>LINGUA INGLESE</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dirty="0">
                <a:solidFill>
                  <a:schemeClr val="tx1"/>
                </a:solidFill>
              </a:rPr>
              <a:t>OTTOBRE - MAGGIO</a:t>
            </a:r>
            <a:endParaRPr lang="it-IT" sz="1400" b="1" dirty="0">
              <a:solidFill>
                <a:srgbClr val="FF0000"/>
              </a:solidFill>
            </a:endParaRPr>
          </a:p>
        </p:txBody>
      </p:sp>
      <p:sp>
        <p:nvSpPr>
          <p:cNvPr id="2" name="CasellaDiTesto 1">
            <a:extLst>
              <a:ext uri="{FF2B5EF4-FFF2-40B4-BE49-F238E27FC236}">
                <a16:creationId xmlns="" xmlns:a16="http://schemas.microsoft.com/office/drawing/2014/main" id="{269E5D84-DD9D-82E3-9134-B22E7D42CF14}"/>
              </a:ext>
            </a:extLst>
          </p:cNvPr>
          <p:cNvSpPr txBox="1"/>
          <p:nvPr/>
        </p:nvSpPr>
        <p:spPr>
          <a:xfrm>
            <a:off x="244971" y="2055304"/>
            <a:ext cx="11723077" cy="4616648"/>
          </a:xfrm>
          <a:prstGeom prst="rect">
            <a:avLst/>
          </a:prstGeom>
          <a:noFill/>
        </p:spPr>
        <p:txBody>
          <a:bodyPr wrap="square">
            <a:spAutoFit/>
          </a:bodyPr>
          <a:lstStyle/>
          <a:p>
            <a:endParaRPr lang="it-IT" sz="1400" dirty="0"/>
          </a:p>
          <a:p>
            <a:r>
              <a:rPr lang="it-IT" sz="1400" dirty="0"/>
              <a:t>Il progetto ideato per bambini fascia d’età </a:t>
            </a:r>
            <a:r>
              <a:rPr lang="it-IT" sz="1400" b="1" dirty="0"/>
              <a:t>3-6 anni</a:t>
            </a:r>
            <a:r>
              <a:rPr lang="it-IT" sz="1400" dirty="0"/>
              <a:t>, permette di imparare la lingua inglese in modo semplice, attraverso la musica, il gioco, i laboratori creativi e il divertimento.</a:t>
            </a:r>
          </a:p>
          <a:p>
            <a:r>
              <a:rPr lang="it-IT" sz="1400" dirty="0"/>
              <a:t> </a:t>
            </a:r>
          </a:p>
          <a:p>
            <a:r>
              <a:rPr lang="it-IT" sz="1400" dirty="0"/>
              <a:t>Gli incontri con cadenza settimanale (</a:t>
            </a:r>
            <a:r>
              <a:rPr lang="it-IT" sz="1400" b="1" dirty="0"/>
              <a:t>Ottobre2024–Maggio2025</a:t>
            </a:r>
            <a:r>
              <a:rPr lang="it-IT" sz="1400" dirty="0"/>
              <a:t>), in fascia pomeridiana,  giovedì </a:t>
            </a:r>
            <a:r>
              <a:rPr lang="it-IT" sz="1400" b="1" dirty="0"/>
              <a:t>dalle 13:00 alle 15:30</a:t>
            </a:r>
            <a:r>
              <a:rPr lang="it-IT" sz="1400" dirty="0"/>
              <a:t>, tratterranno argomenti elementari in lingua inglese, come i numeri, le parti del corpo, la famiglia, le emozioni, i giorni della settimana, il cibo, ecc. </a:t>
            </a:r>
          </a:p>
          <a:p>
            <a:r>
              <a:rPr lang="it-IT" sz="1400" dirty="0"/>
              <a:t>Inoltre, i bambini, saranno stimolati ad imparare i vari vocaboli sia attraverso canzoni, giochi, racconti e attività di gruppo, sia grazie all'utilizzo di immagini e video raccolti durante i diversi anni di esperienza in ambito educativo.</a:t>
            </a:r>
          </a:p>
          <a:p>
            <a:r>
              <a:rPr lang="it-IT" sz="1400" dirty="0"/>
              <a:t> </a:t>
            </a:r>
          </a:p>
          <a:p>
            <a:r>
              <a:rPr lang="it-IT" sz="1400" dirty="0"/>
              <a:t>L’obiettivo del progetto è di rendere l’apprendimento della lingua inglese piacevole e divertente, incoraggiando i bambini ad usare la lingua inglese nella vita di tutti i giorni.</a:t>
            </a:r>
          </a:p>
          <a:p>
            <a:r>
              <a:rPr lang="it-IT" sz="1200" dirty="0"/>
              <a:t>		</a:t>
            </a:r>
            <a:r>
              <a:rPr lang="it-IT" sz="1400" dirty="0"/>
              <a:t>							       </a:t>
            </a:r>
          </a:p>
          <a:p>
            <a:r>
              <a:rPr lang="it-IT" sz="1400" dirty="0"/>
              <a:t>										Maestra Alessandra</a:t>
            </a:r>
          </a:p>
          <a:p>
            <a:endParaRPr lang="it-IT" sz="1400" dirty="0"/>
          </a:p>
          <a:p>
            <a:endParaRPr lang="it-IT" sz="1400" dirty="0"/>
          </a:p>
          <a:p>
            <a:endParaRPr lang="it-IT" sz="1400" dirty="0"/>
          </a:p>
          <a:p>
            <a:endParaRPr lang="it-IT" sz="1400" dirty="0"/>
          </a:p>
          <a:p>
            <a:endParaRPr lang="it-IT" sz="1400" dirty="0"/>
          </a:p>
          <a:p>
            <a:endParaRPr lang="it-IT" sz="1400" dirty="0"/>
          </a:p>
          <a:p>
            <a:endParaRPr lang="it-IT" sz="1400" dirty="0"/>
          </a:p>
          <a:p>
            <a:endParaRPr lang="it-IT" sz="1400" dirty="0"/>
          </a:p>
        </p:txBody>
      </p:sp>
      <p:sp>
        <p:nvSpPr>
          <p:cNvPr id="9" name="Rettangolo 8">
            <a:extLst>
              <a:ext uri="{FF2B5EF4-FFF2-40B4-BE49-F238E27FC236}">
                <a16:creationId xmlns="" xmlns:a16="http://schemas.microsoft.com/office/drawing/2014/main" id="{A2BFAC04-EFDF-34E6-0F5C-9D59563F3E29}"/>
              </a:ext>
            </a:extLst>
          </p:cNvPr>
          <p:cNvSpPr/>
          <p:nvPr/>
        </p:nvSpPr>
        <p:spPr>
          <a:xfrm>
            <a:off x="265844" y="1491678"/>
            <a:ext cx="11751224" cy="612897"/>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rgbClr val="FF0000"/>
                </a:solidFill>
                <a:effectLst/>
              </a:rPr>
              <a:t>COMPETENZA CHIAVE EUROPEA: COMPETENZA MULTILINGUISTICA</a:t>
            </a:r>
          </a:p>
          <a:p>
            <a:pPr algn="just"/>
            <a:r>
              <a:rPr kumimoji="0" lang="it-IT" sz="1400" b="1" i="0" u="none" strike="noStrike" cap="none" normalizeH="0" baseline="0" dirty="0">
                <a:ln>
                  <a:noFill/>
                </a:ln>
                <a:solidFill>
                  <a:srgbClr val="FF0000"/>
                </a:solidFill>
                <a:effectLst/>
              </a:rPr>
              <a:t>Competenza specifica</a:t>
            </a:r>
            <a:r>
              <a:rPr kumimoji="0" lang="it-IT" sz="1400" b="0" i="0" u="none" strike="noStrike" cap="none" normalizeH="0" baseline="0" dirty="0" smtClean="0">
                <a:ln>
                  <a:noFill/>
                </a:ln>
                <a:solidFill>
                  <a:srgbClr val="FF0000"/>
                </a:solidFill>
                <a:effectLst/>
              </a:rPr>
              <a:t>:</a:t>
            </a:r>
            <a:r>
              <a:rPr kumimoji="0" lang="it-IT" sz="1400" b="0" i="0" u="none" strike="noStrike" cap="none" normalizeH="0" baseline="0" dirty="0" smtClean="0">
                <a:ln>
                  <a:noFill/>
                </a:ln>
                <a:solidFill>
                  <a:srgbClr val="000000"/>
                </a:solidFill>
                <a:effectLst/>
                <a:ea typeface="Arial Narrow" pitchFamily="34" charset="0"/>
                <a:cs typeface="Arial Narrow" pitchFamily="34" charset="0"/>
              </a:rPr>
              <a:t> </a:t>
            </a:r>
            <a:r>
              <a:rPr lang="it-IT" sz="1400" dirty="0">
                <a:effectLst/>
              </a:rPr>
              <a:t>Comprendere frasi ed espressioni di uso frequente relative ad ambiti di immediata rilevanza. </a:t>
            </a:r>
          </a:p>
        </p:txBody>
      </p:sp>
      <p:pic>
        <p:nvPicPr>
          <p:cNvPr id="15" name="Image 1"/>
          <p:cNvPicPr/>
          <p:nvPr/>
        </p:nvPicPr>
        <p:blipFill>
          <a:blip r:embed="rId2" cstate="print">
            <a:lum bright="-30000" contrast="40000"/>
          </a:blip>
          <a:stretch>
            <a:fillRect/>
          </a:stretch>
        </p:blipFill>
        <p:spPr>
          <a:xfrm>
            <a:off x="5805229" y="4703995"/>
            <a:ext cx="2536466" cy="771277"/>
          </a:xfrm>
          <a:prstGeom prst="rect">
            <a:avLst/>
          </a:prstGeom>
        </p:spPr>
      </p:pic>
    </p:spTree>
    <p:extLst>
      <p:ext uri="{BB962C8B-B14F-4D97-AF65-F5344CB8AC3E}">
        <p14:creationId xmlns:p14="http://schemas.microsoft.com/office/powerpoint/2010/main" val="14329366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stomShape 1">
            <a:extLst>
              <a:ext uri="{FF2B5EF4-FFF2-40B4-BE49-F238E27FC236}">
                <a16:creationId xmlns="" xmlns:a16="http://schemas.microsoft.com/office/drawing/2014/main" id="{40E4EC11-1C12-F52F-6339-F4A191CCC1AC}"/>
              </a:ext>
            </a:extLst>
          </p:cNvPr>
          <p:cNvSpPr/>
          <p:nvPr/>
        </p:nvSpPr>
        <p:spPr>
          <a:xfrm>
            <a:off x="2630772" y="147729"/>
            <a:ext cx="6925457" cy="879688"/>
          </a:xfrm>
          <a:prstGeom prst="rect">
            <a:avLst/>
          </a:prstGeom>
          <a:solidFill>
            <a:srgbClr val="00B0F0"/>
          </a:solidFill>
          <a:ln>
            <a:solidFill>
              <a:srgbClr val="95B727"/>
            </a:solidFill>
            <a:round/>
          </a:ln>
        </p:spPr>
        <p:style>
          <a:lnRef idx="2">
            <a:schemeClr val="accent6"/>
          </a:lnRef>
          <a:fillRef idx="1">
            <a:schemeClr val="lt1"/>
          </a:fillRef>
          <a:effectRef idx="0">
            <a:schemeClr val="accent6"/>
          </a:effectRef>
          <a:fontRef idx="minor"/>
        </p:style>
        <p:txBody>
          <a:bodyPr lIns="90000" tIns="45000" rIns="90000" bIns="45000" anchor="ctr"/>
          <a:lstStyle/>
          <a:p>
            <a:pPr algn="ctr" fontAlgn="auto">
              <a:spcBef>
                <a:spcPts val="0"/>
              </a:spcBef>
              <a:spcAft>
                <a:spcPts val="0"/>
              </a:spcAft>
              <a:defRPr/>
            </a:pPr>
            <a:r>
              <a:rPr lang="it-IT" sz="1400" b="1" spc="-1" dirty="0">
                <a:solidFill>
                  <a:srgbClr val="FFFFFF"/>
                </a:solidFill>
                <a:latin typeface="Comic Sans MS"/>
              </a:rPr>
              <a:t>«UNA CONTINUA SCOPERTA»</a:t>
            </a:r>
          </a:p>
          <a:p>
            <a:pPr algn="ctr" fontAlgn="auto">
              <a:spcBef>
                <a:spcPts val="0"/>
              </a:spcBef>
              <a:spcAft>
                <a:spcPts val="0"/>
              </a:spcAft>
              <a:defRPr/>
            </a:pPr>
            <a:r>
              <a:rPr lang="it-IT" sz="1400" b="1" spc="-1" dirty="0">
                <a:solidFill>
                  <a:srgbClr val="FFFFFF"/>
                </a:solidFill>
                <a:latin typeface="Comic Sans MS"/>
              </a:rPr>
              <a:t>«I VOLTI DI DIO»</a:t>
            </a:r>
          </a:p>
          <a:p>
            <a:pPr algn="ctr" fontAlgn="auto">
              <a:spcBef>
                <a:spcPts val="0"/>
              </a:spcBef>
              <a:spcAft>
                <a:spcPts val="0"/>
              </a:spcAft>
              <a:defRPr/>
            </a:pPr>
            <a:r>
              <a:rPr lang="it-IT" sz="1400" b="1" spc="-1" dirty="0">
                <a:solidFill>
                  <a:srgbClr val="FFFFFF"/>
                </a:solidFill>
                <a:latin typeface="Comic Sans MS"/>
              </a:rPr>
              <a:t>CURRICOLO I.R.C.</a:t>
            </a:r>
            <a:endParaRPr lang="it-IT" sz="1400" spc="-1" dirty="0">
              <a:latin typeface="Arial"/>
            </a:endParaRPr>
          </a:p>
        </p:txBody>
      </p:sp>
      <p:sp>
        <p:nvSpPr>
          <p:cNvPr id="3" name="CustomShape 1">
            <a:extLst>
              <a:ext uri="{FF2B5EF4-FFF2-40B4-BE49-F238E27FC236}">
                <a16:creationId xmlns="" xmlns:a16="http://schemas.microsoft.com/office/drawing/2014/main" id="{DAE3ACB3-EF9D-58E1-E0FA-BF4455ACDAF1}"/>
              </a:ext>
            </a:extLst>
          </p:cNvPr>
          <p:cNvSpPr/>
          <p:nvPr/>
        </p:nvSpPr>
        <p:spPr>
          <a:xfrm>
            <a:off x="471049" y="1072056"/>
            <a:ext cx="11017771" cy="4927200"/>
          </a:xfrm>
          <a:prstGeom prst="rect">
            <a:avLst/>
          </a:prstGeom>
          <a:noFill/>
          <a:ln>
            <a:solidFill>
              <a:schemeClr val="bg1"/>
            </a:solidFill>
            <a:round/>
          </a:ln>
        </p:spPr>
        <p:style>
          <a:lnRef idx="2">
            <a:schemeClr val="accent6"/>
          </a:lnRef>
          <a:fillRef idx="1">
            <a:schemeClr val="lt1"/>
          </a:fillRef>
          <a:effectRef idx="0">
            <a:schemeClr val="accent6"/>
          </a:effectRef>
          <a:fontRef idx="minor"/>
        </p:style>
        <p:txBody>
          <a:bodyPr lIns="90000" tIns="45000" rIns="90000" bIns="45000" anchor="ctr"/>
          <a:lstStyle/>
          <a:p>
            <a:pPr algn="just">
              <a:defRPr/>
            </a:pPr>
            <a:r>
              <a:rPr lang="it-IT" sz="1400" spc="-1" dirty="0">
                <a:ea typeface="Calibri" panose="020F0502020204030204" pitchFamily="34" charset="0"/>
                <a:cs typeface="Calibri" panose="020F0502020204030204" pitchFamily="34" charset="0"/>
              </a:rPr>
              <a:t>Nella scuola dell’infanzia l’insegnamento della Religione Cattolica è una preziosa opportunità educativa e culturale perché aiuta i bambini a scoprire le radici della nostra storia e della nostra identità. L’IRC offre diverse occasioni per lo sviluppo integrale della personalità dei bambini, promuovendo la riflessione sul loro patrimonio di esperienza e contribuendo a rispondere alle grandi domande di significato e di senso che partono dal cuore.</a:t>
            </a:r>
          </a:p>
          <a:p>
            <a:pPr algn="just" fontAlgn="auto">
              <a:spcBef>
                <a:spcPts val="0"/>
              </a:spcBef>
              <a:spcAft>
                <a:spcPts val="0"/>
              </a:spcAft>
              <a:defRPr/>
            </a:pPr>
            <a:r>
              <a:rPr lang="it-IT" sz="1400" dirty="0"/>
              <a:t>Oltre alle Indicazioni </a:t>
            </a:r>
            <a:r>
              <a:rPr lang="it-IT" sz="1400" dirty="0" smtClean="0"/>
              <a:t>Ministeriali, </a:t>
            </a:r>
            <a:r>
              <a:rPr lang="it-IT" sz="1400" dirty="0"/>
              <a:t>anche gli orientamenti  pedagogici sottolineano l’esigenza di «un percorso formativo che prenda in carico lo sviluppo in tutti i suoi aspetti: emotivi, cognitivi, relazionali, affettivi, morali, spirituali, sociali». In </a:t>
            </a:r>
            <a:r>
              <a:rPr lang="it-IT" sz="1400" dirty="0" smtClean="0"/>
              <a:t>questo </a:t>
            </a:r>
            <a:r>
              <a:rPr lang="it-IT" sz="1400" dirty="0"/>
              <a:t>l’IRC svolge dunque un ruolo prezioso nel coltivare mente e </a:t>
            </a:r>
            <a:r>
              <a:rPr lang="it-IT" sz="1400" dirty="0" smtClean="0"/>
              <a:t>cuore </a:t>
            </a:r>
            <a:r>
              <a:rPr lang="it-IT" sz="1400" dirty="0"/>
              <a:t>dei bambini all’apertura al senso religioso, al linguaggio religioso: … </a:t>
            </a:r>
            <a:r>
              <a:rPr lang="it-IT" sz="1400" dirty="0" smtClean="0"/>
              <a:t>i bambini </a:t>
            </a:r>
            <a:r>
              <a:rPr lang="it-IT" sz="1400" dirty="0"/>
              <a:t>hanno il diritto  ad approcciare diverse dimensioni del sapere, diversi linguaggi per dire e leggere la realtà, se stessi, gli altri.</a:t>
            </a:r>
          </a:p>
          <a:p>
            <a:pPr algn="just">
              <a:defRPr/>
            </a:pPr>
            <a:r>
              <a:rPr lang="it-IT" sz="1400" dirty="0"/>
              <a:t>La dimensione religiosa è determinante per lo sviluppo della persona: attraverso lo sviluppo delle competenze  si favorirà il percorso educativo di ogni bambino, aiutandolo ad orientarsi nella molteplicità e nella diversità delle esperienze di vita. Tale percorso affronterà e approfondirà  le domande dei bambini che hanno un’instancabile bisogno di sapere valorizzando le differenze culturali , favorendo “l’apertura all’altro e alla tolleranza, premessa per una vera e propria convivenza tra i popoli” (cfr. Raccomandazioni per i piani personalizzati delle attività educative di I.R.C. nella scuola dell’infanzia, 21 ottobre 2004). </a:t>
            </a:r>
          </a:p>
          <a:p>
            <a:pPr algn="just" fontAlgn="auto">
              <a:spcBef>
                <a:spcPts val="0"/>
              </a:spcBef>
              <a:spcAft>
                <a:spcPts val="0"/>
              </a:spcAft>
              <a:defRPr/>
            </a:pPr>
            <a:r>
              <a:rPr lang="it-IT" sz="1400" spc="-1" dirty="0">
                <a:ea typeface="Calibri" panose="020F0502020204030204" pitchFamily="34" charset="0"/>
                <a:cs typeface="Calibri" panose="020F0502020204030204" pitchFamily="34" charset="0"/>
              </a:rPr>
              <a:t>Nella progettazione di quest’anno «Una continua scoperta», racconteremo alcuni episodi della storia di Gesù attraverso la lettura di opere d’arte e visitando, anche virtualmente,  alcuni luoghi di Padova .</a:t>
            </a:r>
          </a:p>
          <a:p>
            <a:pPr algn="just" fontAlgn="auto">
              <a:spcBef>
                <a:spcPts val="0"/>
              </a:spcBef>
              <a:spcAft>
                <a:spcPts val="0"/>
              </a:spcAft>
              <a:defRPr/>
            </a:pPr>
            <a:r>
              <a:rPr lang="it-IT" sz="1400" spc="-1" dirty="0">
                <a:ea typeface="Calibri" panose="020F0502020204030204" pitchFamily="34" charset="0"/>
                <a:cs typeface="Calibri" panose="020F0502020204030204" pitchFamily="34" charset="0"/>
              </a:rPr>
              <a:t>Attraverso la narrazione di alcune pagine del testo «I volti di Dio»</a:t>
            </a:r>
          </a:p>
          <a:p>
            <a:pPr algn="just" fontAlgn="auto">
              <a:spcBef>
                <a:spcPts val="0"/>
              </a:spcBef>
              <a:spcAft>
                <a:spcPts val="0"/>
              </a:spcAft>
              <a:defRPr/>
            </a:pPr>
            <a:r>
              <a:rPr lang="it-IT" sz="1400" spc="-1" dirty="0">
                <a:ea typeface="Calibri" panose="020F0502020204030204" pitchFamily="34" charset="0"/>
                <a:cs typeface="Calibri" panose="020F0502020204030204" pitchFamily="34" charset="0"/>
              </a:rPr>
              <a:t>ascolteremo i loro </a:t>
            </a:r>
            <a:r>
              <a:rPr lang="it-IT" sz="1400" spc="-1" dirty="0" smtClean="0">
                <a:ea typeface="Calibri" panose="020F0502020204030204" pitchFamily="34" charset="0"/>
                <a:cs typeface="Calibri" panose="020F0502020204030204" pitchFamily="34" charset="0"/>
              </a:rPr>
              <a:t>pensieri </a:t>
            </a:r>
            <a:r>
              <a:rPr lang="it-IT" sz="1400" spc="-1" dirty="0">
                <a:ea typeface="Calibri" panose="020F0502020204030204" pitchFamily="34" charset="0"/>
                <a:cs typeface="Calibri" panose="020F0502020204030204" pitchFamily="34" charset="0"/>
              </a:rPr>
              <a:t>e valorizzeremo le loro idee, dando spazio </a:t>
            </a:r>
          </a:p>
          <a:p>
            <a:pPr algn="just" fontAlgn="auto">
              <a:spcBef>
                <a:spcPts val="0"/>
              </a:spcBef>
              <a:spcAft>
                <a:spcPts val="0"/>
              </a:spcAft>
              <a:defRPr/>
            </a:pPr>
            <a:r>
              <a:rPr lang="it-IT" sz="1400" spc="-1" dirty="0">
                <a:ea typeface="Calibri" panose="020F0502020204030204" pitchFamily="34" charset="0"/>
                <a:cs typeface="Calibri" panose="020F0502020204030204" pitchFamily="34" charset="0"/>
              </a:rPr>
              <a:t>alla lettura di alcune </a:t>
            </a:r>
            <a:r>
              <a:rPr lang="it-IT" sz="1400" spc="-1" dirty="0" smtClean="0">
                <a:ea typeface="Calibri" panose="020F0502020204030204" pitchFamily="34" charset="0"/>
                <a:cs typeface="Calibri" panose="020F0502020204030204" pitchFamily="34" charset="0"/>
              </a:rPr>
              <a:t>«… </a:t>
            </a:r>
            <a:r>
              <a:rPr lang="it-IT" sz="1400" i="1" spc="-1" dirty="0">
                <a:ea typeface="Calibri" panose="020F0502020204030204" pitchFamily="34" charset="0"/>
                <a:cs typeface="Calibri" panose="020F0502020204030204" pitchFamily="34" charset="0"/>
              </a:rPr>
              <a:t>immagini che non saranno mai sufficienti </a:t>
            </a:r>
          </a:p>
          <a:p>
            <a:pPr algn="just" fontAlgn="auto">
              <a:spcBef>
                <a:spcPts val="0"/>
              </a:spcBef>
              <a:spcAft>
                <a:spcPts val="0"/>
              </a:spcAft>
              <a:defRPr/>
            </a:pPr>
            <a:r>
              <a:rPr lang="it-IT" sz="1400" i="1" spc="-1" dirty="0">
                <a:ea typeface="Calibri" panose="020F0502020204030204" pitchFamily="34" charset="0"/>
                <a:cs typeface="Calibri" panose="020F0502020204030204" pitchFamily="34" charset="0"/>
              </a:rPr>
              <a:t>a contenere il volto di Dio. </a:t>
            </a:r>
          </a:p>
          <a:p>
            <a:pPr algn="just" fontAlgn="auto">
              <a:spcBef>
                <a:spcPts val="0"/>
              </a:spcBef>
              <a:spcAft>
                <a:spcPts val="0"/>
              </a:spcAft>
              <a:defRPr/>
            </a:pPr>
            <a:r>
              <a:rPr lang="it-IT" sz="1400" i="1" spc="-1" dirty="0">
                <a:ea typeface="Calibri" panose="020F0502020204030204" pitchFamily="34" charset="0"/>
                <a:cs typeface="Calibri" panose="020F0502020204030204" pitchFamily="34" charset="0"/>
              </a:rPr>
              <a:t>Ma, che nel loro mondo poetico e ispirato, </a:t>
            </a:r>
          </a:p>
          <a:p>
            <a:pPr algn="just" fontAlgn="auto">
              <a:spcBef>
                <a:spcPts val="0"/>
              </a:spcBef>
              <a:spcAft>
                <a:spcPts val="0"/>
              </a:spcAft>
              <a:defRPr/>
            </a:pPr>
            <a:r>
              <a:rPr lang="it-IT" sz="1400" i="1" spc="-1" dirty="0">
                <a:ea typeface="Calibri" panose="020F0502020204030204" pitchFamily="34" charset="0"/>
                <a:cs typeface="Calibri" panose="020F0502020204030204" pitchFamily="34" charset="0"/>
              </a:rPr>
              <a:t>tutte formano un aspetto del più insondabile dei misteri,</a:t>
            </a:r>
          </a:p>
          <a:p>
            <a:pPr algn="just" fontAlgn="auto">
              <a:spcBef>
                <a:spcPts val="0"/>
              </a:spcBef>
              <a:spcAft>
                <a:spcPts val="0"/>
              </a:spcAft>
              <a:defRPr/>
            </a:pPr>
            <a:r>
              <a:rPr lang="it-IT" sz="1400" i="1" spc="-1" dirty="0">
                <a:ea typeface="Calibri" panose="020F0502020204030204" pitchFamily="34" charset="0"/>
                <a:cs typeface="Calibri" panose="020F0502020204030204" pitchFamily="34" charset="0"/>
              </a:rPr>
              <a:t>quello  che si rivela non «Ai dotti e sapienti» ma «Ai più piccoli». </a:t>
            </a:r>
          </a:p>
          <a:p>
            <a:pPr algn="just" fontAlgn="auto">
              <a:spcBef>
                <a:spcPts val="0"/>
              </a:spcBef>
              <a:spcAft>
                <a:spcPts val="0"/>
              </a:spcAft>
              <a:defRPr/>
            </a:pPr>
            <a:r>
              <a:rPr lang="it-IT" sz="1400" i="1" spc="-1" dirty="0">
                <a:ea typeface="Calibri" panose="020F0502020204030204" pitchFamily="34" charset="0"/>
                <a:cs typeface="Calibri" panose="020F0502020204030204" pitchFamily="34" charset="0"/>
              </a:rPr>
              <a:t>E quindi ai nostri bambini.»</a:t>
            </a:r>
          </a:p>
          <a:p>
            <a:pPr algn="just" fontAlgn="auto">
              <a:spcBef>
                <a:spcPts val="0"/>
              </a:spcBef>
              <a:spcAft>
                <a:spcPts val="0"/>
              </a:spcAft>
              <a:defRPr/>
            </a:pPr>
            <a:endParaRPr lang="it-IT" sz="1400" spc="-1" dirty="0">
              <a:latin typeface="Calibri" panose="020F0502020204030204" pitchFamily="34" charset="0"/>
              <a:ea typeface="Calibri" panose="020F0502020204030204" pitchFamily="34" charset="0"/>
              <a:cs typeface="Calibri" panose="020F0502020204030204" pitchFamily="34" charset="0"/>
            </a:endParaRPr>
          </a:p>
        </p:txBody>
      </p:sp>
      <p:sp>
        <p:nvSpPr>
          <p:cNvPr id="4" name="CustomShape 3">
            <a:extLst>
              <a:ext uri="{FF2B5EF4-FFF2-40B4-BE49-F238E27FC236}">
                <a16:creationId xmlns="" xmlns:a16="http://schemas.microsoft.com/office/drawing/2014/main" id="{43C685B9-68A7-D54C-E572-B2C87C184A57}"/>
              </a:ext>
            </a:extLst>
          </p:cNvPr>
          <p:cNvSpPr/>
          <p:nvPr/>
        </p:nvSpPr>
        <p:spPr>
          <a:xfrm>
            <a:off x="6421821" y="4146319"/>
            <a:ext cx="3955283" cy="2380606"/>
          </a:xfrm>
          <a:prstGeom prst="rect">
            <a:avLst/>
          </a:prstGeom>
          <a:ln>
            <a:solidFill>
              <a:srgbClr val="0070C0"/>
            </a:solidFill>
            <a:round/>
          </a:ln>
        </p:spPr>
        <p:style>
          <a:lnRef idx="2">
            <a:schemeClr val="accent6"/>
          </a:lnRef>
          <a:fillRef idx="1">
            <a:schemeClr val="lt1"/>
          </a:fillRef>
          <a:effectRef idx="0">
            <a:schemeClr val="accent6"/>
          </a:effectRef>
          <a:fontRef idx="minor"/>
        </p:style>
        <p:txBody>
          <a:bodyPr lIns="90000" tIns="45000" rIns="90000" bIns="45000" anchor="ctr"/>
          <a:lstStyle/>
          <a:p>
            <a:pPr algn="ctr" fontAlgn="auto">
              <a:spcBef>
                <a:spcPts val="0"/>
              </a:spcBef>
              <a:spcAft>
                <a:spcPts val="0"/>
              </a:spcAft>
              <a:defRPr/>
            </a:pPr>
            <a:r>
              <a:rPr lang="it-IT" sz="1400" b="1" spc="-1" dirty="0">
                <a:solidFill>
                  <a:schemeClr val="accent1"/>
                </a:solidFill>
                <a:latin typeface="Arial Narrow"/>
              </a:rPr>
              <a:t>« UNA CONTINUA SCOPERTA»</a:t>
            </a:r>
          </a:p>
          <a:p>
            <a:pPr algn="ctr" fontAlgn="auto">
              <a:spcBef>
                <a:spcPts val="0"/>
              </a:spcBef>
              <a:spcAft>
                <a:spcPts val="0"/>
              </a:spcAft>
              <a:defRPr/>
            </a:pPr>
            <a:endParaRPr lang="it-IT" sz="1400" b="1" spc="-1" dirty="0">
              <a:solidFill>
                <a:schemeClr val="accent1"/>
              </a:solidFill>
              <a:latin typeface="Arial Narrow"/>
            </a:endParaRPr>
          </a:p>
          <a:p>
            <a:pPr algn="ctr" fontAlgn="auto">
              <a:spcBef>
                <a:spcPts val="0"/>
              </a:spcBef>
              <a:spcAft>
                <a:spcPts val="0"/>
              </a:spcAft>
              <a:defRPr/>
            </a:pPr>
            <a:r>
              <a:rPr lang="it-IT" sz="1400" b="1" spc="-1" dirty="0">
                <a:solidFill>
                  <a:srgbClr val="000000"/>
                </a:solidFill>
                <a:latin typeface="Arial Narrow"/>
              </a:rPr>
              <a:t>IRC </a:t>
            </a:r>
          </a:p>
          <a:p>
            <a:pPr algn="ctr" fontAlgn="auto">
              <a:spcBef>
                <a:spcPts val="0"/>
              </a:spcBef>
              <a:spcAft>
                <a:spcPts val="0"/>
              </a:spcAft>
              <a:defRPr/>
            </a:pPr>
            <a:r>
              <a:rPr lang="it-IT" sz="1400" b="1" spc="-1" dirty="0">
                <a:solidFill>
                  <a:srgbClr val="000000"/>
                </a:solidFill>
                <a:latin typeface="Arial Narrow"/>
              </a:rPr>
              <a:t>«UN’AUTENTICA MERAVIGLIA»</a:t>
            </a:r>
          </a:p>
          <a:p>
            <a:pPr algn="ctr" fontAlgn="auto">
              <a:spcBef>
                <a:spcPts val="0"/>
              </a:spcBef>
              <a:spcAft>
                <a:spcPts val="0"/>
              </a:spcAft>
              <a:defRPr/>
            </a:pPr>
            <a:r>
              <a:rPr lang="it-IT" sz="1400" spc="-1" dirty="0">
                <a:solidFill>
                  <a:srgbClr val="000000"/>
                </a:solidFill>
                <a:latin typeface="Arial Narrow"/>
              </a:rPr>
              <a:t>ottobre - dicembre</a:t>
            </a:r>
          </a:p>
          <a:p>
            <a:pPr algn="ctr" fontAlgn="auto">
              <a:spcBef>
                <a:spcPts val="0"/>
              </a:spcBef>
              <a:spcAft>
                <a:spcPts val="0"/>
              </a:spcAft>
              <a:defRPr/>
            </a:pPr>
            <a:endParaRPr lang="it-IT" sz="1400" spc="-1" dirty="0">
              <a:solidFill>
                <a:srgbClr val="000000"/>
              </a:solidFill>
              <a:latin typeface="Arial Narrow"/>
            </a:endParaRPr>
          </a:p>
          <a:p>
            <a:pPr algn="ctr" fontAlgn="auto">
              <a:spcBef>
                <a:spcPts val="0"/>
              </a:spcBef>
              <a:spcAft>
                <a:spcPts val="0"/>
              </a:spcAft>
              <a:defRPr/>
            </a:pPr>
            <a:r>
              <a:rPr lang="it-IT" sz="1400" b="1" spc="-1" dirty="0">
                <a:solidFill>
                  <a:srgbClr val="000000"/>
                </a:solidFill>
                <a:latin typeface="Arial Narrow"/>
              </a:rPr>
              <a:t>«I VOLTI DI DIO»</a:t>
            </a:r>
          </a:p>
          <a:p>
            <a:pPr algn="ctr" fontAlgn="auto">
              <a:spcBef>
                <a:spcPts val="0"/>
              </a:spcBef>
              <a:spcAft>
                <a:spcPts val="0"/>
              </a:spcAft>
              <a:defRPr/>
            </a:pPr>
            <a:r>
              <a:rPr lang="it-IT" sz="1400" spc="-1" dirty="0">
                <a:solidFill>
                  <a:srgbClr val="000000"/>
                </a:solidFill>
                <a:latin typeface="Arial Narrow"/>
              </a:rPr>
              <a:t>gennaio – maggio</a:t>
            </a:r>
          </a:p>
        </p:txBody>
      </p:sp>
    </p:spTree>
    <p:extLst>
      <p:ext uri="{BB962C8B-B14F-4D97-AF65-F5344CB8AC3E}">
        <p14:creationId xmlns:p14="http://schemas.microsoft.com/office/powerpoint/2010/main" val="10320246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 xmlns:a16="http://schemas.microsoft.com/office/drawing/2014/main" id="{D690B39C-519A-3683-95C9-BBA1D70D71DB}"/>
              </a:ext>
            </a:extLst>
          </p:cNvPr>
          <p:cNvSpPr/>
          <p:nvPr/>
        </p:nvSpPr>
        <p:spPr>
          <a:xfrm>
            <a:off x="178902" y="1525023"/>
            <a:ext cx="11727180" cy="46423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rgbClr val="FF0000"/>
                </a:solidFill>
                <a:effectLst/>
                <a:ea typeface="Times New Roman" pitchFamily="18" charset="0"/>
                <a:cs typeface="Arial Narrow" pitchFamily="34" charset="0"/>
              </a:rPr>
              <a:t>COMPETENZA CHIAVE EUROPEA: COMPETENZA ALFABETICA FUNZIONALE</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it-IT" sz="1400" b="1" i="0" u="none" strike="noStrike" cap="none" normalizeH="0" baseline="0" dirty="0">
                <a:ln>
                  <a:noFill/>
                </a:ln>
                <a:solidFill>
                  <a:srgbClr val="FF0000"/>
                </a:solidFill>
                <a:effectLst/>
                <a:ea typeface="Times New Roman" pitchFamily="18" charset="0"/>
                <a:cs typeface="Arial Narrow" pitchFamily="34" charset="0"/>
              </a:rPr>
              <a:t>Competenza specifica: </a:t>
            </a:r>
            <a:r>
              <a:rPr lang="it-IT" sz="1400" spc="-85" dirty="0">
                <a:cs typeface="Arial MT"/>
              </a:rPr>
              <a:t>Comprendere</a:t>
            </a:r>
            <a:r>
              <a:rPr lang="it-IT" sz="1400" spc="-75" dirty="0">
                <a:cs typeface="Arial MT"/>
              </a:rPr>
              <a:t> </a:t>
            </a:r>
            <a:r>
              <a:rPr lang="it-IT" sz="1400" spc="-55" dirty="0">
                <a:cs typeface="Arial MT"/>
              </a:rPr>
              <a:t>testi</a:t>
            </a:r>
            <a:r>
              <a:rPr lang="it-IT" sz="1400" spc="-85" dirty="0">
                <a:cs typeface="Arial MT"/>
              </a:rPr>
              <a:t> </a:t>
            </a:r>
            <a:r>
              <a:rPr lang="it-IT" sz="1400" spc="-55" dirty="0">
                <a:cs typeface="Arial MT"/>
              </a:rPr>
              <a:t>di</a:t>
            </a:r>
            <a:r>
              <a:rPr lang="it-IT" sz="1400" spc="-70" dirty="0">
                <a:cs typeface="Arial MT"/>
              </a:rPr>
              <a:t> </a:t>
            </a:r>
            <a:r>
              <a:rPr lang="it-IT" sz="1400" spc="-65" dirty="0">
                <a:cs typeface="Arial MT"/>
              </a:rPr>
              <a:t>vario</a:t>
            </a:r>
            <a:r>
              <a:rPr lang="it-IT" sz="1400" spc="-75" dirty="0">
                <a:cs typeface="Arial MT"/>
              </a:rPr>
              <a:t> </a:t>
            </a:r>
            <a:r>
              <a:rPr lang="it-IT" sz="1400" spc="-60" dirty="0">
                <a:cs typeface="Arial MT"/>
              </a:rPr>
              <a:t>tipo</a:t>
            </a:r>
            <a:r>
              <a:rPr lang="it-IT" sz="1400" spc="-70" dirty="0">
                <a:cs typeface="Arial MT"/>
              </a:rPr>
              <a:t> </a:t>
            </a:r>
            <a:r>
              <a:rPr lang="it-IT" sz="1400" spc="-50" dirty="0">
                <a:cs typeface="Arial MT"/>
              </a:rPr>
              <a:t>letti</a:t>
            </a:r>
            <a:r>
              <a:rPr lang="it-IT" sz="1400" spc="-45" dirty="0">
                <a:cs typeface="Arial MT"/>
              </a:rPr>
              <a:t> </a:t>
            </a:r>
            <a:r>
              <a:rPr lang="it-IT" sz="1400" spc="-85" dirty="0">
                <a:cs typeface="Arial MT"/>
              </a:rPr>
              <a:t>da</a:t>
            </a:r>
            <a:r>
              <a:rPr lang="it-IT" sz="1400" spc="-75" dirty="0">
                <a:cs typeface="Arial MT"/>
              </a:rPr>
              <a:t> </a:t>
            </a:r>
            <a:r>
              <a:rPr lang="it-IT" sz="1400" spc="-60" dirty="0">
                <a:cs typeface="Arial MT"/>
              </a:rPr>
              <a:t>altri.</a:t>
            </a:r>
            <a:endParaRPr lang="it-IT" sz="1400" dirty="0"/>
          </a:p>
        </p:txBody>
      </p:sp>
      <p:sp>
        <p:nvSpPr>
          <p:cNvPr id="4" name="Rettangolo 3">
            <a:extLst>
              <a:ext uri="{FF2B5EF4-FFF2-40B4-BE49-F238E27FC236}">
                <a16:creationId xmlns="" xmlns:a16="http://schemas.microsoft.com/office/drawing/2014/main" id="{52CA8269-EC68-E7FA-D9D1-03515746DB0B}"/>
              </a:ext>
            </a:extLst>
          </p:cNvPr>
          <p:cNvSpPr/>
          <p:nvPr/>
        </p:nvSpPr>
        <p:spPr>
          <a:xfrm>
            <a:off x="248926" y="277401"/>
            <a:ext cx="11725591" cy="195209"/>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it-IT" sz="1200" dirty="0"/>
              <a:t>UNITÀ DI APPRENDIMENTO</a:t>
            </a:r>
          </a:p>
        </p:txBody>
      </p:sp>
      <p:sp>
        <p:nvSpPr>
          <p:cNvPr id="5" name="Rettangolo 4">
            <a:extLst>
              <a:ext uri="{FF2B5EF4-FFF2-40B4-BE49-F238E27FC236}">
                <a16:creationId xmlns="" xmlns:a16="http://schemas.microsoft.com/office/drawing/2014/main" id="{5E3E5670-F5C4-DF97-8D0A-359C652EE9C1}"/>
              </a:ext>
            </a:extLst>
          </p:cNvPr>
          <p:cNvSpPr/>
          <p:nvPr/>
        </p:nvSpPr>
        <p:spPr>
          <a:xfrm>
            <a:off x="213440" y="515007"/>
            <a:ext cx="11723077" cy="100899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dirty="0">
                <a:solidFill>
                  <a:srgbClr val="FF0000"/>
                </a:solidFill>
              </a:rPr>
              <a:t>«I VOLTI DI DIO»</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dirty="0" smtClean="0">
                <a:solidFill>
                  <a:srgbClr val="FF0000"/>
                </a:solidFill>
              </a:rPr>
              <a:t>IRC</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dirty="0" smtClean="0">
                <a:solidFill>
                  <a:srgbClr val="FF0000"/>
                </a:solidFill>
              </a:rPr>
              <a:t>TRASVERSALE SEZIONE</a:t>
            </a:r>
            <a:endParaRPr lang="it-IT" sz="1400" b="1" dirty="0">
              <a:solidFill>
                <a:srgbClr val="FF0000"/>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dirty="0" smtClean="0">
                <a:solidFill>
                  <a:schemeClr val="tx1"/>
                </a:solidFill>
              </a:rPr>
              <a:t>GENNAIO </a:t>
            </a:r>
            <a:r>
              <a:rPr lang="it-IT" sz="1400" b="1" dirty="0">
                <a:solidFill>
                  <a:schemeClr val="tx1"/>
                </a:solidFill>
              </a:rPr>
              <a:t>- </a:t>
            </a:r>
            <a:r>
              <a:rPr lang="it-IT" sz="1400" b="1" dirty="0" smtClean="0">
                <a:solidFill>
                  <a:schemeClr val="tx1"/>
                </a:solidFill>
              </a:rPr>
              <a:t>MAGGIO</a:t>
            </a:r>
            <a:endParaRPr lang="it-IT" sz="1400" b="1" dirty="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it-IT" sz="1400" dirty="0"/>
          </a:p>
        </p:txBody>
      </p:sp>
      <p:sp>
        <p:nvSpPr>
          <p:cNvPr id="8" name="Rettangolo 7">
            <a:extLst>
              <a:ext uri="{FF2B5EF4-FFF2-40B4-BE49-F238E27FC236}">
                <a16:creationId xmlns="" xmlns:a16="http://schemas.microsoft.com/office/drawing/2014/main" id="{4DD55569-3A0A-B0A1-AAD4-6B5ABD06FF71}"/>
              </a:ext>
            </a:extLst>
          </p:cNvPr>
          <p:cNvSpPr/>
          <p:nvPr/>
        </p:nvSpPr>
        <p:spPr>
          <a:xfrm>
            <a:off x="152413" y="3425784"/>
            <a:ext cx="11727181" cy="65921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rgbClr val="FF0000"/>
                </a:solidFill>
                <a:effectLst/>
                <a:ea typeface="Verdana" pitchFamily="34" charset="0"/>
                <a:cs typeface="Calibri" pitchFamily="34" charset="0"/>
              </a:rPr>
              <a:t>COMPETENZA IN MATERIA DI </a:t>
            </a:r>
            <a:r>
              <a:rPr kumimoji="0" lang="it-IT" sz="1400" b="1" i="0" u="none" strike="noStrike" cap="none" normalizeH="0" baseline="0" dirty="0">
                <a:ln>
                  <a:noFill/>
                </a:ln>
                <a:solidFill>
                  <a:srgbClr val="FF0000"/>
                </a:solidFill>
                <a:effectLst/>
                <a:ea typeface="Times New Roman" pitchFamily="18" charset="0"/>
                <a:cs typeface="Calibri" pitchFamily="34" charset="0"/>
              </a:rPr>
              <a:t>CONSAPEVOLEZZA ED ESPRESSIONE CULTURALI – IMMAGINI, SUONI, COLORI</a:t>
            </a:r>
          </a:p>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rgbClr val="FF0000"/>
                </a:solidFill>
                <a:effectLst/>
              </a:rPr>
              <a:t>Competenza specifica:</a:t>
            </a:r>
            <a:r>
              <a:rPr kumimoji="0" lang="it-IT" sz="1400" b="0" i="0" u="none" strike="noStrike" cap="none" normalizeH="0" baseline="0" dirty="0">
                <a:ln>
                  <a:noFill/>
                </a:ln>
                <a:solidFill>
                  <a:schemeClr val="tx1"/>
                </a:solidFill>
                <a:effectLst/>
                <a:cs typeface="Times New Roman" pitchFamily="18" charset="0"/>
              </a:rPr>
              <a:t> </a:t>
            </a:r>
            <a:r>
              <a:rPr lang="it-IT" sz="1400" kern="1200" dirty="0">
                <a:solidFill>
                  <a:schemeClr val="tx1"/>
                </a:solidFill>
                <a:effectLst/>
                <a:ea typeface="Times New Roman" panose="02020603050405020304" pitchFamily="18" charset="0"/>
                <a:cs typeface="Arial Narrow" panose="020B0606020202030204" pitchFamily="34" charset="0"/>
              </a:rPr>
              <a:t>Padroneggiare</a:t>
            </a:r>
            <a:r>
              <a:rPr lang="it-IT" sz="1400" kern="1200" dirty="0">
                <a:solidFill>
                  <a:srgbClr val="FF0000"/>
                </a:solidFill>
                <a:effectLst/>
                <a:ea typeface="Times New Roman" panose="02020603050405020304" pitchFamily="18" charset="0"/>
                <a:cs typeface="Arial Narrow" panose="020B0606020202030204" pitchFamily="34" charset="0"/>
              </a:rPr>
              <a:t> </a:t>
            </a:r>
            <a:r>
              <a:rPr lang="it-IT" sz="1400" kern="1200" dirty="0">
                <a:solidFill>
                  <a:srgbClr val="00000A"/>
                </a:solidFill>
                <a:effectLst/>
                <a:ea typeface="Times New Roman" panose="02020603050405020304" pitchFamily="18" charset="0"/>
                <a:cs typeface="Arial Narrow" panose="020B0606020202030204" pitchFamily="34" charset="0"/>
              </a:rPr>
              <a:t>gli strumenti necessari ad un utilizzo dei linguaggi espressivi, artistici, visivi, multimediali (strumenti e tecniche di fruizione e produzione, lettura).</a:t>
            </a:r>
            <a:endParaRPr kumimoji="0" lang="it-IT" sz="1400" b="0" i="0" u="none" strike="noStrike" cap="none" normalizeH="0" baseline="0" dirty="0">
              <a:ln>
                <a:noFill/>
              </a:ln>
              <a:solidFill>
                <a:schemeClr val="tx1"/>
              </a:solidFill>
              <a:effectLst/>
            </a:endParaRPr>
          </a:p>
        </p:txBody>
      </p:sp>
      <p:sp>
        <p:nvSpPr>
          <p:cNvPr id="2" name="Rettangolo 1">
            <a:extLst>
              <a:ext uri="{FF2B5EF4-FFF2-40B4-BE49-F238E27FC236}">
                <a16:creationId xmlns="" xmlns:a16="http://schemas.microsoft.com/office/drawing/2014/main" id="{A9409E08-554A-262B-55A7-9914695F0D28}"/>
              </a:ext>
            </a:extLst>
          </p:cNvPr>
          <p:cNvSpPr/>
          <p:nvPr/>
        </p:nvSpPr>
        <p:spPr>
          <a:xfrm>
            <a:off x="178147" y="2015373"/>
            <a:ext cx="11727180" cy="640081"/>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rgbClr val="FF0000"/>
                </a:solidFill>
                <a:effectLst/>
              </a:rPr>
              <a:t>COMPETENZA CHIAVE EUROPEA: </a:t>
            </a:r>
            <a:r>
              <a:rPr kumimoji="0" lang="it-IT" sz="1400" b="1" i="0" u="none" strike="noStrike" cap="none" normalizeH="0" baseline="0" dirty="0">
                <a:ln>
                  <a:noFill/>
                </a:ln>
                <a:solidFill>
                  <a:srgbClr val="FF0000"/>
                </a:solidFill>
                <a:effectLst/>
                <a:ea typeface="Times New Roman" pitchFamily="18" charset="0"/>
                <a:cs typeface="Arial Narrow" pitchFamily="34" charset="0"/>
              </a:rPr>
              <a:t>COMPETENZA PERSONALE, SOCIALE E CAPACITÀ DI IMPARARE AD IMPARARE</a:t>
            </a:r>
            <a:endParaRPr lang="it-IT" sz="1400" b="1" dirty="0">
              <a:solidFill>
                <a:srgbClr val="FF0000"/>
              </a:solidFill>
              <a:ea typeface="Times New Roman" pitchFamily="18" charset="0"/>
              <a:cs typeface="Arial Narrow" pitchFamily="34" charset="0"/>
            </a:endParaRPr>
          </a:p>
          <a:p>
            <a:pPr fontAlgn="base">
              <a:spcBef>
                <a:spcPct val="0"/>
              </a:spcBef>
              <a:spcAft>
                <a:spcPct val="0"/>
              </a:spcAft>
            </a:pPr>
            <a:r>
              <a:rPr kumimoji="0" lang="it-IT" sz="1400" b="1" i="0" u="none" strike="noStrike" cap="none" normalizeH="0" baseline="0" dirty="0">
                <a:ln>
                  <a:noFill/>
                </a:ln>
                <a:solidFill>
                  <a:srgbClr val="FF0000"/>
                </a:solidFill>
                <a:effectLst/>
              </a:rPr>
              <a:t>Competenza specifica</a:t>
            </a:r>
            <a:r>
              <a:rPr kumimoji="0" lang="it-IT" sz="1400" b="0" i="0" u="none" strike="noStrike" cap="none" normalizeH="0" baseline="0" dirty="0">
                <a:ln>
                  <a:noFill/>
                </a:ln>
                <a:solidFill>
                  <a:srgbClr val="FF0000"/>
                </a:solidFill>
                <a:effectLst/>
              </a:rPr>
              <a:t>: </a:t>
            </a:r>
            <a:r>
              <a:rPr lang="it-IT" sz="1400" dirty="0">
                <a:cs typeface="Arial MT"/>
              </a:rPr>
              <a:t>P</a:t>
            </a:r>
            <a:r>
              <a:rPr lang="it-IT" sz="1400" spc="-10" dirty="0">
                <a:cs typeface="Arial MT"/>
              </a:rPr>
              <a:t>o</a:t>
            </a:r>
            <a:r>
              <a:rPr lang="it-IT" sz="1400" dirty="0">
                <a:cs typeface="Arial MT"/>
              </a:rPr>
              <a:t>rre</a:t>
            </a:r>
            <a:r>
              <a:rPr lang="it-IT" sz="1400" spc="-35" dirty="0">
                <a:cs typeface="Arial MT"/>
              </a:rPr>
              <a:t> </a:t>
            </a:r>
            <a:r>
              <a:rPr lang="it-IT" sz="1400" spc="-10" dirty="0">
                <a:cs typeface="Arial MT"/>
              </a:rPr>
              <a:t>do</a:t>
            </a:r>
            <a:r>
              <a:rPr lang="it-IT" sz="1400" spc="15" dirty="0">
                <a:cs typeface="Arial MT"/>
              </a:rPr>
              <a:t>m</a:t>
            </a:r>
            <a:r>
              <a:rPr lang="it-IT" sz="1400" spc="-10" dirty="0">
                <a:cs typeface="Arial MT"/>
              </a:rPr>
              <a:t>a</a:t>
            </a:r>
            <a:r>
              <a:rPr lang="it-IT" sz="1400" spc="5" dirty="0">
                <a:cs typeface="Arial MT"/>
              </a:rPr>
              <a:t>n</a:t>
            </a:r>
            <a:r>
              <a:rPr lang="it-IT" sz="1400" spc="-10" dirty="0">
                <a:cs typeface="Arial MT"/>
              </a:rPr>
              <a:t>d</a:t>
            </a:r>
            <a:r>
              <a:rPr lang="it-IT" sz="1400" dirty="0">
                <a:cs typeface="Arial MT"/>
              </a:rPr>
              <a:t>e</a:t>
            </a:r>
            <a:r>
              <a:rPr lang="it-IT" sz="1400" spc="-45" dirty="0">
                <a:cs typeface="Arial MT"/>
              </a:rPr>
              <a:t> </a:t>
            </a:r>
            <a:r>
              <a:rPr lang="it-IT" sz="1400" dirty="0">
                <a:cs typeface="Arial MT"/>
              </a:rPr>
              <a:t>s</a:t>
            </a:r>
            <a:r>
              <a:rPr lang="it-IT" sz="1400" spc="-10" dirty="0">
                <a:cs typeface="Arial MT"/>
              </a:rPr>
              <a:t>u</a:t>
            </a:r>
            <a:r>
              <a:rPr lang="it-IT" sz="1400" dirty="0">
                <a:cs typeface="Arial MT"/>
              </a:rPr>
              <a:t>i </a:t>
            </a:r>
            <a:r>
              <a:rPr lang="it-IT" sz="1400" spc="-5" dirty="0">
                <a:cs typeface="Arial MT"/>
              </a:rPr>
              <a:t>t</a:t>
            </a:r>
            <a:r>
              <a:rPr lang="it-IT" sz="1400" spc="-10" dirty="0">
                <a:cs typeface="Arial MT"/>
              </a:rPr>
              <a:t>e</a:t>
            </a:r>
            <a:r>
              <a:rPr lang="it-IT" sz="1400" dirty="0">
                <a:cs typeface="Arial MT"/>
              </a:rPr>
              <a:t>mi</a:t>
            </a:r>
            <a:r>
              <a:rPr lang="it-IT" sz="1400" spc="-10" dirty="0">
                <a:cs typeface="Arial MT"/>
              </a:rPr>
              <a:t> e</a:t>
            </a:r>
            <a:r>
              <a:rPr lang="it-IT" sz="1400" dirty="0">
                <a:cs typeface="Arial MT"/>
              </a:rPr>
              <a:t>s</a:t>
            </a:r>
            <a:r>
              <a:rPr lang="it-IT" sz="1400" spc="5" dirty="0">
                <a:cs typeface="Arial MT"/>
              </a:rPr>
              <a:t>i</a:t>
            </a:r>
            <a:r>
              <a:rPr lang="it-IT" sz="1400" dirty="0">
                <a:cs typeface="Arial MT"/>
              </a:rPr>
              <a:t>s</a:t>
            </a:r>
            <a:r>
              <a:rPr lang="it-IT" sz="1400" spc="-5" dirty="0">
                <a:cs typeface="Arial MT"/>
              </a:rPr>
              <a:t>t</a:t>
            </a:r>
            <a:r>
              <a:rPr lang="it-IT" sz="1400" spc="5" dirty="0">
                <a:cs typeface="Arial MT"/>
              </a:rPr>
              <a:t>e</a:t>
            </a:r>
            <a:r>
              <a:rPr lang="it-IT" sz="1400" spc="-10" dirty="0">
                <a:cs typeface="Arial MT"/>
              </a:rPr>
              <a:t>n</a:t>
            </a:r>
            <a:r>
              <a:rPr lang="it-IT" sz="1400" dirty="0">
                <a:cs typeface="Arial MT"/>
              </a:rPr>
              <a:t>z</a:t>
            </a:r>
            <a:r>
              <a:rPr lang="it-IT" sz="1400" spc="5" dirty="0">
                <a:cs typeface="Arial MT"/>
              </a:rPr>
              <a:t>i</a:t>
            </a:r>
            <a:r>
              <a:rPr lang="it-IT" sz="1400" spc="-10" dirty="0">
                <a:cs typeface="Arial MT"/>
              </a:rPr>
              <a:t>a</a:t>
            </a:r>
            <a:r>
              <a:rPr lang="it-IT" sz="1400" spc="5" dirty="0">
                <a:cs typeface="Arial MT"/>
              </a:rPr>
              <a:t>l</a:t>
            </a:r>
            <a:r>
              <a:rPr lang="it-IT" sz="1400" dirty="0">
                <a:cs typeface="Arial MT"/>
              </a:rPr>
              <a:t>i e</a:t>
            </a:r>
            <a:r>
              <a:rPr lang="it-IT" sz="1400" spc="-20" dirty="0">
                <a:cs typeface="Arial MT"/>
              </a:rPr>
              <a:t> </a:t>
            </a:r>
            <a:r>
              <a:rPr lang="it-IT" sz="1400" dirty="0">
                <a:cs typeface="Arial MT"/>
              </a:rPr>
              <a:t>r</a:t>
            </a:r>
            <a:r>
              <a:rPr lang="it-IT" sz="1400" spc="-10" dirty="0">
                <a:cs typeface="Arial MT"/>
              </a:rPr>
              <a:t>e</a:t>
            </a:r>
            <a:r>
              <a:rPr lang="it-IT" sz="1400" spc="5" dirty="0">
                <a:cs typeface="Arial MT"/>
              </a:rPr>
              <a:t>li</a:t>
            </a:r>
            <a:r>
              <a:rPr lang="it-IT" sz="1400" spc="-10" dirty="0">
                <a:cs typeface="Arial MT"/>
              </a:rPr>
              <a:t>g</a:t>
            </a:r>
            <a:r>
              <a:rPr lang="it-IT" sz="1400" spc="5" dirty="0">
                <a:cs typeface="Arial MT"/>
              </a:rPr>
              <a:t>i</a:t>
            </a:r>
            <a:r>
              <a:rPr lang="it-IT" sz="1400" spc="-10" dirty="0">
                <a:cs typeface="Arial MT"/>
              </a:rPr>
              <a:t>o</a:t>
            </a:r>
            <a:r>
              <a:rPr lang="it-IT" sz="1400" dirty="0">
                <a:cs typeface="Arial MT"/>
              </a:rPr>
              <a:t>s</a:t>
            </a:r>
            <a:r>
              <a:rPr lang="it-IT" sz="1400" spc="5" dirty="0">
                <a:cs typeface="Arial MT"/>
              </a:rPr>
              <a:t>i</a:t>
            </a:r>
            <a:r>
              <a:rPr lang="it-IT" sz="1400" dirty="0">
                <a:cs typeface="Arial MT"/>
              </a:rPr>
              <a:t>, </a:t>
            </a:r>
            <a:r>
              <a:rPr lang="it-IT" sz="1400" spc="15" dirty="0">
                <a:cs typeface="Arial MT"/>
              </a:rPr>
              <a:t> </a:t>
            </a:r>
            <a:r>
              <a:rPr lang="it-IT" sz="1400" dirty="0">
                <a:cs typeface="Arial MT"/>
              </a:rPr>
              <a:t>s</a:t>
            </a:r>
            <a:r>
              <a:rPr lang="it-IT" sz="1400" spc="-10" dirty="0">
                <a:cs typeface="Arial MT"/>
              </a:rPr>
              <a:t>u</a:t>
            </a:r>
            <a:r>
              <a:rPr lang="it-IT" sz="1400" spc="5" dirty="0">
                <a:cs typeface="Arial MT"/>
              </a:rPr>
              <a:t>lle  </a:t>
            </a:r>
            <a:r>
              <a:rPr lang="it-IT" sz="1400" spc="-60" dirty="0">
                <a:cs typeface="Arial MT"/>
              </a:rPr>
              <a:t>diversità </a:t>
            </a:r>
            <a:r>
              <a:rPr lang="it-IT" sz="1400" spc="-50" dirty="0">
                <a:cs typeface="Arial MT"/>
              </a:rPr>
              <a:t>culturali, </a:t>
            </a:r>
            <a:r>
              <a:rPr lang="it-IT" sz="1400" spc="-65" dirty="0">
                <a:cs typeface="Arial MT"/>
              </a:rPr>
              <a:t>su </a:t>
            </a:r>
            <a:r>
              <a:rPr lang="it-IT" sz="1400" spc="-55" dirty="0">
                <a:cs typeface="Arial MT"/>
              </a:rPr>
              <a:t>ciò </a:t>
            </a:r>
            <a:r>
              <a:rPr lang="it-IT" sz="1400" spc="-75" dirty="0">
                <a:cs typeface="Arial MT"/>
              </a:rPr>
              <a:t>che</a:t>
            </a:r>
            <a:r>
              <a:rPr lang="it-IT" sz="1400" spc="-70" dirty="0">
                <a:cs typeface="Arial MT"/>
              </a:rPr>
              <a:t> </a:t>
            </a:r>
            <a:r>
              <a:rPr lang="it-IT" sz="1400" spc="-75" dirty="0">
                <a:cs typeface="Arial MT"/>
              </a:rPr>
              <a:t>è</a:t>
            </a:r>
            <a:r>
              <a:rPr lang="it-IT" sz="1400" spc="-70" dirty="0">
                <a:cs typeface="Arial MT"/>
              </a:rPr>
              <a:t> </a:t>
            </a:r>
            <a:r>
              <a:rPr lang="it-IT" sz="1400" spc="-75" dirty="0">
                <a:cs typeface="Arial MT"/>
              </a:rPr>
              <a:t>bene o</a:t>
            </a:r>
            <a:r>
              <a:rPr lang="it-IT" sz="1400" spc="-70" dirty="0">
                <a:cs typeface="Arial MT"/>
              </a:rPr>
              <a:t> </a:t>
            </a:r>
            <a:r>
              <a:rPr lang="it-IT" sz="1400" spc="-65" dirty="0">
                <a:cs typeface="Arial MT"/>
              </a:rPr>
              <a:t>male,</a:t>
            </a:r>
            <a:r>
              <a:rPr lang="it-IT" sz="1400" spc="-60" dirty="0">
                <a:cs typeface="Arial MT"/>
              </a:rPr>
              <a:t> </a:t>
            </a:r>
            <a:r>
              <a:rPr lang="it-IT" sz="1400" spc="-55" dirty="0">
                <a:cs typeface="Arial MT"/>
              </a:rPr>
              <a:t>sulla </a:t>
            </a:r>
            <a:r>
              <a:rPr lang="it-IT" sz="1400" spc="-50" dirty="0">
                <a:cs typeface="Arial MT"/>
              </a:rPr>
              <a:t> </a:t>
            </a:r>
            <a:r>
              <a:rPr lang="it-IT" sz="1400" spc="-55" dirty="0">
                <a:cs typeface="Arial MT"/>
              </a:rPr>
              <a:t>giustizia.</a:t>
            </a:r>
            <a:endParaRPr lang="it-IT" sz="1400" dirty="0">
              <a:cs typeface="Arial MT"/>
            </a:endParaRPr>
          </a:p>
          <a:p>
            <a:pPr marL="0" marR="0" lvl="0" indent="0" algn="l" defTabSz="914400" rtl="0" eaLnBrk="1" fontAlgn="base" latinLnBrk="0" hangingPunct="1">
              <a:lnSpc>
                <a:spcPct val="100000"/>
              </a:lnSpc>
              <a:spcBef>
                <a:spcPct val="0"/>
              </a:spcBef>
              <a:spcAft>
                <a:spcPct val="0"/>
              </a:spcAft>
              <a:buClrTx/>
              <a:buSzTx/>
              <a:buFontTx/>
              <a:buNone/>
              <a:tabLst/>
            </a:pPr>
            <a:endParaRPr lang="it-IT" sz="1400" dirty="0">
              <a:solidFill>
                <a:srgbClr val="FF0000"/>
              </a:solidFill>
              <a:cs typeface="Arial Narrow"/>
            </a:endParaRPr>
          </a:p>
        </p:txBody>
      </p:sp>
      <p:sp>
        <p:nvSpPr>
          <p:cNvPr id="9" name="Rettangolo 8">
            <a:extLst>
              <a:ext uri="{FF2B5EF4-FFF2-40B4-BE49-F238E27FC236}">
                <a16:creationId xmlns="" xmlns:a16="http://schemas.microsoft.com/office/drawing/2014/main" id="{2B888663-2490-C219-C0CB-9D5FFAF5509E}"/>
              </a:ext>
            </a:extLst>
          </p:cNvPr>
          <p:cNvSpPr/>
          <p:nvPr/>
        </p:nvSpPr>
        <p:spPr>
          <a:xfrm>
            <a:off x="172813" y="2645147"/>
            <a:ext cx="11677522" cy="696351"/>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rgbClr val="FF0000"/>
                </a:solidFill>
                <a:effectLst/>
              </a:rPr>
              <a:t>COMPETENZA CHIAVE EUROPEA: </a:t>
            </a:r>
            <a:r>
              <a:rPr kumimoji="0" lang="it-IT" sz="1400" b="1" i="0" u="none" strike="noStrike" cap="none" normalizeH="0" baseline="0" dirty="0">
                <a:ln>
                  <a:noFill/>
                </a:ln>
                <a:solidFill>
                  <a:srgbClr val="FF0000"/>
                </a:solidFill>
                <a:effectLst/>
                <a:ea typeface="Times New Roman" pitchFamily="18" charset="0"/>
                <a:cs typeface="Arial Narrow" pitchFamily="34" charset="0"/>
              </a:rPr>
              <a:t>COMPETENZA IN MATERIA DI CITTADINANZA</a:t>
            </a:r>
            <a:endParaRPr kumimoji="0" lang="it-IT" sz="1400" b="0" i="0" u="none" strike="noStrike" cap="none" normalizeH="0" baseline="0" dirty="0">
              <a:ln>
                <a:noFill/>
              </a:ln>
              <a:solidFill>
                <a:srgbClr val="FF0000"/>
              </a:solidFill>
              <a:effectLst/>
              <a:cs typeface="Times New Roman" pitchFamily="18" charset="0"/>
            </a:endParaRPr>
          </a:p>
          <a:p>
            <a:r>
              <a:rPr kumimoji="0" lang="it-IT" sz="1400" b="1" i="0" u="none" strike="noStrike" cap="none" normalizeH="0" baseline="0" dirty="0">
                <a:ln>
                  <a:noFill/>
                </a:ln>
                <a:solidFill>
                  <a:srgbClr val="FF0000"/>
                </a:solidFill>
                <a:effectLst/>
              </a:rPr>
              <a:t>Competenza specifica:</a:t>
            </a:r>
            <a:r>
              <a:rPr kumimoji="0" lang="it-IT" sz="1400" b="1" i="0" u="none" strike="noStrike" cap="none" normalizeH="0" baseline="0" dirty="0">
                <a:ln>
                  <a:noFill/>
                </a:ln>
                <a:solidFill>
                  <a:schemeClr val="tx1"/>
                </a:solidFill>
                <a:effectLst/>
              </a:rPr>
              <a:t> </a:t>
            </a:r>
            <a:r>
              <a:rPr lang="it-IT" sz="1400" spc="-70" dirty="0">
                <a:cs typeface="Arial MT"/>
              </a:rPr>
              <a:t>Riflettere</a:t>
            </a:r>
            <a:r>
              <a:rPr lang="it-IT" sz="1400" spc="-65" dirty="0">
                <a:cs typeface="Arial MT"/>
              </a:rPr>
              <a:t> </a:t>
            </a:r>
            <a:r>
              <a:rPr lang="it-IT" sz="1400" spc="-75" dirty="0">
                <a:cs typeface="Arial MT"/>
              </a:rPr>
              <a:t>sui</a:t>
            </a:r>
            <a:r>
              <a:rPr lang="it-IT" sz="1400" spc="-70" dirty="0">
                <a:cs typeface="Arial MT"/>
              </a:rPr>
              <a:t> propri</a:t>
            </a:r>
            <a:r>
              <a:rPr lang="it-IT" sz="1400" spc="-65" dirty="0">
                <a:cs typeface="Arial MT"/>
              </a:rPr>
              <a:t> </a:t>
            </a:r>
            <a:r>
              <a:rPr lang="it-IT" sz="1400" spc="-55" dirty="0">
                <a:cs typeface="Arial MT"/>
              </a:rPr>
              <a:t>diritti</a:t>
            </a:r>
            <a:r>
              <a:rPr lang="it-IT" sz="1400" spc="-50" dirty="0">
                <a:cs typeface="Arial MT"/>
              </a:rPr>
              <a:t> </a:t>
            </a:r>
            <a:r>
              <a:rPr lang="it-IT" sz="1400" spc="-95" dirty="0">
                <a:cs typeface="Arial MT"/>
              </a:rPr>
              <a:t>e</a:t>
            </a:r>
            <a:r>
              <a:rPr lang="it-IT" sz="1400" spc="-90" dirty="0">
                <a:cs typeface="Arial MT"/>
              </a:rPr>
              <a:t> </a:t>
            </a:r>
            <a:r>
              <a:rPr lang="it-IT" sz="1400" spc="-75" dirty="0">
                <a:cs typeface="Arial MT"/>
              </a:rPr>
              <a:t>sui</a:t>
            </a:r>
            <a:r>
              <a:rPr lang="it-IT" sz="1400" spc="-70" dirty="0">
                <a:cs typeface="Arial MT"/>
              </a:rPr>
              <a:t> </a:t>
            </a:r>
            <a:r>
              <a:rPr lang="it-IT" sz="1400" spc="-65" dirty="0">
                <a:cs typeface="Arial MT"/>
              </a:rPr>
              <a:t>diritti </a:t>
            </a:r>
            <a:r>
              <a:rPr lang="it-IT" sz="1400" spc="-235" dirty="0">
                <a:cs typeface="Arial MT"/>
              </a:rPr>
              <a:t> </a:t>
            </a:r>
            <a:r>
              <a:rPr lang="it-IT" sz="1400" spc="-5" dirty="0">
                <a:cs typeface="Arial MT"/>
              </a:rPr>
              <a:t>deg</a:t>
            </a:r>
            <a:r>
              <a:rPr lang="it-IT" sz="1400" dirty="0">
                <a:cs typeface="Arial MT"/>
              </a:rPr>
              <a:t>li</a:t>
            </a:r>
            <a:r>
              <a:rPr lang="it-IT" sz="1400" spc="-80" dirty="0">
                <a:cs typeface="Arial MT"/>
              </a:rPr>
              <a:t> </a:t>
            </a:r>
            <a:r>
              <a:rPr lang="it-IT" sz="1400" spc="-5" dirty="0">
                <a:cs typeface="Arial MT"/>
              </a:rPr>
              <a:t>a</a:t>
            </a:r>
            <a:r>
              <a:rPr lang="it-IT" sz="1400" dirty="0">
                <a:cs typeface="Arial MT"/>
              </a:rPr>
              <a:t>l</a:t>
            </a:r>
            <a:r>
              <a:rPr lang="it-IT" sz="1400" spc="-5" dirty="0">
                <a:cs typeface="Arial MT"/>
              </a:rPr>
              <a:t>t</a:t>
            </a:r>
            <a:r>
              <a:rPr lang="it-IT" sz="1400" spc="5" dirty="0">
                <a:cs typeface="Arial MT"/>
              </a:rPr>
              <a:t>r</a:t>
            </a:r>
            <a:r>
              <a:rPr lang="it-IT" sz="1400" dirty="0">
                <a:cs typeface="Arial MT"/>
              </a:rPr>
              <a:t>i,</a:t>
            </a:r>
            <a:r>
              <a:rPr lang="it-IT" sz="1400" spc="-85" dirty="0">
                <a:cs typeface="Arial MT"/>
              </a:rPr>
              <a:t> </a:t>
            </a:r>
            <a:r>
              <a:rPr lang="it-IT" sz="1400" spc="-25" dirty="0">
                <a:cs typeface="Arial MT"/>
              </a:rPr>
              <a:t>s</a:t>
            </a:r>
            <a:r>
              <a:rPr lang="it-IT" sz="1400" spc="-30" dirty="0">
                <a:cs typeface="Arial MT"/>
              </a:rPr>
              <a:t>u</a:t>
            </a:r>
            <a:r>
              <a:rPr lang="it-IT" sz="1400" dirty="0">
                <a:cs typeface="Arial MT"/>
              </a:rPr>
              <a:t>i</a:t>
            </a:r>
            <a:r>
              <a:rPr lang="it-IT" sz="1400" spc="-70" dirty="0">
                <a:cs typeface="Arial MT"/>
              </a:rPr>
              <a:t> </a:t>
            </a:r>
            <a:r>
              <a:rPr lang="it-IT" sz="1400" spc="-5" dirty="0">
                <a:cs typeface="Arial MT"/>
              </a:rPr>
              <a:t>do</a:t>
            </a:r>
            <a:r>
              <a:rPr lang="it-IT" sz="1400" dirty="0">
                <a:cs typeface="Arial MT"/>
              </a:rPr>
              <a:t>v</a:t>
            </a:r>
            <a:r>
              <a:rPr lang="it-IT" sz="1400" spc="-5" dirty="0">
                <a:cs typeface="Arial MT"/>
              </a:rPr>
              <a:t>e</a:t>
            </a:r>
            <a:r>
              <a:rPr lang="it-IT" sz="1400" spc="5" dirty="0">
                <a:cs typeface="Arial MT"/>
              </a:rPr>
              <a:t>r</a:t>
            </a:r>
            <a:r>
              <a:rPr lang="it-IT" sz="1400" dirty="0">
                <a:cs typeface="Arial MT"/>
              </a:rPr>
              <a:t>i, </a:t>
            </a:r>
            <a:r>
              <a:rPr lang="it-IT" sz="1400" spc="-95" dirty="0">
                <a:cs typeface="Arial MT"/>
              </a:rPr>
              <a:t> </a:t>
            </a:r>
            <a:r>
              <a:rPr lang="it-IT" sz="1400" dirty="0">
                <a:cs typeface="Arial MT"/>
              </a:rPr>
              <a:t>s</a:t>
            </a:r>
            <a:r>
              <a:rPr lang="it-IT" sz="1400" spc="-15" dirty="0">
                <a:cs typeface="Arial MT"/>
              </a:rPr>
              <a:t>u</a:t>
            </a:r>
            <a:r>
              <a:rPr lang="it-IT" sz="1400" dirty="0">
                <a:cs typeface="Arial MT"/>
              </a:rPr>
              <a:t>i </a:t>
            </a:r>
            <a:r>
              <a:rPr lang="it-IT" sz="1400" spc="-90" dirty="0">
                <a:cs typeface="Arial MT"/>
              </a:rPr>
              <a:t> </a:t>
            </a:r>
            <a:r>
              <a:rPr lang="it-IT" sz="1400" dirty="0">
                <a:cs typeface="Arial MT"/>
              </a:rPr>
              <a:t>v</a:t>
            </a:r>
            <a:r>
              <a:rPr lang="it-IT" sz="1400" spc="-5" dirty="0">
                <a:cs typeface="Arial MT"/>
              </a:rPr>
              <a:t>a</a:t>
            </a:r>
            <a:r>
              <a:rPr lang="it-IT" sz="1400" dirty="0">
                <a:cs typeface="Arial MT"/>
              </a:rPr>
              <a:t>l</a:t>
            </a:r>
            <a:r>
              <a:rPr lang="it-IT" sz="1400" spc="-5" dirty="0">
                <a:cs typeface="Arial MT"/>
              </a:rPr>
              <a:t>o</a:t>
            </a:r>
            <a:r>
              <a:rPr lang="it-IT" sz="1400" spc="-10" dirty="0">
                <a:cs typeface="Arial MT"/>
              </a:rPr>
              <a:t>r</a:t>
            </a:r>
            <a:r>
              <a:rPr lang="it-IT" sz="1400" dirty="0">
                <a:cs typeface="Arial MT"/>
              </a:rPr>
              <a:t>i, </a:t>
            </a:r>
            <a:r>
              <a:rPr lang="it-IT" sz="1400" spc="-95" dirty="0">
                <a:cs typeface="Arial MT"/>
              </a:rPr>
              <a:t> </a:t>
            </a:r>
            <a:r>
              <a:rPr lang="it-IT" sz="1400" dirty="0">
                <a:cs typeface="Arial MT"/>
              </a:rPr>
              <a:t>s</a:t>
            </a:r>
            <a:r>
              <a:rPr lang="it-IT" sz="1400" spc="-5" dirty="0">
                <a:cs typeface="Arial MT"/>
              </a:rPr>
              <a:t>u</a:t>
            </a:r>
            <a:r>
              <a:rPr lang="it-IT" sz="1400" spc="-10" dirty="0">
                <a:cs typeface="Arial MT"/>
              </a:rPr>
              <a:t>l</a:t>
            </a:r>
            <a:r>
              <a:rPr lang="it-IT" sz="1400" dirty="0">
                <a:cs typeface="Arial MT"/>
              </a:rPr>
              <a:t>le  </a:t>
            </a:r>
            <a:r>
              <a:rPr lang="it-IT" sz="1400" spc="5" dirty="0">
                <a:cs typeface="Arial MT"/>
              </a:rPr>
              <a:t>r</a:t>
            </a:r>
            <a:r>
              <a:rPr lang="it-IT" sz="1400" spc="-5" dirty="0">
                <a:cs typeface="Arial MT"/>
              </a:rPr>
              <a:t>ag</a:t>
            </a:r>
            <a:r>
              <a:rPr lang="it-IT" sz="1400" dirty="0">
                <a:cs typeface="Arial MT"/>
              </a:rPr>
              <a:t>i</a:t>
            </a:r>
            <a:r>
              <a:rPr lang="it-IT" sz="1400" spc="-5" dirty="0">
                <a:cs typeface="Arial MT"/>
              </a:rPr>
              <a:t>on</a:t>
            </a:r>
            <a:r>
              <a:rPr lang="it-IT" sz="1400" dirty="0">
                <a:cs typeface="Arial MT"/>
              </a:rPr>
              <a:t>i </a:t>
            </a:r>
            <a:r>
              <a:rPr lang="it-IT" sz="1400" spc="-90" dirty="0">
                <a:cs typeface="Arial MT"/>
              </a:rPr>
              <a:t> </a:t>
            </a:r>
            <a:r>
              <a:rPr lang="it-IT" sz="1400" dirty="0">
                <a:cs typeface="Arial MT"/>
              </a:rPr>
              <a:t>c</a:t>
            </a:r>
            <a:r>
              <a:rPr lang="it-IT" sz="1400" spc="-5" dirty="0">
                <a:cs typeface="Arial MT"/>
              </a:rPr>
              <a:t>h</a:t>
            </a:r>
            <a:r>
              <a:rPr lang="it-IT" sz="1400" dirty="0">
                <a:cs typeface="Arial MT"/>
              </a:rPr>
              <a:t>e</a:t>
            </a:r>
            <a:r>
              <a:rPr lang="it-IT" sz="1400" spc="-50" dirty="0">
                <a:cs typeface="Arial MT"/>
              </a:rPr>
              <a:t> </a:t>
            </a:r>
            <a:r>
              <a:rPr lang="it-IT" sz="1400" spc="-5" dirty="0">
                <a:cs typeface="Arial MT"/>
              </a:rPr>
              <a:t>dete</a:t>
            </a:r>
            <a:r>
              <a:rPr lang="it-IT" sz="1400" spc="5" dirty="0">
                <a:cs typeface="Arial MT"/>
              </a:rPr>
              <a:t>r</a:t>
            </a:r>
            <a:r>
              <a:rPr lang="it-IT" sz="1400" spc="-5" dirty="0">
                <a:cs typeface="Arial MT"/>
              </a:rPr>
              <a:t>m</a:t>
            </a:r>
            <a:r>
              <a:rPr lang="it-IT" sz="1400" dirty="0">
                <a:cs typeface="Arial MT"/>
              </a:rPr>
              <a:t>i</a:t>
            </a:r>
            <a:r>
              <a:rPr lang="it-IT" sz="1400" spc="-5" dirty="0">
                <a:cs typeface="Arial MT"/>
              </a:rPr>
              <a:t>nan</a:t>
            </a:r>
            <a:r>
              <a:rPr lang="it-IT" sz="1400" dirty="0">
                <a:cs typeface="Arial MT"/>
              </a:rPr>
              <a:t>o</a:t>
            </a:r>
            <a:r>
              <a:rPr lang="it-IT" sz="1400" spc="-50" dirty="0">
                <a:cs typeface="Arial MT"/>
              </a:rPr>
              <a:t> </a:t>
            </a:r>
            <a:r>
              <a:rPr lang="it-IT" sz="1400" dirty="0">
                <a:cs typeface="Arial MT"/>
              </a:rPr>
              <a:t>il</a:t>
            </a:r>
            <a:r>
              <a:rPr lang="it-IT" sz="1400" spc="110" dirty="0">
                <a:cs typeface="Arial MT"/>
              </a:rPr>
              <a:t> </a:t>
            </a:r>
            <a:r>
              <a:rPr lang="it-IT" sz="1400" spc="-5" dirty="0">
                <a:cs typeface="Arial MT"/>
              </a:rPr>
              <a:t>p</a:t>
            </a:r>
            <a:r>
              <a:rPr lang="it-IT" sz="1400" spc="5" dirty="0">
                <a:cs typeface="Arial MT"/>
              </a:rPr>
              <a:t>r</a:t>
            </a:r>
            <a:r>
              <a:rPr lang="it-IT" sz="1400" spc="-5" dirty="0">
                <a:cs typeface="Arial MT"/>
              </a:rPr>
              <a:t>op</a:t>
            </a:r>
            <a:r>
              <a:rPr lang="it-IT" sz="1400" spc="-10" dirty="0">
                <a:cs typeface="Arial MT"/>
              </a:rPr>
              <a:t>r</a:t>
            </a:r>
            <a:r>
              <a:rPr lang="it-IT" sz="1400" dirty="0">
                <a:cs typeface="Arial MT"/>
              </a:rPr>
              <a:t>io  </a:t>
            </a:r>
            <a:r>
              <a:rPr lang="it-IT" sz="1400" spc="-100" dirty="0">
                <a:cs typeface="Arial MT"/>
              </a:rPr>
              <a:t>comportamento.</a:t>
            </a:r>
            <a:endParaRPr lang="it-IT" sz="1400" dirty="0">
              <a:cs typeface="Arial MT"/>
            </a:endParaRPr>
          </a:p>
          <a:p>
            <a:endParaRPr lang="it-IT" sz="1400" dirty="0">
              <a:cs typeface="Arial MT"/>
            </a:endParaRPr>
          </a:p>
        </p:txBody>
      </p:sp>
      <p:sp>
        <p:nvSpPr>
          <p:cNvPr id="10" name="Rettangolo 9">
            <a:extLst>
              <a:ext uri="{FF2B5EF4-FFF2-40B4-BE49-F238E27FC236}">
                <a16:creationId xmlns="" xmlns:a16="http://schemas.microsoft.com/office/drawing/2014/main" id="{F560635D-B02E-C8BC-9F28-3804D1C75AF6}"/>
              </a:ext>
            </a:extLst>
          </p:cNvPr>
          <p:cNvSpPr/>
          <p:nvPr/>
        </p:nvSpPr>
        <p:spPr>
          <a:xfrm>
            <a:off x="178147" y="4169284"/>
            <a:ext cx="11727180" cy="65921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rgbClr val="FF0000"/>
                </a:solidFill>
                <a:effectLst/>
                <a:ea typeface="Verdana" pitchFamily="34" charset="0"/>
                <a:cs typeface="Verdana" pitchFamily="34" charset="0"/>
              </a:rPr>
              <a:t>COM</a:t>
            </a:r>
            <a:r>
              <a:rPr kumimoji="0" lang="it-IT" sz="1400" b="1" i="0" u="none" strike="noStrike" cap="none" normalizeH="0" baseline="0" dirty="0">
                <a:ln>
                  <a:noFill/>
                </a:ln>
                <a:solidFill>
                  <a:srgbClr val="FF0000"/>
                </a:solidFill>
                <a:effectLst/>
              </a:rPr>
              <a:t>PETENZA CHIAVE EUROPEA: </a:t>
            </a:r>
            <a:r>
              <a:rPr kumimoji="0" lang="it-IT" sz="1400" b="1" i="0" u="none" strike="noStrike" cap="none" normalizeH="0" baseline="0" dirty="0">
                <a:ln>
                  <a:noFill/>
                </a:ln>
                <a:solidFill>
                  <a:srgbClr val="FF0000"/>
                </a:solidFill>
                <a:effectLst/>
                <a:ea typeface="Times New Roman" pitchFamily="18" charset="0"/>
                <a:cs typeface="Arial Narrow" pitchFamily="34" charset="0"/>
              </a:rPr>
              <a:t>COMPETENZA IN MATERIA DI CONSAPEVOLEZZA ED ESPRESSIONE CULTURALI - IL CORPO E IL MOVIMENTO</a:t>
            </a:r>
            <a:endParaRPr lang="it-IT" sz="1400" dirty="0">
              <a:solidFill>
                <a:srgbClr val="FF0000"/>
              </a:solidFill>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rgbClr val="FF0000"/>
                </a:solidFill>
                <a:effectLst/>
              </a:rPr>
              <a:t>Competenza specifica: </a:t>
            </a:r>
            <a:r>
              <a:rPr lang="it-IT" sz="1400" spc="-5" dirty="0">
                <a:solidFill>
                  <a:srgbClr val="000006"/>
                </a:solidFill>
                <a:cs typeface="Arial MT"/>
              </a:rPr>
              <a:t>Ut</a:t>
            </a:r>
            <a:r>
              <a:rPr lang="it-IT" sz="1400" dirty="0">
                <a:solidFill>
                  <a:srgbClr val="000006"/>
                </a:solidFill>
                <a:cs typeface="Arial MT"/>
              </a:rPr>
              <a:t>ilizz</a:t>
            </a:r>
            <a:r>
              <a:rPr lang="it-IT" sz="1400" spc="-5" dirty="0">
                <a:solidFill>
                  <a:srgbClr val="000006"/>
                </a:solidFill>
                <a:cs typeface="Arial MT"/>
              </a:rPr>
              <a:t>a</a:t>
            </a:r>
            <a:r>
              <a:rPr lang="it-IT" sz="1400" spc="5" dirty="0">
                <a:solidFill>
                  <a:srgbClr val="000006"/>
                </a:solidFill>
                <a:cs typeface="Arial MT"/>
              </a:rPr>
              <a:t>r</a:t>
            </a:r>
            <a:r>
              <a:rPr lang="it-IT" sz="1400" dirty="0">
                <a:solidFill>
                  <a:srgbClr val="000006"/>
                </a:solidFill>
                <a:cs typeface="Arial MT"/>
              </a:rPr>
              <a:t>e</a:t>
            </a:r>
            <a:r>
              <a:rPr lang="it-IT" sz="1400" spc="-85" dirty="0">
                <a:solidFill>
                  <a:srgbClr val="000006"/>
                </a:solidFill>
                <a:cs typeface="Arial MT"/>
              </a:rPr>
              <a:t> </a:t>
            </a:r>
            <a:r>
              <a:rPr lang="it-IT" sz="1400" spc="-5" dirty="0">
                <a:solidFill>
                  <a:srgbClr val="000006"/>
                </a:solidFill>
                <a:cs typeface="Arial MT"/>
              </a:rPr>
              <a:t>g</a:t>
            </a:r>
            <a:r>
              <a:rPr lang="it-IT" sz="1400" dirty="0">
                <a:solidFill>
                  <a:srgbClr val="000006"/>
                </a:solidFill>
                <a:cs typeface="Arial MT"/>
              </a:rPr>
              <a:t>li</a:t>
            </a:r>
            <a:r>
              <a:rPr lang="it-IT" sz="1400" spc="-80" dirty="0">
                <a:solidFill>
                  <a:srgbClr val="000006"/>
                </a:solidFill>
                <a:cs typeface="Arial MT"/>
              </a:rPr>
              <a:t> </a:t>
            </a:r>
            <a:r>
              <a:rPr lang="it-IT" sz="1400" spc="-5" dirty="0">
                <a:solidFill>
                  <a:srgbClr val="000006"/>
                </a:solidFill>
                <a:cs typeface="Arial MT"/>
              </a:rPr>
              <a:t>a</a:t>
            </a:r>
            <a:r>
              <a:rPr lang="it-IT" sz="1400" dirty="0">
                <a:solidFill>
                  <a:srgbClr val="000006"/>
                </a:solidFill>
                <a:cs typeface="Arial MT"/>
              </a:rPr>
              <a:t>s</a:t>
            </a:r>
            <a:r>
              <a:rPr lang="it-IT" sz="1400" spc="-5" dirty="0">
                <a:solidFill>
                  <a:srgbClr val="000006"/>
                </a:solidFill>
                <a:cs typeface="Arial MT"/>
              </a:rPr>
              <a:t>pett</a:t>
            </a:r>
            <a:r>
              <a:rPr lang="it-IT" sz="1400" dirty="0">
                <a:solidFill>
                  <a:srgbClr val="000006"/>
                </a:solidFill>
                <a:cs typeface="Arial MT"/>
              </a:rPr>
              <a:t>i</a:t>
            </a:r>
            <a:r>
              <a:rPr lang="it-IT" sz="1400" spc="-80" dirty="0">
                <a:solidFill>
                  <a:srgbClr val="000006"/>
                </a:solidFill>
                <a:cs typeface="Arial MT"/>
              </a:rPr>
              <a:t> </a:t>
            </a:r>
            <a:r>
              <a:rPr lang="it-IT" sz="1400" dirty="0">
                <a:solidFill>
                  <a:srgbClr val="000006"/>
                </a:solidFill>
                <a:cs typeface="Arial MT"/>
              </a:rPr>
              <a:t>c</a:t>
            </a:r>
            <a:r>
              <a:rPr lang="it-IT" sz="1400" spc="-5" dirty="0">
                <a:solidFill>
                  <a:srgbClr val="000006"/>
                </a:solidFill>
                <a:cs typeface="Arial MT"/>
              </a:rPr>
              <a:t>omun</a:t>
            </a:r>
            <a:r>
              <a:rPr lang="it-IT" sz="1400" dirty="0">
                <a:solidFill>
                  <a:srgbClr val="000006"/>
                </a:solidFill>
                <a:cs typeface="Arial MT"/>
              </a:rPr>
              <a:t>ic</a:t>
            </a:r>
            <a:r>
              <a:rPr lang="it-IT" sz="1400" spc="-5" dirty="0">
                <a:solidFill>
                  <a:srgbClr val="000006"/>
                </a:solidFill>
                <a:cs typeface="Arial MT"/>
              </a:rPr>
              <a:t>at</a:t>
            </a:r>
            <a:r>
              <a:rPr lang="it-IT" sz="1400" dirty="0">
                <a:solidFill>
                  <a:srgbClr val="000006"/>
                </a:solidFill>
                <a:cs typeface="Arial MT"/>
              </a:rPr>
              <a:t>iv</a:t>
            </a:r>
            <a:r>
              <a:rPr lang="it-IT" sz="1400" spc="-5" dirty="0">
                <a:solidFill>
                  <a:srgbClr val="000006"/>
                </a:solidFill>
                <a:cs typeface="Arial MT"/>
              </a:rPr>
              <a:t>o</a:t>
            </a:r>
            <a:r>
              <a:rPr lang="it-IT" sz="1400" dirty="0">
                <a:solidFill>
                  <a:srgbClr val="000006"/>
                </a:solidFill>
                <a:cs typeface="Arial MT"/>
              </a:rPr>
              <a:t>-  </a:t>
            </a:r>
            <a:r>
              <a:rPr lang="it-IT" sz="1400" spc="5" dirty="0">
                <a:solidFill>
                  <a:srgbClr val="000006"/>
                </a:solidFill>
                <a:cs typeface="Arial MT"/>
              </a:rPr>
              <a:t>r</a:t>
            </a:r>
            <a:r>
              <a:rPr lang="it-IT" sz="1400" spc="-5" dirty="0">
                <a:solidFill>
                  <a:srgbClr val="000006"/>
                </a:solidFill>
                <a:cs typeface="Arial MT"/>
              </a:rPr>
              <a:t>e</a:t>
            </a:r>
            <a:r>
              <a:rPr lang="it-IT" sz="1400" dirty="0">
                <a:solidFill>
                  <a:srgbClr val="000006"/>
                </a:solidFill>
                <a:cs typeface="Arial MT"/>
              </a:rPr>
              <a:t>l</a:t>
            </a:r>
            <a:r>
              <a:rPr lang="it-IT" sz="1400" spc="-5" dirty="0">
                <a:solidFill>
                  <a:srgbClr val="000006"/>
                </a:solidFill>
                <a:cs typeface="Arial MT"/>
              </a:rPr>
              <a:t>a</a:t>
            </a:r>
            <a:r>
              <a:rPr lang="it-IT" sz="1400" dirty="0">
                <a:solidFill>
                  <a:srgbClr val="000006"/>
                </a:solidFill>
                <a:cs typeface="Arial MT"/>
              </a:rPr>
              <a:t>zi</a:t>
            </a:r>
            <a:r>
              <a:rPr lang="it-IT" sz="1400" spc="-5" dirty="0">
                <a:solidFill>
                  <a:srgbClr val="000006"/>
                </a:solidFill>
                <a:cs typeface="Arial MT"/>
              </a:rPr>
              <a:t>ona</a:t>
            </a:r>
            <a:r>
              <a:rPr lang="it-IT" sz="1400" dirty="0">
                <a:solidFill>
                  <a:srgbClr val="000006"/>
                </a:solidFill>
                <a:cs typeface="Arial MT"/>
              </a:rPr>
              <a:t>li</a:t>
            </a:r>
            <a:r>
              <a:rPr lang="it-IT" sz="1400" spc="-55" dirty="0">
                <a:solidFill>
                  <a:srgbClr val="000006"/>
                </a:solidFill>
                <a:cs typeface="Arial MT"/>
              </a:rPr>
              <a:t> </a:t>
            </a:r>
            <a:r>
              <a:rPr lang="it-IT" sz="1400" spc="-5" dirty="0">
                <a:solidFill>
                  <a:srgbClr val="000006"/>
                </a:solidFill>
                <a:cs typeface="Arial MT"/>
              </a:rPr>
              <a:t>de</a:t>
            </a:r>
            <a:r>
              <a:rPr lang="it-IT" sz="1400" dirty="0">
                <a:solidFill>
                  <a:srgbClr val="000006"/>
                </a:solidFill>
                <a:cs typeface="Arial MT"/>
              </a:rPr>
              <a:t>l</a:t>
            </a:r>
            <a:r>
              <a:rPr lang="it-IT" sz="1400" spc="110" dirty="0">
                <a:solidFill>
                  <a:srgbClr val="000006"/>
                </a:solidFill>
                <a:cs typeface="Arial MT"/>
              </a:rPr>
              <a:t> </a:t>
            </a:r>
            <a:r>
              <a:rPr lang="it-IT" sz="1400" spc="-5" dirty="0">
                <a:solidFill>
                  <a:srgbClr val="000006"/>
                </a:solidFill>
                <a:cs typeface="Arial MT"/>
              </a:rPr>
              <a:t>me</a:t>
            </a:r>
            <a:r>
              <a:rPr lang="it-IT" sz="1400" dirty="0">
                <a:solidFill>
                  <a:srgbClr val="000006"/>
                </a:solidFill>
                <a:cs typeface="Arial MT"/>
              </a:rPr>
              <a:t>ss</a:t>
            </a:r>
            <a:r>
              <a:rPr lang="it-IT" sz="1400" spc="-5" dirty="0">
                <a:solidFill>
                  <a:srgbClr val="000006"/>
                </a:solidFill>
                <a:cs typeface="Arial MT"/>
              </a:rPr>
              <a:t>agg</a:t>
            </a:r>
            <a:r>
              <a:rPr lang="it-IT" sz="1400" dirty="0">
                <a:solidFill>
                  <a:srgbClr val="000006"/>
                </a:solidFill>
                <a:cs typeface="Arial MT"/>
              </a:rPr>
              <a:t>io</a:t>
            </a:r>
            <a:r>
              <a:rPr lang="it-IT" sz="1400" spc="-50" dirty="0">
                <a:solidFill>
                  <a:srgbClr val="000006"/>
                </a:solidFill>
                <a:cs typeface="Arial MT"/>
              </a:rPr>
              <a:t> </a:t>
            </a:r>
            <a:r>
              <a:rPr lang="it-IT" sz="1400" spc="-10" dirty="0">
                <a:solidFill>
                  <a:srgbClr val="000006"/>
                </a:solidFill>
                <a:cs typeface="Arial MT"/>
              </a:rPr>
              <a:t>c</a:t>
            </a:r>
            <a:r>
              <a:rPr lang="it-IT" sz="1400" spc="-15" dirty="0">
                <a:solidFill>
                  <a:srgbClr val="000006"/>
                </a:solidFill>
                <a:cs typeface="Arial MT"/>
              </a:rPr>
              <a:t>o</a:t>
            </a:r>
            <a:r>
              <a:rPr lang="it-IT" sz="1400" spc="-10" dirty="0">
                <a:solidFill>
                  <a:srgbClr val="000006"/>
                </a:solidFill>
                <a:cs typeface="Arial MT"/>
              </a:rPr>
              <a:t>r</a:t>
            </a:r>
            <a:r>
              <a:rPr lang="it-IT" sz="1400" spc="-15" dirty="0">
                <a:solidFill>
                  <a:srgbClr val="000006"/>
                </a:solidFill>
                <a:cs typeface="Arial MT"/>
              </a:rPr>
              <a:t>po</a:t>
            </a:r>
            <a:r>
              <a:rPr lang="it-IT" sz="1400" spc="-10" dirty="0">
                <a:solidFill>
                  <a:srgbClr val="000006"/>
                </a:solidFill>
                <a:cs typeface="Arial MT"/>
              </a:rPr>
              <a:t>r</a:t>
            </a:r>
            <a:r>
              <a:rPr lang="it-IT" sz="1400" spc="-15" dirty="0">
                <a:solidFill>
                  <a:srgbClr val="000006"/>
                </a:solidFill>
                <a:cs typeface="Arial MT"/>
              </a:rPr>
              <a:t>e</a:t>
            </a:r>
            <a:r>
              <a:rPr lang="it-IT" sz="1400" spc="-5" dirty="0">
                <a:solidFill>
                  <a:srgbClr val="000006"/>
                </a:solidFill>
                <a:cs typeface="Arial MT"/>
              </a:rPr>
              <a:t>o</a:t>
            </a:r>
            <a:r>
              <a:rPr lang="it-IT" sz="1400" dirty="0">
                <a:solidFill>
                  <a:srgbClr val="000006"/>
                </a:solidFill>
                <a:cs typeface="Arial MT"/>
              </a:rPr>
              <a:t>.</a:t>
            </a:r>
            <a:endParaRPr lang="it-IT" sz="1400" b="0" i="0" u="none" strike="noStrike" dirty="0">
              <a:effectLst/>
            </a:endParaRPr>
          </a:p>
        </p:txBody>
      </p:sp>
      <p:pic>
        <p:nvPicPr>
          <p:cNvPr id="7" name="Immagine 6" descr="Immagine che contiene dipinto, illustrazione, disegno, Arte bambini&#10;&#10;Descrizione generata automaticamente">
            <a:extLst>
              <a:ext uri="{FF2B5EF4-FFF2-40B4-BE49-F238E27FC236}">
                <a16:creationId xmlns="" xmlns:a16="http://schemas.microsoft.com/office/drawing/2014/main" id="{4190FEF6-6B23-60C2-6FB8-6223267ECE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72232" y="4828498"/>
            <a:ext cx="4670323" cy="1936095"/>
          </a:xfrm>
          <a:prstGeom prst="rect">
            <a:avLst/>
          </a:prstGeom>
        </p:spPr>
      </p:pic>
    </p:spTree>
    <p:extLst>
      <p:ext uri="{BB962C8B-B14F-4D97-AF65-F5344CB8AC3E}">
        <p14:creationId xmlns:p14="http://schemas.microsoft.com/office/powerpoint/2010/main" val="3141088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 xmlns:a16="http://schemas.microsoft.com/office/drawing/2014/main" id="{36792CF3-3C94-0752-B9CC-0BF9B254F831}"/>
              </a:ext>
            </a:extLst>
          </p:cNvPr>
          <p:cNvSpPr/>
          <p:nvPr/>
        </p:nvSpPr>
        <p:spPr>
          <a:xfrm>
            <a:off x="149352" y="128016"/>
            <a:ext cx="11768328" cy="4700016"/>
          </a:xfrm>
          <a:prstGeom prst="rect">
            <a:avLst/>
          </a:prstGeom>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just" fontAlgn="auto">
              <a:spcBef>
                <a:spcPts val="0"/>
              </a:spcBef>
              <a:spcAft>
                <a:spcPts val="0"/>
              </a:spcAft>
              <a:defRPr/>
            </a:pPr>
            <a:r>
              <a:rPr lang="it-IT" sz="1400" spc="-1" dirty="0">
                <a:solidFill>
                  <a:srgbClr val="000000"/>
                </a:solidFill>
                <a:ea typeface="Calibri"/>
              </a:rPr>
              <a:t>La scuola progetta il proprio curricolo sulla base delle Indicazioni nazionali e nuovi scenari, cercando di mettere in relazione la complessità dei nuovi modi di apprendere con un'opera di guida attenta al metodo, curando e consolidando le competenze e i saperi di base irrinunciabili, cercando di formare ogni persona sul piano cognitivo e culturale per affrontare il domani, valorizzando la diversità e tutte le molteplici situazioni individuali. Per ogni bambino la scuola dell’infanzia si pone la finalità di promuovere lo sviluppo dell’identità, dell’autonomia, della competenza e li avvia alla cittadinanza.</a:t>
            </a:r>
            <a:endParaRPr lang="it-IT" sz="1400" spc="-1" dirty="0">
              <a:latin typeface="Arial"/>
            </a:endParaRPr>
          </a:p>
          <a:p>
            <a:pPr algn="just" fontAlgn="auto">
              <a:spcBef>
                <a:spcPts val="0"/>
              </a:spcBef>
              <a:spcAft>
                <a:spcPts val="0"/>
              </a:spcAft>
              <a:defRPr/>
            </a:pPr>
            <a:r>
              <a:rPr lang="it-IT" sz="1400" b="1" spc="-1" dirty="0">
                <a:solidFill>
                  <a:srgbClr val="000000"/>
                </a:solidFill>
                <a:ea typeface="Calibri"/>
              </a:rPr>
              <a:t>I campi d’esperienza</a:t>
            </a:r>
            <a:r>
              <a:rPr lang="it-IT" sz="1400" spc="-1" dirty="0">
                <a:solidFill>
                  <a:srgbClr val="000000"/>
                </a:solidFill>
                <a:ea typeface="Calibri"/>
              </a:rPr>
              <a:t> offrono un insieme di oggetti, situazioni, immagini e linguaggi, riferiti ai sistemi simbolici della nostra cultura, capaci di  evocare, stimolare, accompagnare apprendimenti progressivamente più sicuri. Essi rappresentano  i settori specifici e individuabili di competenza nei quali il bambino conferisce significato alle sue molteplici attività, sviluppa il suo apprendimento, acquisendo anche le strumentazioni linguistiche e procedurali e persegue i suoi traguardi formativi nel concreto di una esperienza che si svolge entro confini definiti e con il costante attivo coinvolgimento.</a:t>
            </a:r>
            <a:endParaRPr lang="it-IT" sz="1400" spc="-1" dirty="0">
              <a:latin typeface="Arial"/>
            </a:endParaRPr>
          </a:p>
          <a:p>
            <a:pPr algn="just" fontAlgn="auto">
              <a:spcBef>
                <a:spcPts val="0"/>
              </a:spcBef>
              <a:spcAft>
                <a:spcPts val="0"/>
              </a:spcAft>
              <a:defRPr/>
            </a:pPr>
            <a:r>
              <a:rPr lang="it-IT" sz="1400" b="1" spc="-1" dirty="0">
                <a:solidFill>
                  <a:srgbClr val="000000"/>
                </a:solidFill>
                <a:ea typeface="Calibri"/>
              </a:rPr>
              <a:t>I traguardi di sviluppo</a:t>
            </a:r>
            <a:r>
              <a:rPr lang="it-IT" sz="1400" spc="-1" dirty="0">
                <a:solidFill>
                  <a:srgbClr val="000000"/>
                </a:solidFill>
                <a:ea typeface="Calibri"/>
              </a:rPr>
              <a:t> sono riferimenti che aiutano i docenti ad avere una maggiore consapevolezza nella loro azione educativa, suggeriscono orientamenti, attenzioni e responsabilità nel creare piste di lavoro per organizzare attività ed esperienze volte a promuovere la competenza che, a questa età, va intesa in modo globale e unitario. La cultura pedagogica e didattica della scuola dell’infanzia, che è in continua crescita e in continuo movimento, offre una vasta possibilità di scelta tra i diversi modelli programmatici. Per quanto riguarda la nostra scuola dell'infanzia, come collegio docenti, abbiamo scelto di concretizzare le Indicazioni per il curricolo attraverso la </a:t>
            </a:r>
            <a:r>
              <a:rPr lang="it-IT" sz="1400" b="1" spc="-1" dirty="0">
                <a:solidFill>
                  <a:srgbClr val="000000"/>
                </a:solidFill>
                <a:ea typeface="Calibri"/>
              </a:rPr>
              <a:t>progettazione per mappe concettuali. </a:t>
            </a:r>
            <a:r>
              <a:rPr lang="it-IT" sz="1400" spc="-1" dirty="0">
                <a:solidFill>
                  <a:srgbClr val="000000"/>
                </a:solidFill>
                <a:ea typeface="Calibri"/>
              </a:rPr>
              <a:t>Tale modello ci permette, attraverso l’esperienza, di individuare le conoscenze di base dei bambini per guidarli all’acquisizione di concetti più astratti. </a:t>
            </a:r>
            <a:endParaRPr lang="it-IT" sz="1400" spc="-1" dirty="0">
              <a:latin typeface="Arial"/>
            </a:endParaRPr>
          </a:p>
          <a:p>
            <a:pPr algn="just" fontAlgn="auto">
              <a:spcBef>
                <a:spcPts val="0"/>
              </a:spcBef>
              <a:spcAft>
                <a:spcPts val="0"/>
              </a:spcAft>
              <a:defRPr/>
            </a:pPr>
            <a:r>
              <a:rPr lang="it-IT" sz="1400" spc="-1" dirty="0">
                <a:solidFill>
                  <a:srgbClr val="000000"/>
                </a:solidFill>
                <a:ea typeface="Calibri"/>
              </a:rPr>
              <a:t>L’insieme delle competenze chiave europee, dei campi di esperienza, delle conoscenze e delle abilità, della progettazione dell’attività, dei metodi e delle soluzioni organizzative, nonché delle modalità di verifica delle competenze acquisite forma un’ UNITÀ </a:t>
            </a:r>
            <a:r>
              <a:rPr lang="it-IT" sz="1400" spc="-1" dirty="0" smtClean="0">
                <a:solidFill>
                  <a:srgbClr val="000000"/>
                </a:solidFill>
                <a:ea typeface="Calibri"/>
              </a:rPr>
              <a:t>di APPRENDIMENTO</a:t>
            </a:r>
            <a:r>
              <a:rPr lang="it-IT" sz="1400" spc="-1" dirty="0">
                <a:solidFill>
                  <a:srgbClr val="000000"/>
                </a:solidFill>
                <a:ea typeface="Calibri"/>
              </a:rPr>
              <a:t>.</a:t>
            </a:r>
            <a:endParaRPr lang="it-IT" sz="1400" spc="-1" dirty="0">
              <a:latin typeface="Arial"/>
            </a:endParaRPr>
          </a:p>
          <a:p>
            <a:pPr algn="just" fontAlgn="auto">
              <a:spcBef>
                <a:spcPts val="0"/>
              </a:spcBef>
              <a:spcAft>
                <a:spcPts val="0"/>
              </a:spcAft>
              <a:defRPr/>
            </a:pPr>
            <a:r>
              <a:rPr lang="it-IT" sz="1400" b="1" spc="-1" dirty="0">
                <a:solidFill>
                  <a:srgbClr val="000000"/>
                </a:solidFill>
                <a:ea typeface="Calibri"/>
              </a:rPr>
              <a:t>LE UNITÀ </a:t>
            </a:r>
            <a:r>
              <a:rPr lang="it-IT" sz="1400" b="1" spc="-1" dirty="0" smtClean="0">
                <a:solidFill>
                  <a:srgbClr val="000000"/>
                </a:solidFill>
                <a:ea typeface="Calibri"/>
              </a:rPr>
              <a:t>di APPRENDIMENTO</a:t>
            </a:r>
            <a:r>
              <a:rPr lang="it-IT" sz="1400" b="1" spc="-1" dirty="0">
                <a:solidFill>
                  <a:srgbClr val="000000"/>
                </a:solidFill>
                <a:ea typeface="Calibri"/>
              </a:rPr>
              <a:t>, proposte con una scansione temporale inizialmente, stabilita e verificata in itinere, formano:</a:t>
            </a:r>
            <a:endParaRPr lang="it-IT" sz="1400" spc="-1" dirty="0">
              <a:latin typeface="Arial"/>
            </a:endParaRPr>
          </a:p>
          <a:p>
            <a:pPr marL="171360" indent="-171000" algn="just" fontAlgn="auto">
              <a:spcBef>
                <a:spcPts val="0"/>
              </a:spcBef>
              <a:spcAft>
                <a:spcPts val="0"/>
              </a:spcAft>
              <a:buClr>
                <a:srgbClr val="000000"/>
              </a:buClr>
              <a:buFont typeface="Arial"/>
              <a:buChar char="•"/>
              <a:defRPr/>
            </a:pPr>
            <a:r>
              <a:rPr lang="it-IT" sz="1400" b="1" spc="-1" dirty="0">
                <a:solidFill>
                  <a:srgbClr val="000000"/>
                </a:solidFill>
                <a:ea typeface="Calibri"/>
              </a:rPr>
              <a:t>Il piano personalizzato di ogni singolo bambino;</a:t>
            </a:r>
            <a:endParaRPr lang="it-IT" sz="1400" spc="-1" dirty="0">
              <a:latin typeface="Arial"/>
            </a:endParaRPr>
          </a:p>
          <a:p>
            <a:pPr marL="171360" indent="-171000" algn="just" fontAlgn="auto">
              <a:spcBef>
                <a:spcPts val="0"/>
              </a:spcBef>
              <a:spcAft>
                <a:spcPts val="0"/>
              </a:spcAft>
              <a:buClr>
                <a:srgbClr val="000000"/>
              </a:buClr>
              <a:buFont typeface="Arial"/>
              <a:buChar char="•"/>
              <a:defRPr/>
            </a:pPr>
            <a:r>
              <a:rPr lang="it-IT" sz="1400" b="1" spc="-1" dirty="0">
                <a:solidFill>
                  <a:srgbClr val="000000"/>
                </a:solidFill>
                <a:ea typeface="Calibri"/>
              </a:rPr>
              <a:t>Il progetto educativo e didattico.</a:t>
            </a:r>
            <a:endParaRPr lang="it-IT" sz="1400" spc="-1" dirty="0">
              <a:latin typeface="Arial"/>
            </a:endParaRPr>
          </a:p>
          <a:p>
            <a:pPr algn="just" fontAlgn="auto">
              <a:spcBef>
                <a:spcPts val="0"/>
              </a:spcBef>
              <a:spcAft>
                <a:spcPts val="0"/>
              </a:spcAft>
              <a:defRPr/>
            </a:pPr>
            <a:r>
              <a:rPr lang="it-IT" sz="1400" spc="-1" dirty="0">
                <a:solidFill>
                  <a:srgbClr val="000000"/>
                </a:solidFill>
                <a:ea typeface="Calibri"/>
              </a:rPr>
              <a:t>Riteniamo importante evidenziare che l’ osservazione e la valutazione sono elementi costitutivi della progettazione, senza i quali non è possibile conoscere lo sviluppo psico-fisico del bambino, le specifiche esigenze ambientali e il lavoro svolto dai docenti nella condivisione progettuale.</a:t>
            </a:r>
            <a:endParaRPr lang="it-IT" sz="1400" spc="-1" dirty="0">
              <a:latin typeface="Arial"/>
            </a:endParaRPr>
          </a:p>
        </p:txBody>
      </p:sp>
      <p:sp>
        <p:nvSpPr>
          <p:cNvPr id="3" name="Rectangle 1">
            <a:extLst>
              <a:ext uri="{FF2B5EF4-FFF2-40B4-BE49-F238E27FC236}">
                <a16:creationId xmlns="" xmlns:a16="http://schemas.microsoft.com/office/drawing/2014/main" id="{2CF3F307-7DB5-D34A-16C7-D3FE9E79403E}"/>
              </a:ext>
            </a:extLst>
          </p:cNvPr>
          <p:cNvSpPr>
            <a:spLocks noChangeArrowheads="1"/>
          </p:cNvSpPr>
          <p:nvPr/>
        </p:nvSpPr>
        <p:spPr bwMode="auto">
          <a:xfrm>
            <a:off x="149352" y="4944666"/>
            <a:ext cx="11893574" cy="172354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it-IT" altLang="it-IT" sz="1400" dirty="0">
                <a:solidFill>
                  <a:srgbClr val="333333"/>
                </a:solidFill>
                <a:latin typeface="+mn-lt"/>
              </a:rPr>
              <a:t>La</a:t>
            </a:r>
            <a:r>
              <a:rPr kumimoji="0" lang="it-IT" altLang="it-IT" sz="1400" b="0" i="0" u="none" strike="noStrike" cap="none" normalizeH="0" baseline="0" dirty="0">
                <a:ln>
                  <a:noFill/>
                </a:ln>
                <a:solidFill>
                  <a:srgbClr val="333333"/>
                </a:solidFill>
                <a:effectLst/>
                <a:latin typeface="+mn-lt"/>
              </a:rPr>
              <a:t> </a:t>
            </a:r>
            <a:r>
              <a:rPr kumimoji="0" lang="it-IT" altLang="it-IT" sz="1400" b="1" i="0" u="none" strike="noStrike" cap="none" normalizeH="0" baseline="0" dirty="0">
                <a:ln>
                  <a:noFill/>
                </a:ln>
                <a:solidFill>
                  <a:srgbClr val="333333"/>
                </a:solidFill>
                <a:effectLst/>
                <a:latin typeface="+mn-lt"/>
              </a:rPr>
              <a:t>definizione del concetto di competenza</a:t>
            </a:r>
            <a:r>
              <a:rPr kumimoji="0" lang="it-IT" altLang="it-IT" sz="1400" b="0" i="0" u="none" strike="noStrike" cap="none" normalizeH="0" baseline="0" dirty="0">
                <a:ln>
                  <a:noFill/>
                </a:ln>
                <a:solidFill>
                  <a:srgbClr val="333333"/>
                </a:solidFill>
                <a:effectLst/>
                <a:latin typeface="+mn-lt"/>
              </a:rPr>
              <a:t> non è cosa semplice. La citata Raccomandazione del Parlamento Europeo utilizza queste parole per riempire di significato una parola davvero complessa: </a:t>
            </a:r>
            <a:r>
              <a:rPr kumimoji="0" lang="it-IT" altLang="it-IT" sz="1400" b="0" i="1" u="none" strike="noStrike" cap="none" normalizeH="0" baseline="0" dirty="0">
                <a:ln>
                  <a:noFill/>
                </a:ln>
                <a:solidFill>
                  <a:schemeClr val="tx1"/>
                </a:solidFill>
                <a:effectLst/>
                <a:latin typeface="+mn-lt"/>
              </a:rPr>
              <a:t>«un insieme di conoscenze, abilità e atteggiamenti»</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4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400" b="0" i="0" u="none" strike="noStrike" cap="none" normalizeH="0" baseline="0" dirty="0">
                <a:ln>
                  <a:noFill/>
                </a:ln>
                <a:solidFill>
                  <a:srgbClr val="333333"/>
                </a:solidFill>
                <a:effectLst/>
                <a:latin typeface="+mn-lt"/>
              </a:rPr>
              <a:t>Da questa definizione deriva poi anche quella di "</a:t>
            </a:r>
            <a:r>
              <a:rPr kumimoji="0" lang="it-IT" altLang="it-IT" sz="1400" b="1" i="0" u="none" strike="noStrike" cap="none" normalizeH="0" baseline="0" dirty="0">
                <a:ln>
                  <a:noFill/>
                </a:ln>
                <a:solidFill>
                  <a:srgbClr val="333333"/>
                </a:solidFill>
                <a:effectLst/>
                <a:latin typeface="+mn-lt"/>
              </a:rPr>
              <a:t>competenze chiave"</a:t>
            </a:r>
            <a:r>
              <a:rPr kumimoji="0" lang="it-IT" altLang="it-IT" sz="1400" b="0" i="0" u="none" strike="noStrike" cap="none" normalizeH="0" baseline="0" dirty="0">
                <a:ln>
                  <a:noFill/>
                </a:ln>
                <a:solidFill>
                  <a:srgbClr val="333333"/>
                </a:solidFill>
                <a:effectLst/>
                <a:latin typeface="+mn-lt"/>
              </a:rPr>
              <a:t>, che sono:</a:t>
            </a:r>
            <a:endParaRPr kumimoji="0" lang="it-IT" altLang="it-IT" sz="1400" b="0" i="1" u="none" strike="noStrike" cap="none" normalizeH="0" baseline="0" dirty="0">
              <a:ln>
                <a:noFill/>
              </a:ln>
              <a:solidFill>
                <a:schemeClr val="tx1"/>
              </a:solidFill>
              <a:effectLst/>
              <a:latin typeface="+mn-l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sz="1400" b="0" i="1" u="none" strike="noStrike" cap="none" normalizeH="0" baseline="0" dirty="0">
                <a:ln>
                  <a:noFill/>
                </a:ln>
                <a:solidFill>
                  <a:schemeClr val="tx1"/>
                </a:solidFill>
                <a:effectLst/>
                <a:latin typeface="+mn-lt"/>
              </a:rPr>
              <a:t>«quelle di cui tutti hanno bisogno per la realizzazione e lo sviluppo personali, l'occupabilità,</a:t>
            </a:r>
            <a:r>
              <a:rPr kumimoji="0" lang="it-IT" altLang="it-IT" sz="1400" b="0" i="0" u="none" strike="noStrike" cap="none" normalizeH="0" baseline="0" dirty="0">
                <a:ln>
                  <a:noFill/>
                </a:ln>
                <a:solidFill>
                  <a:schemeClr val="tx1"/>
                </a:solidFill>
                <a:effectLst/>
                <a:latin typeface="+mn-lt"/>
              </a:rPr>
              <a:t> </a:t>
            </a:r>
            <a:r>
              <a:rPr lang="it-IT" sz="1400" b="0" i="1" dirty="0">
                <a:solidFill>
                  <a:srgbClr val="333333"/>
                </a:solidFill>
                <a:effectLst/>
                <a:latin typeface="+mn-lt"/>
              </a:rPr>
              <a:t>«quelle di cui tutti hanno bisogno per la realizzazione e lo sviluppo</a:t>
            </a:r>
          </a:p>
          <a:p>
            <a:pPr marL="0" marR="0" lvl="0" indent="0" algn="just" defTabSz="914400" rtl="0" eaLnBrk="0" fontAlgn="base" latinLnBrk="0" hangingPunct="0">
              <a:lnSpc>
                <a:spcPct val="100000"/>
              </a:lnSpc>
              <a:spcBef>
                <a:spcPct val="0"/>
              </a:spcBef>
              <a:spcAft>
                <a:spcPct val="0"/>
              </a:spcAft>
              <a:buClrTx/>
              <a:buSzTx/>
              <a:buFontTx/>
              <a:buNone/>
              <a:tabLst/>
            </a:pPr>
            <a:r>
              <a:rPr lang="it-IT" sz="1400" b="0" i="1" dirty="0">
                <a:solidFill>
                  <a:srgbClr val="333333"/>
                </a:solidFill>
                <a:effectLst/>
                <a:latin typeface="+mn-lt"/>
              </a:rPr>
              <a:t> personali, l'occupabilità, l'inclusione sociale,  uno stile di vita sostenibile, una vita fruttuosa in società pacifiche, una gestione della vita attenta alla salute </a:t>
            </a:r>
          </a:p>
          <a:p>
            <a:pPr marL="0" marR="0" lvl="0" indent="0" algn="just" defTabSz="914400" rtl="0" eaLnBrk="0" fontAlgn="base" latinLnBrk="0" hangingPunct="0">
              <a:lnSpc>
                <a:spcPct val="100000"/>
              </a:lnSpc>
              <a:spcBef>
                <a:spcPct val="0"/>
              </a:spcBef>
              <a:spcAft>
                <a:spcPct val="0"/>
              </a:spcAft>
              <a:buClrTx/>
              <a:buSzTx/>
              <a:buFontTx/>
              <a:buNone/>
              <a:tabLst/>
            </a:pPr>
            <a:r>
              <a:rPr lang="it-IT" sz="1400" b="0" i="1" dirty="0">
                <a:solidFill>
                  <a:srgbClr val="333333"/>
                </a:solidFill>
                <a:effectLst/>
                <a:latin typeface="+mn-lt"/>
              </a:rPr>
              <a:t>e la cittadinanza attiva. Esse si sviluppano in una prospettiva di apprendimento permanente, dalla prima infanzia a tutta la vita adulta, mediante l'apprendimento</a:t>
            </a:r>
          </a:p>
          <a:p>
            <a:pPr marL="0" marR="0" lvl="0" indent="0" algn="just" defTabSz="914400" rtl="0" eaLnBrk="0" fontAlgn="base" latinLnBrk="0" hangingPunct="0">
              <a:lnSpc>
                <a:spcPct val="100000"/>
              </a:lnSpc>
              <a:spcBef>
                <a:spcPct val="0"/>
              </a:spcBef>
              <a:spcAft>
                <a:spcPct val="0"/>
              </a:spcAft>
              <a:buClrTx/>
              <a:buSzTx/>
              <a:buFontTx/>
              <a:buNone/>
              <a:tabLst/>
            </a:pPr>
            <a:r>
              <a:rPr lang="it-IT" sz="1400" b="0" i="1" dirty="0">
                <a:solidFill>
                  <a:srgbClr val="333333"/>
                </a:solidFill>
                <a:effectLst/>
                <a:latin typeface="+mn-lt"/>
              </a:rPr>
              <a:t> formale, non formale e informale in tutti i contesti, compresi la famiglia, la scuola, il luogo di lavoro, il vicinato e altre comunità»</a:t>
            </a:r>
            <a:endParaRPr kumimoji="0" lang="it-IT" altLang="it-IT" sz="1400" b="0" i="0" u="none" strike="noStrike" cap="none" normalizeH="0" baseline="0" dirty="0">
              <a:ln>
                <a:noFill/>
              </a:ln>
              <a:solidFill>
                <a:schemeClr val="tx1"/>
              </a:solidFill>
              <a:effectLst/>
              <a:latin typeface="+mn-lt"/>
            </a:endParaRPr>
          </a:p>
        </p:txBody>
      </p:sp>
    </p:spTree>
    <p:extLst>
      <p:ext uri="{BB962C8B-B14F-4D97-AF65-F5344CB8AC3E}">
        <p14:creationId xmlns:p14="http://schemas.microsoft.com/office/powerpoint/2010/main" val="14154119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 xmlns:a16="http://schemas.microsoft.com/office/drawing/2014/main" id="{D690B39C-519A-3683-95C9-BBA1D70D71DB}"/>
              </a:ext>
            </a:extLst>
          </p:cNvPr>
          <p:cNvSpPr/>
          <p:nvPr/>
        </p:nvSpPr>
        <p:spPr>
          <a:xfrm>
            <a:off x="168392" y="1651146"/>
            <a:ext cx="11727180" cy="46423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rgbClr val="FF0000"/>
                </a:solidFill>
                <a:effectLst/>
                <a:ea typeface="Times New Roman" pitchFamily="18" charset="0"/>
                <a:cs typeface="Arial Narrow" pitchFamily="34" charset="0"/>
              </a:rPr>
              <a:t>COMPETENZA CHIAVE EUROPEA: COMPETENZA ALFABETICA FUNZIONALE</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it-IT" sz="1400" b="1" i="0" u="none" strike="noStrike" cap="none" normalizeH="0" baseline="0" dirty="0">
                <a:ln>
                  <a:noFill/>
                </a:ln>
                <a:solidFill>
                  <a:srgbClr val="FF0000"/>
                </a:solidFill>
                <a:effectLst/>
                <a:ea typeface="Times New Roman" pitchFamily="18" charset="0"/>
                <a:cs typeface="Arial Narrow" pitchFamily="34" charset="0"/>
              </a:rPr>
              <a:t>Competenza specifica: </a:t>
            </a:r>
            <a:r>
              <a:rPr lang="it-IT" sz="1400" spc="-85" dirty="0">
                <a:cs typeface="Arial MT"/>
              </a:rPr>
              <a:t>Comprendere</a:t>
            </a:r>
            <a:r>
              <a:rPr lang="it-IT" sz="1400" spc="-75" dirty="0">
                <a:cs typeface="Arial MT"/>
              </a:rPr>
              <a:t> </a:t>
            </a:r>
            <a:r>
              <a:rPr lang="it-IT" sz="1400" spc="-55" dirty="0">
                <a:cs typeface="Arial MT"/>
              </a:rPr>
              <a:t>testi</a:t>
            </a:r>
            <a:r>
              <a:rPr lang="it-IT" sz="1400" spc="-85" dirty="0">
                <a:cs typeface="Arial MT"/>
              </a:rPr>
              <a:t> </a:t>
            </a:r>
            <a:r>
              <a:rPr lang="it-IT" sz="1400" spc="-55" dirty="0">
                <a:cs typeface="Arial MT"/>
              </a:rPr>
              <a:t>di</a:t>
            </a:r>
            <a:r>
              <a:rPr lang="it-IT" sz="1400" spc="-70" dirty="0">
                <a:cs typeface="Arial MT"/>
              </a:rPr>
              <a:t> </a:t>
            </a:r>
            <a:r>
              <a:rPr lang="it-IT" sz="1400" spc="-65" dirty="0">
                <a:cs typeface="Arial MT"/>
              </a:rPr>
              <a:t>vario</a:t>
            </a:r>
            <a:r>
              <a:rPr lang="it-IT" sz="1400" spc="-75" dirty="0">
                <a:cs typeface="Arial MT"/>
              </a:rPr>
              <a:t> </a:t>
            </a:r>
            <a:r>
              <a:rPr lang="it-IT" sz="1400" spc="-60" dirty="0">
                <a:cs typeface="Arial MT"/>
              </a:rPr>
              <a:t>tipo</a:t>
            </a:r>
            <a:r>
              <a:rPr lang="it-IT" sz="1400" spc="-70" dirty="0">
                <a:cs typeface="Arial MT"/>
              </a:rPr>
              <a:t> </a:t>
            </a:r>
            <a:r>
              <a:rPr lang="it-IT" sz="1400" spc="-50" dirty="0">
                <a:cs typeface="Arial MT"/>
              </a:rPr>
              <a:t>letti</a:t>
            </a:r>
            <a:r>
              <a:rPr lang="it-IT" sz="1400" spc="-45" dirty="0">
                <a:cs typeface="Arial MT"/>
              </a:rPr>
              <a:t> </a:t>
            </a:r>
            <a:r>
              <a:rPr lang="it-IT" sz="1400" spc="-85" dirty="0">
                <a:cs typeface="Arial MT"/>
              </a:rPr>
              <a:t>da</a:t>
            </a:r>
            <a:r>
              <a:rPr lang="it-IT" sz="1400" spc="-75" dirty="0">
                <a:cs typeface="Arial MT"/>
              </a:rPr>
              <a:t> </a:t>
            </a:r>
            <a:r>
              <a:rPr lang="it-IT" sz="1400" spc="-60" dirty="0">
                <a:cs typeface="Arial MT"/>
              </a:rPr>
              <a:t>altri.</a:t>
            </a:r>
            <a:endParaRPr lang="it-IT" sz="1400" dirty="0"/>
          </a:p>
        </p:txBody>
      </p:sp>
      <p:sp>
        <p:nvSpPr>
          <p:cNvPr id="4" name="Rettangolo 3">
            <a:extLst>
              <a:ext uri="{FF2B5EF4-FFF2-40B4-BE49-F238E27FC236}">
                <a16:creationId xmlns="" xmlns:a16="http://schemas.microsoft.com/office/drawing/2014/main" id="{52CA8269-EC68-E7FA-D9D1-03515746DB0B}"/>
              </a:ext>
            </a:extLst>
          </p:cNvPr>
          <p:cNvSpPr/>
          <p:nvPr/>
        </p:nvSpPr>
        <p:spPr>
          <a:xfrm>
            <a:off x="248926" y="277401"/>
            <a:ext cx="11725591" cy="195209"/>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it-IT" sz="1200" dirty="0"/>
              <a:t>UNITÀ DI APPRENDIMENTO</a:t>
            </a:r>
          </a:p>
        </p:txBody>
      </p:sp>
      <p:sp>
        <p:nvSpPr>
          <p:cNvPr id="5" name="Rettangolo 4">
            <a:extLst>
              <a:ext uri="{FF2B5EF4-FFF2-40B4-BE49-F238E27FC236}">
                <a16:creationId xmlns="" xmlns:a16="http://schemas.microsoft.com/office/drawing/2014/main" id="{5E3E5670-F5C4-DF97-8D0A-359C652EE9C1}"/>
              </a:ext>
            </a:extLst>
          </p:cNvPr>
          <p:cNvSpPr/>
          <p:nvPr/>
        </p:nvSpPr>
        <p:spPr>
          <a:xfrm>
            <a:off x="202930" y="536028"/>
            <a:ext cx="11723077" cy="999301"/>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dirty="0">
                <a:solidFill>
                  <a:srgbClr val="FF0000"/>
                </a:solidFill>
              </a:rPr>
              <a:t>«UNA CONTINUA SCOPERTA»</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dirty="0" smtClean="0">
                <a:solidFill>
                  <a:srgbClr val="FF0000"/>
                </a:solidFill>
              </a:rPr>
              <a:t>FESTA</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dirty="0" smtClean="0">
                <a:solidFill>
                  <a:schemeClr val="tx1"/>
                </a:solidFill>
              </a:rPr>
              <a:t>TRASVERSALE INTERSEZIONE</a:t>
            </a:r>
            <a:endParaRPr lang="it-IT" sz="1400" b="1" dirty="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dirty="0" smtClean="0">
                <a:solidFill>
                  <a:schemeClr val="tx1"/>
                </a:solidFill>
              </a:rPr>
              <a:t>MAGGIO - GIUGNO</a:t>
            </a:r>
            <a:endParaRPr lang="it-IT" sz="1400" b="1" dirty="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it-IT" sz="1400" dirty="0"/>
          </a:p>
        </p:txBody>
      </p:sp>
      <p:sp>
        <p:nvSpPr>
          <p:cNvPr id="8" name="Rettangolo 7">
            <a:extLst>
              <a:ext uri="{FF2B5EF4-FFF2-40B4-BE49-F238E27FC236}">
                <a16:creationId xmlns="" xmlns:a16="http://schemas.microsoft.com/office/drawing/2014/main" id="{4DD55569-3A0A-B0A1-AAD4-6B5ABD06FF71}"/>
              </a:ext>
            </a:extLst>
          </p:cNvPr>
          <p:cNvSpPr/>
          <p:nvPr/>
        </p:nvSpPr>
        <p:spPr>
          <a:xfrm>
            <a:off x="178146" y="2770684"/>
            <a:ext cx="11727181" cy="65921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rgbClr val="FF0000"/>
                </a:solidFill>
                <a:effectLst/>
                <a:ea typeface="Verdana" pitchFamily="34" charset="0"/>
                <a:cs typeface="Calibri" pitchFamily="34" charset="0"/>
              </a:rPr>
              <a:t>COMPETENZA IN MATERIA DI </a:t>
            </a:r>
            <a:r>
              <a:rPr kumimoji="0" lang="it-IT" sz="1400" b="1" i="0" u="none" strike="noStrike" cap="none" normalizeH="0" baseline="0" dirty="0">
                <a:ln>
                  <a:noFill/>
                </a:ln>
                <a:solidFill>
                  <a:srgbClr val="FF0000"/>
                </a:solidFill>
                <a:effectLst/>
                <a:ea typeface="Times New Roman" pitchFamily="18" charset="0"/>
                <a:cs typeface="Calibri" pitchFamily="34" charset="0"/>
              </a:rPr>
              <a:t>CONSAPEVOLEZZA ED ESPRESSIONE CULTURALI – IMMAGINI, SUONI, COLORI</a:t>
            </a:r>
          </a:p>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rgbClr val="FF0000"/>
                </a:solidFill>
                <a:effectLst/>
              </a:rPr>
              <a:t>Competenza specifica:</a:t>
            </a:r>
            <a:r>
              <a:rPr kumimoji="0" lang="it-IT" sz="1400" b="0" i="0" u="none" strike="noStrike" cap="none" normalizeH="0" baseline="0" dirty="0">
                <a:ln>
                  <a:noFill/>
                </a:ln>
                <a:solidFill>
                  <a:schemeClr val="tx1"/>
                </a:solidFill>
                <a:effectLst/>
                <a:cs typeface="Times New Roman" pitchFamily="18" charset="0"/>
              </a:rPr>
              <a:t> </a:t>
            </a:r>
            <a:r>
              <a:rPr lang="it-IT" sz="1400" kern="1200" dirty="0">
                <a:solidFill>
                  <a:schemeClr val="tx1"/>
                </a:solidFill>
                <a:effectLst/>
                <a:ea typeface="Times New Roman" panose="02020603050405020304" pitchFamily="18" charset="0"/>
                <a:cs typeface="Arial Narrow" panose="020B0606020202030204" pitchFamily="34" charset="0"/>
              </a:rPr>
              <a:t>Padroneggiare</a:t>
            </a:r>
            <a:r>
              <a:rPr lang="it-IT" sz="1400" kern="1200" dirty="0">
                <a:solidFill>
                  <a:srgbClr val="FF0000"/>
                </a:solidFill>
                <a:effectLst/>
                <a:ea typeface="Times New Roman" panose="02020603050405020304" pitchFamily="18" charset="0"/>
                <a:cs typeface="Arial Narrow" panose="020B0606020202030204" pitchFamily="34" charset="0"/>
              </a:rPr>
              <a:t> </a:t>
            </a:r>
            <a:r>
              <a:rPr lang="it-IT" sz="1400" kern="1200" dirty="0">
                <a:solidFill>
                  <a:srgbClr val="00000A"/>
                </a:solidFill>
                <a:effectLst/>
                <a:ea typeface="Times New Roman" panose="02020603050405020304" pitchFamily="18" charset="0"/>
                <a:cs typeface="Arial Narrow" panose="020B0606020202030204" pitchFamily="34" charset="0"/>
              </a:rPr>
              <a:t>gli strumenti necessari ad un utilizzo dei linguaggi espressivi, artistici, visivi, multimediali (strumenti e tecniche di fruizione e produzione, lettura).</a:t>
            </a:r>
            <a:endParaRPr kumimoji="0" lang="it-IT" sz="1400" b="0" i="0" u="none" strike="noStrike" cap="none" normalizeH="0" baseline="0" dirty="0">
              <a:ln>
                <a:noFill/>
              </a:ln>
              <a:solidFill>
                <a:schemeClr val="tx1"/>
              </a:solidFill>
              <a:effectLst/>
            </a:endParaRPr>
          </a:p>
        </p:txBody>
      </p:sp>
      <p:sp>
        <p:nvSpPr>
          <p:cNvPr id="2" name="Rettangolo 1">
            <a:extLst>
              <a:ext uri="{FF2B5EF4-FFF2-40B4-BE49-F238E27FC236}">
                <a16:creationId xmlns="" xmlns:a16="http://schemas.microsoft.com/office/drawing/2014/main" id="{A9409E08-554A-262B-55A7-9914695F0D28}"/>
              </a:ext>
            </a:extLst>
          </p:cNvPr>
          <p:cNvSpPr/>
          <p:nvPr/>
        </p:nvSpPr>
        <p:spPr>
          <a:xfrm>
            <a:off x="167636" y="2130987"/>
            <a:ext cx="11727180" cy="640081"/>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rgbClr val="FF0000"/>
                </a:solidFill>
                <a:effectLst/>
              </a:rPr>
              <a:t>COMPETENZA CHIAVE EUROPEA: </a:t>
            </a:r>
            <a:r>
              <a:rPr kumimoji="0" lang="it-IT" sz="1400" b="1" i="0" u="none" strike="noStrike" cap="none" normalizeH="0" baseline="0" dirty="0">
                <a:ln>
                  <a:noFill/>
                </a:ln>
                <a:solidFill>
                  <a:srgbClr val="FF0000"/>
                </a:solidFill>
                <a:effectLst/>
                <a:ea typeface="Times New Roman" pitchFamily="18" charset="0"/>
                <a:cs typeface="Arial Narrow" pitchFamily="34" charset="0"/>
              </a:rPr>
              <a:t>COMPETENZA PERSONALE, SOCIALE E CAPACITÀ DI IMPARARE AD IMPARARE</a:t>
            </a:r>
            <a:endParaRPr lang="it-IT" sz="1400" b="1" dirty="0">
              <a:solidFill>
                <a:srgbClr val="FF0000"/>
              </a:solidFill>
              <a:ea typeface="Times New Roman" pitchFamily="18" charset="0"/>
              <a:cs typeface="Arial Narrow" pitchFamily="34" charset="0"/>
            </a:endParaRPr>
          </a:p>
          <a:p>
            <a:pPr fontAlgn="base">
              <a:spcBef>
                <a:spcPct val="0"/>
              </a:spcBef>
              <a:spcAft>
                <a:spcPct val="0"/>
              </a:spcAft>
            </a:pPr>
            <a:r>
              <a:rPr kumimoji="0" lang="it-IT" sz="1400" b="1" i="0" u="none" strike="noStrike" cap="none" normalizeH="0" baseline="0" dirty="0">
                <a:ln>
                  <a:noFill/>
                </a:ln>
                <a:solidFill>
                  <a:srgbClr val="FF0000"/>
                </a:solidFill>
                <a:effectLst/>
              </a:rPr>
              <a:t>Competenza specifica</a:t>
            </a:r>
            <a:r>
              <a:rPr kumimoji="0" lang="it-IT" sz="1400" b="0" i="0" u="none" strike="noStrike" cap="none" normalizeH="0" baseline="0" dirty="0">
                <a:ln>
                  <a:noFill/>
                </a:ln>
                <a:solidFill>
                  <a:srgbClr val="FF0000"/>
                </a:solidFill>
                <a:effectLst/>
              </a:rPr>
              <a:t>: </a:t>
            </a:r>
            <a:r>
              <a:rPr lang="it-IT" sz="1400" dirty="0">
                <a:cs typeface="Arial MT"/>
              </a:rPr>
              <a:t>P</a:t>
            </a:r>
            <a:r>
              <a:rPr lang="it-IT" sz="1400" spc="-10" dirty="0">
                <a:cs typeface="Arial MT"/>
              </a:rPr>
              <a:t>o</a:t>
            </a:r>
            <a:r>
              <a:rPr lang="it-IT" sz="1400" dirty="0">
                <a:cs typeface="Arial MT"/>
              </a:rPr>
              <a:t>rre</a:t>
            </a:r>
            <a:r>
              <a:rPr lang="it-IT" sz="1400" spc="-35" dirty="0">
                <a:cs typeface="Arial MT"/>
              </a:rPr>
              <a:t> </a:t>
            </a:r>
            <a:r>
              <a:rPr lang="it-IT" sz="1400" spc="-10" dirty="0">
                <a:cs typeface="Arial MT"/>
              </a:rPr>
              <a:t>do</a:t>
            </a:r>
            <a:r>
              <a:rPr lang="it-IT" sz="1400" spc="15" dirty="0">
                <a:cs typeface="Arial MT"/>
              </a:rPr>
              <a:t>m</a:t>
            </a:r>
            <a:r>
              <a:rPr lang="it-IT" sz="1400" spc="-10" dirty="0">
                <a:cs typeface="Arial MT"/>
              </a:rPr>
              <a:t>a</a:t>
            </a:r>
            <a:r>
              <a:rPr lang="it-IT" sz="1400" spc="5" dirty="0">
                <a:cs typeface="Arial MT"/>
              </a:rPr>
              <a:t>n</a:t>
            </a:r>
            <a:r>
              <a:rPr lang="it-IT" sz="1400" spc="-10" dirty="0">
                <a:cs typeface="Arial MT"/>
              </a:rPr>
              <a:t>d</a:t>
            </a:r>
            <a:r>
              <a:rPr lang="it-IT" sz="1400" dirty="0">
                <a:cs typeface="Arial MT"/>
              </a:rPr>
              <a:t>e</a:t>
            </a:r>
            <a:r>
              <a:rPr lang="it-IT" sz="1400" spc="-45" dirty="0">
                <a:cs typeface="Arial MT"/>
              </a:rPr>
              <a:t> </a:t>
            </a:r>
            <a:r>
              <a:rPr lang="it-IT" sz="1400" dirty="0">
                <a:cs typeface="Arial MT"/>
              </a:rPr>
              <a:t>s</a:t>
            </a:r>
            <a:r>
              <a:rPr lang="it-IT" sz="1400" spc="-10" dirty="0">
                <a:cs typeface="Arial MT"/>
              </a:rPr>
              <a:t>u</a:t>
            </a:r>
            <a:r>
              <a:rPr lang="it-IT" sz="1400" dirty="0">
                <a:cs typeface="Arial MT"/>
              </a:rPr>
              <a:t>i </a:t>
            </a:r>
            <a:r>
              <a:rPr lang="it-IT" sz="1400" spc="-5" dirty="0">
                <a:cs typeface="Arial MT"/>
              </a:rPr>
              <a:t>t</a:t>
            </a:r>
            <a:r>
              <a:rPr lang="it-IT" sz="1400" spc="-10" dirty="0">
                <a:cs typeface="Arial MT"/>
              </a:rPr>
              <a:t>e</a:t>
            </a:r>
            <a:r>
              <a:rPr lang="it-IT" sz="1400" dirty="0">
                <a:cs typeface="Arial MT"/>
              </a:rPr>
              <a:t>mi</a:t>
            </a:r>
            <a:r>
              <a:rPr lang="it-IT" sz="1400" spc="-10" dirty="0">
                <a:cs typeface="Arial MT"/>
              </a:rPr>
              <a:t> e</a:t>
            </a:r>
            <a:r>
              <a:rPr lang="it-IT" sz="1400" dirty="0">
                <a:cs typeface="Arial MT"/>
              </a:rPr>
              <a:t>s</a:t>
            </a:r>
            <a:r>
              <a:rPr lang="it-IT" sz="1400" spc="5" dirty="0">
                <a:cs typeface="Arial MT"/>
              </a:rPr>
              <a:t>i</a:t>
            </a:r>
            <a:r>
              <a:rPr lang="it-IT" sz="1400" dirty="0">
                <a:cs typeface="Arial MT"/>
              </a:rPr>
              <a:t>s</a:t>
            </a:r>
            <a:r>
              <a:rPr lang="it-IT" sz="1400" spc="-5" dirty="0">
                <a:cs typeface="Arial MT"/>
              </a:rPr>
              <a:t>t</a:t>
            </a:r>
            <a:r>
              <a:rPr lang="it-IT" sz="1400" spc="5" dirty="0">
                <a:cs typeface="Arial MT"/>
              </a:rPr>
              <a:t>e</a:t>
            </a:r>
            <a:r>
              <a:rPr lang="it-IT" sz="1400" spc="-10" dirty="0">
                <a:cs typeface="Arial MT"/>
              </a:rPr>
              <a:t>n</a:t>
            </a:r>
            <a:r>
              <a:rPr lang="it-IT" sz="1400" dirty="0">
                <a:cs typeface="Arial MT"/>
              </a:rPr>
              <a:t>z</a:t>
            </a:r>
            <a:r>
              <a:rPr lang="it-IT" sz="1400" spc="5" dirty="0">
                <a:cs typeface="Arial MT"/>
              </a:rPr>
              <a:t>i</a:t>
            </a:r>
            <a:r>
              <a:rPr lang="it-IT" sz="1400" spc="-10" dirty="0">
                <a:cs typeface="Arial MT"/>
              </a:rPr>
              <a:t>a</a:t>
            </a:r>
            <a:r>
              <a:rPr lang="it-IT" sz="1400" spc="5" dirty="0">
                <a:cs typeface="Arial MT"/>
              </a:rPr>
              <a:t>l</a:t>
            </a:r>
            <a:r>
              <a:rPr lang="it-IT" sz="1400" dirty="0">
                <a:cs typeface="Arial MT"/>
              </a:rPr>
              <a:t>i e</a:t>
            </a:r>
            <a:r>
              <a:rPr lang="it-IT" sz="1400" spc="-20" dirty="0">
                <a:cs typeface="Arial MT"/>
              </a:rPr>
              <a:t> </a:t>
            </a:r>
            <a:r>
              <a:rPr lang="it-IT" sz="1400" dirty="0">
                <a:cs typeface="Arial MT"/>
              </a:rPr>
              <a:t>r</a:t>
            </a:r>
            <a:r>
              <a:rPr lang="it-IT" sz="1400" spc="-10" dirty="0">
                <a:cs typeface="Arial MT"/>
              </a:rPr>
              <a:t>e</a:t>
            </a:r>
            <a:r>
              <a:rPr lang="it-IT" sz="1400" spc="5" dirty="0">
                <a:cs typeface="Arial MT"/>
              </a:rPr>
              <a:t>li</a:t>
            </a:r>
            <a:r>
              <a:rPr lang="it-IT" sz="1400" spc="-10" dirty="0">
                <a:cs typeface="Arial MT"/>
              </a:rPr>
              <a:t>g</a:t>
            </a:r>
            <a:r>
              <a:rPr lang="it-IT" sz="1400" spc="5" dirty="0">
                <a:cs typeface="Arial MT"/>
              </a:rPr>
              <a:t>i</a:t>
            </a:r>
            <a:r>
              <a:rPr lang="it-IT" sz="1400" spc="-10" dirty="0">
                <a:cs typeface="Arial MT"/>
              </a:rPr>
              <a:t>o</a:t>
            </a:r>
            <a:r>
              <a:rPr lang="it-IT" sz="1400" dirty="0">
                <a:cs typeface="Arial MT"/>
              </a:rPr>
              <a:t>s</a:t>
            </a:r>
            <a:r>
              <a:rPr lang="it-IT" sz="1400" spc="5" dirty="0">
                <a:cs typeface="Arial MT"/>
              </a:rPr>
              <a:t>i</a:t>
            </a:r>
            <a:r>
              <a:rPr lang="it-IT" sz="1400" dirty="0">
                <a:cs typeface="Arial MT"/>
              </a:rPr>
              <a:t>, </a:t>
            </a:r>
            <a:r>
              <a:rPr lang="it-IT" sz="1400" spc="15" dirty="0">
                <a:cs typeface="Arial MT"/>
              </a:rPr>
              <a:t> </a:t>
            </a:r>
            <a:r>
              <a:rPr lang="it-IT" sz="1400" dirty="0">
                <a:cs typeface="Arial MT"/>
              </a:rPr>
              <a:t>s</a:t>
            </a:r>
            <a:r>
              <a:rPr lang="it-IT" sz="1400" spc="-10" dirty="0">
                <a:cs typeface="Arial MT"/>
              </a:rPr>
              <a:t>u</a:t>
            </a:r>
            <a:r>
              <a:rPr lang="it-IT" sz="1400" spc="5" dirty="0">
                <a:cs typeface="Arial MT"/>
              </a:rPr>
              <a:t>lle  </a:t>
            </a:r>
            <a:r>
              <a:rPr lang="it-IT" sz="1400" spc="-60" dirty="0">
                <a:cs typeface="Arial MT"/>
              </a:rPr>
              <a:t>diversità </a:t>
            </a:r>
            <a:r>
              <a:rPr lang="it-IT" sz="1400" spc="-50" dirty="0">
                <a:cs typeface="Arial MT"/>
              </a:rPr>
              <a:t>culturali, </a:t>
            </a:r>
            <a:r>
              <a:rPr lang="it-IT" sz="1400" spc="-65" dirty="0">
                <a:cs typeface="Arial MT"/>
              </a:rPr>
              <a:t>su </a:t>
            </a:r>
            <a:r>
              <a:rPr lang="it-IT" sz="1400" spc="-55" dirty="0">
                <a:cs typeface="Arial MT"/>
              </a:rPr>
              <a:t>ciò </a:t>
            </a:r>
            <a:r>
              <a:rPr lang="it-IT" sz="1400" spc="-75" dirty="0">
                <a:cs typeface="Arial MT"/>
              </a:rPr>
              <a:t>che</a:t>
            </a:r>
            <a:r>
              <a:rPr lang="it-IT" sz="1400" spc="-70" dirty="0">
                <a:cs typeface="Arial MT"/>
              </a:rPr>
              <a:t> </a:t>
            </a:r>
            <a:r>
              <a:rPr lang="it-IT" sz="1400" spc="-75" dirty="0">
                <a:cs typeface="Arial MT"/>
              </a:rPr>
              <a:t>è</a:t>
            </a:r>
            <a:r>
              <a:rPr lang="it-IT" sz="1400" spc="-70" dirty="0">
                <a:cs typeface="Arial MT"/>
              </a:rPr>
              <a:t> </a:t>
            </a:r>
            <a:r>
              <a:rPr lang="it-IT" sz="1400" spc="-75" dirty="0">
                <a:cs typeface="Arial MT"/>
              </a:rPr>
              <a:t>bene o</a:t>
            </a:r>
            <a:r>
              <a:rPr lang="it-IT" sz="1400" spc="-70" dirty="0">
                <a:cs typeface="Arial MT"/>
              </a:rPr>
              <a:t> </a:t>
            </a:r>
            <a:r>
              <a:rPr lang="it-IT" sz="1400" spc="-65" dirty="0">
                <a:cs typeface="Arial MT"/>
              </a:rPr>
              <a:t>male,</a:t>
            </a:r>
            <a:r>
              <a:rPr lang="it-IT" sz="1400" spc="-60" dirty="0">
                <a:cs typeface="Arial MT"/>
              </a:rPr>
              <a:t> </a:t>
            </a:r>
            <a:r>
              <a:rPr lang="it-IT" sz="1400" spc="-55" dirty="0">
                <a:cs typeface="Arial MT"/>
              </a:rPr>
              <a:t>sulla </a:t>
            </a:r>
            <a:r>
              <a:rPr lang="it-IT" sz="1400" spc="-50" dirty="0">
                <a:cs typeface="Arial MT"/>
              </a:rPr>
              <a:t> </a:t>
            </a:r>
            <a:r>
              <a:rPr lang="it-IT" sz="1400" spc="-55" dirty="0">
                <a:cs typeface="Arial MT"/>
              </a:rPr>
              <a:t>giustizia.</a:t>
            </a:r>
            <a:endParaRPr lang="it-IT" sz="1400" dirty="0">
              <a:cs typeface="Arial MT"/>
            </a:endParaRPr>
          </a:p>
          <a:p>
            <a:pPr marL="0" marR="0" lvl="0" indent="0" algn="l" defTabSz="914400" rtl="0" eaLnBrk="1" fontAlgn="base" latinLnBrk="0" hangingPunct="1">
              <a:lnSpc>
                <a:spcPct val="100000"/>
              </a:lnSpc>
              <a:spcBef>
                <a:spcPct val="0"/>
              </a:spcBef>
              <a:spcAft>
                <a:spcPct val="0"/>
              </a:spcAft>
              <a:buClrTx/>
              <a:buSzTx/>
              <a:buFontTx/>
              <a:buNone/>
              <a:tabLst/>
            </a:pPr>
            <a:endParaRPr lang="it-IT" sz="1400" dirty="0">
              <a:solidFill>
                <a:srgbClr val="FF0000"/>
              </a:solidFill>
              <a:cs typeface="Arial Narrow"/>
            </a:endParaRPr>
          </a:p>
        </p:txBody>
      </p:sp>
      <p:sp>
        <p:nvSpPr>
          <p:cNvPr id="10" name="Rettangolo 9">
            <a:extLst>
              <a:ext uri="{FF2B5EF4-FFF2-40B4-BE49-F238E27FC236}">
                <a16:creationId xmlns="" xmlns:a16="http://schemas.microsoft.com/office/drawing/2014/main" id="{F560635D-B02E-C8BC-9F28-3804D1C75AF6}"/>
              </a:ext>
            </a:extLst>
          </p:cNvPr>
          <p:cNvSpPr/>
          <p:nvPr/>
        </p:nvSpPr>
        <p:spPr>
          <a:xfrm>
            <a:off x="178147" y="3450535"/>
            <a:ext cx="11727180" cy="65921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rgbClr val="FF0000"/>
                </a:solidFill>
                <a:effectLst/>
                <a:ea typeface="Verdana" pitchFamily="34" charset="0"/>
                <a:cs typeface="Verdana" pitchFamily="34" charset="0"/>
              </a:rPr>
              <a:t>COM</a:t>
            </a:r>
            <a:r>
              <a:rPr kumimoji="0" lang="it-IT" sz="1400" b="1" i="0" u="none" strike="noStrike" cap="none" normalizeH="0" baseline="0" dirty="0">
                <a:ln>
                  <a:noFill/>
                </a:ln>
                <a:solidFill>
                  <a:srgbClr val="FF0000"/>
                </a:solidFill>
                <a:effectLst/>
              </a:rPr>
              <a:t>PETENZA CHIAVE EUROPEA: </a:t>
            </a:r>
            <a:r>
              <a:rPr kumimoji="0" lang="it-IT" sz="1400" b="1" i="0" u="none" strike="noStrike" cap="none" normalizeH="0" baseline="0" dirty="0">
                <a:ln>
                  <a:noFill/>
                </a:ln>
                <a:solidFill>
                  <a:srgbClr val="FF0000"/>
                </a:solidFill>
                <a:effectLst/>
                <a:ea typeface="Times New Roman" pitchFamily="18" charset="0"/>
                <a:cs typeface="Arial Narrow" pitchFamily="34" charset="0"/>
              </a:rPr>
              <a:t>COMPETENZA IN MATERIA DI CONSAPEVOLEZZA ED ESPRESSIONE CULTURALI - IL CORPO E IL MOVIMENTO</a:t>
            </a:r>
            <a:endParaRPr lang="it-IT" sz="1400" dirty="0">
              <a:solidFill>
                <a:srgbClr val="FF0000"/>
              </a:solidFill>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rgbClr val="FF0000"/>
                </a:solidFill>
                <a:effectLst/>
              </a:rPr>
              <a:t>Competenza specifica: </a:t>
            </a:r>
            <a:r>
              <a:rPr lang="it-IT" sz="1400" spc="-5" dirty="0">
                <a:solidFill>
                  <a:srgbClr val="000006"/>
                </a:solidFill>
                <a:cs typeface="Arial MT"/>
              </a:rPr>
              <a:t>Ut</a:t>
            </a:r>
            <a:r>
              <a:rPr lang="it-IT" sz="1400" dirty="0">
                <a:solidFill>
                  <a:srgbClr val="000006"/>
                </a:solidFill>
                <a:cs typeface="Arial MT"/>
              </a:rPr>
              <a:t>ilizz</a:t>
            </a:r>
            <a:r>
              <a:rPr lang="it-IT" sz="1400" spc="-5" dirty="0">
                <a:solidFill>
                  <a:srgbClr val="000006"/>
                </a:solidFill>
                <a:cs typeface="Arial MT"/>
              </a:rPr>
              <a:t>a</a:t>
            </a:r>
            <a:r>
              <a:rPr lang="it-IT" sz="1400" spc="5" dirty="0">
                <a:solidFill>
                  <a:srgbClr val="000006"/>
                </a:solidFill>
                <a:cs typeface="Arial MT"/>
              </a:rPr>
              <a:t>r</a:t>
            </a:r>
            <a:r>
              <a:rPr lang="it-IT" sz="1400" dirty="0">
                <a:solidFill>
                  <a:srgbClr val="000006"/>
                </a:solidFill>
                <a:cs typeface="Arial MT"/>
              </a:rPr>
              <a:t>e</a:t>
            </a:r>
            <a:r>
              <a:rPr lang="it-IT" sz="1400" spc="-85" dirty="0">
                <a:solidFill>
                  <a:srgbClr val="000006"/>
                </a:solidFill>
                <a:cs typeface="Arial MT"/>
              </a:rPr>
              <a:t> </a:t>
            </a:r>
            <a:r>
              <a:rPr lang="it-IT" sz="1400" spc="-5" dirty="0">
                <a:solidFill>
                  <a:srgbClr val="000006"/>
                </a:solidFill>
                <a:cs typeface="Arial MT"/>
              </a:rPr>
              <a:t>g</a:t>
            </a:r>
            <a:r>
              <a:rPr lang="it-IT" sz="1400" dirty="0">
                <a:solidFill>
                  <a:srgbClr val="000006"/>
                </a:solidFill>
                <a:cs typeface="Arial MT"/>
              </a:rPr>
              <a:t>li</a:t>
            </a:r>
            <a:r>
              <a:rPr lang="it-IT" sz="1400" spc="-80" dirty="0">
                <a:solidFill>
                  <a:srgbClr val="000006"/>
                </a:solidFill>
                <a:cs typeface="Arial MT"/>
              </a:rPr>
              <a:t> </a:t>
            </a:r>
            <a:r>
              <a:rPr lang="it-IT" sz="1400" spc="-5" dirty="0">
                <a:solidFill>
                  <a:srgbClr val="000006"/>
                </a:solidFill>
                <a:cs typeface="Arial MT"/>
              </a:rPr>
              <a:t>a</a:t>
            </a:r>
            <a:r>
              <a:rPr lang="it-IT" sz="1400" dirty="0">
                <a:solidFill>
                  <a:srgbClr val="000006"/>
                </a:solidFill>
                <a:cs typeface="Arial MT"/>
              </a:rPr>
              <a:t>s</a:t>
            </a:r>
            <a:r>
              <a:rPr lang="it-IT" sz="1400" spc="-5" dirty="0">
                <a:solidFill>
                  <a:srgbClr val="000006"/>
                </a:solidFill>
                <a:cs typeface="Arial MT"/>
              </a:rPr>
              <a:t>pett</a:t>
            </a:r>
            <a:r>
              <a:rPr lang="it-IT" sz="1400" dirty="0">
                <a:solidFill>
                  <a:srgbClr val="000006"/>
                </a:solidFill>
                <a:cs typeface="Arial MT"/>
              </a:rPr>
              <a:t>i</a:t>
            </a:r>
            <a:r>
              <a:rPr lang="it-IT" sz="1400" spc="-80" dirty="0">
                <a:solidFill>
                  <a:srgbClr val="000006"/>
                </a:solidFill>
                <a:cs typeface="Arial MT"/>
              </a:rPr>
              <a:t> </a:t>
            </a:r>
            <a:r>
              <a:rPr lang="it-IT" sz="1400" dirty="0">
                <a:solidFill>
                  <a:srgbClr val="000006"/>
                </a:solidFill>
                <a:cs typeface="Arial MT"/>
              </a:rPr>
              <a:t>c</a:t>
            </a:r>
            <a:r>
              <a:rPr lang="it-IT" sz="1400" spc="-5" dirty="0">
                <a:solidFill>
                  <a:srgbClr val="000006"/>
                </a:solidFill>
                <a:cs typeface="Arial MT"/>
              </a:rPr>
              <a:t>omun</a:t>
            </a:r>
            <a:r>
              <a:rPr lang="it-IT" sz="1400" dirty="0">
                <a:solidFill>
                  <a:srgbClr val="000006"/>
                </a:solidFill>
                <a:cs typeface="Arial MT"/>
              </a:rPr>
              <a:t>ic</a:t>
            </a:r>
            <a:r>
              <a:rPr lang="it-IT" sz="1400" spc="-5" dirty="0">
                <a:solidFill>
                  <a:srgbClr val="000006"/>
                </a:solidFill>
                <a:cs typeface="Arial MT"/>
              </a:rPr>
              <a:t>at</a:t>
            </a:r>
            <a:r>
              <a:rPr lang="it-IT" sz="1400" dirty="0">
                <a:solidFill>
                  <a:srgbClr val="000006"/>
                </a:solidFill>
                <a:cs typeface="Arial MT"/>
              </a:rPr>
              <a:t>iv</a:t>
            </a:r>
            <a:r>
              <a:rPr lang="it-IT" sz="1400" spc="-5" dirty="0">
                <a:solidFill>
                  <a:srgbClr val="000006"/>
                </a:solidFill>
                <a:cs typeface="Arial MT"/>
              </a:rPr>
              <a:t>o</a:t>
            </a:r>
            <a:r>
              <a:rPr lang="it-IT" sz="1400" dirty="0">
                <a:solidFill>
                  <a:srgbClr val="000006"/>
                </a:solidFill>
                <a:cs typeface="Arial MT"/>
              </a:rPr>
              <a:t>-  </a:t>
            </a:r>
            <a:r>
              <a:rPr lang="it-IT" sz="1400" spc="5" dirty="0">
                <a:solidFill>
                  <a:srgbClr val="000006"/>
                </a:solidFill>
                <a:cs typeface="Arial MT"/>
              </a:rPr>
              <a:t>r</a:t>
            </a:r>
            <a:r>
              <a:rPr lang="it-IT" sz="1400" spc="-5" dirty="0">
                <a:solidFill>
                  <a:srgbClr val="000006"/>
                </a:solidFill>
                <a:cs typeface="Arial MT"/>
              </a:rPr>
              <a:t>e</a:t>
            </a:r>
            <a:r>
              <a:rPr lang="it-IT" sz="1400" dirty="0">
                <a:solidFill>
                  <a:srgbClr val="000006"/>
                </a:solidFill>
                <a:cs typeface="Arial MT"/>
              </a:rPr>
              <a:t>l</a:t>
            </a:r>
            <a:r>
              <a:rPr lang="it-IT" sz="1400" spc="-5" dirty="0">
                <a:solidFill>
                  <a:srgbClr val="000006"/>
                </a:solidFill>
                <a:cs typeface="Arial MT"/>
              </a:rPr>
              <a:t>a</a:t>
            </a:r>
            <a:r>
              <a:rPr lang="it-IT" sz="1400" dirty="0">
                <a:solidFill>
                  <a:srgbClr val="000006"/>
                </a:solidFill>
                <a:cs typeface="Arial MT"/>
              </a:rPr>
              <a:t>zi</a:t>
            </a:r>
            <a:r>
              <a:rPr lang="it-IT" sz="1400" spc="-5" dirty="0">
                <a:solidFill>
                  <a:srgbClr val="000006"/>
                </a:solidFill>
                <a:cs typeface="Arial MT"/>
              </a:rPr>
              <a:t>ona</a:t>
            </a:r>
            <a:r>
              <a:rPr lang="it-IT" sz="1400" dirty="0">
                <a:solidFill>
                  <a:srgbClr val="000006"/>
                </a:solidFill>
                <a:cs typeface="Arial MT"/>
              </a:rPr>
              <a:t>li</a:t>
            </a:r>
            <a:r>
              <a:rPr lang="it-IT" sz="1400" spc="-55" dirty="0">
                <a:solidFill>
                  <a:srgbClr val="000006"/>
                </a:solidFill>
                <a:cs typeface="Arial MT"/>
              </a:rPr>
              <a:t> </a:t>
            </a:r>
            <a:r>
              <a:rPr lang="it-IT" sz="1400" spc="-5" dirty="0">
                <a:solidFill>
                  <a:srgbClr val="000006"/>
                </a:solidFill>
                <a:cs typeface="Arial MT"/>
              </a:rPr>
              <a:t>de</a:t>
            </a:r>
            <a:r>
              <a:rPr lang="it-IT" sz="1400" dirty="0">
                <a:solidFill>
                  <a:srgbClr val="000006"/>
                </a:solidFill>
                <a:cs typeface="Arial MT"/>
              </a:rPr>
              <a:t>l</a:t>
            </a:r>
            <a:r>
              <a:rPr lang="it-IT" sz="1400" spc="110" dirty="0">
                <a:solidFill>
                  <a:srgbClr val="000006"/>
                </a:solidFill>
                <a:cs typeface="Arial MT"/>
              </a:rPr>
              <a:t> </a:t>
            </a:r>
            <a:r>
              <a:rPr lang="it-IT" sz="1400" spc="-5" dirty="0">
                <a:solidFill>
                  <a:srgbClr val="000006"/>
                </a:solidFill>
                <a:cs typeface="Arial MT"/>
              </a:rPr>
              <a:t>me</a:t>
            </a:r>
            <a:r>
              <a:rPr lang="it-IT" sz="1400" dirty="0">
                <a:solidFill>
                  <a:srgbClr val="000006"/>
                </a:solidFill>
                <a:cs typeface="Arial MT"/>
              </a:rPr>
              <a:t>ss</a:t>
            </a:r>
            <a:r>
              <a:rPr lang="it-IT" sz="1400" spc="-5" dirty="0">
                <a:solidFill>
                  <a:srgbClr val="000006"/>
                </a:solidFill>
                <a:cs typeface="Arial MT"/>
              </a:rPr>
              <a:t>agg</a:t>
            </a:r>
            <a:r>
              <a:rPr lang="it-IT" sz="1400" dirty="0">
                <a:solidFill>
                  <a:srgbClr val="000006"/>
                </a:solidFill>
                <a:cs typeface="Arial MT"/>
              </a:rPr>
              <a:t>io</a:t>
            </a:r>
            <a:r>
              <a:rPr lang="it-IT" sz="1400" spc="-50" dirty="0">
                <a:solidFill>
                  <a:srgbClr val="000006"/>
                </a:solidFill>
                <a:cs typeface="Arial MT"/>
              </a:rPr>
              <a:t> </a:t>
            </a:r>
            <a:r>
              <a:rPr lang="it-IT" sz="1400" spc="-10" dirty="0">
                <a:solidFill>
                  <a:srgbClr val="000006"/>
                </a:solidFill>
                <a:cs typeface="Arial MT"/>
              </a:rPr>
              <a:t>c</a:t>
            </a:r>
            <a:r>
              <a:rPr lang="it-IT" sz="1400" spc="-15" dirty="0">
                <a:solidFill>
                  <a:srgbClr val="000006"/>
                </a:solidFill>
                <a:cs typeface="Arial MT"/>
              </a:rPr>
              <a:t>o</a:t>
            </a:r>
            <a:r>
              <a:rPr lang="it-IT" sz="1400" spc="-10" dirty="0">
                <a:solidFill>
                  <a:srgbClr val="000006"/>
                </a:solidFill>
                <a:cs typeface="Arial MT"/>
              </a:rPr>
              <a:t>r</a:t>
            </a:r>
            <a:r>
              <a:rPr lang="it-IT" sz="1400" spc="-15" dirty="0">
                <a:solidFill>
                  <a:srgbClr val="000006"/>
                </a:solidFill>
                <a:cs typeface="Arial MT"/>
              </a:rPr>
              <a:t>po</a:t>
            </a:r>
            <a:r>
              <a:rPr lang="it-IT" sz="1400" spc="-10" dirty="0">
                <a:solidFill>
                  <a:srgbClr val="000006"/>
                </a:solidFill>
                <a:cs typeface="Arial MT"/>
              </a:rPr>
              <a:t>r</a:t>
            </a:r>
            <a:r>
              <a:rPr lang="it-IT" sz="1400" spc="-15" dirty="0">
                <a:solidFill>
                  <a:srgbClr val="000006"/>
                </a:solidFill>
                <a:cs typeface="Arial MT"/>
              </a:rPr>
              <a:t>e</a:t>
            </a:r>
            <a:r>
              <a:rPr lang="it-IT" sz="1400" spc="-5" dirty="0">
                <a:solidFill>
                  <a:srgbClr val="000006"/>
                </a:solidFill>
                <a:cs typeface="Arial MT"/>
              </a:rPr>
              <a:t>o</a:t>
            </a:r>
            <a:r>
              <a:rPr lang="it-IT" sz="1400" dirty="0">
                <a:solidFill>
                  <a:srgbClr val="000006"/>
                </a:solidFill>
                <a:cs typeface="Arial MT"/>
              </a:rPr>
              <a:t>.</a:t>
            </a:r>
            <a:endParaRPr lang="it-IT" sz="1400" b="0" i="0" u="none" strike="noStrike" dirty="0">
              <a:effectLst/>
            </a:endParaRPr>
          </a:p>
        </p:txBody>
      </p:sp>
      <p:pic>
        <p:nvPicPr>
          <p:cNvPr id="7" name="Immagine 6" descr="Immagine che contiene disegno, Arte bambini, schizzo, illustrazione&#10;&#10;Descrizione generata automaticamente">
            <a:extLst>
              <a:ext uri="{FF2B5EF4-FFF2-40B4-BE49-F238E27FC236}">
                <a16:creationId xmlns="" xmlns:a16="http://schemas.microsoft.com/office/drawing/2014/main" id="{3F953377-A7FA-72D7-A259-B7FC67F3D19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4790710" y="3718774"/>
            <a:ext cx="2642021" cy="3522695"/>
          </a:xfrm>
          <a:prstGeom prst="rect">
            <a:avLst/>
          </a:prstGeom>
        </p:spPr>
      </p:pic>
    </p:spTree>
    <p:extLst>
      <p:ext uri="{BB962C8B-B14F-4D97-AF65-F5344CB8AC3E}">
        <p14:creationId xmlns:p14="http://schemas.microsoft.com/office/powerpoint/2010/main" val="14616548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 name="CustomShape 1"/>
          <p:cNvSpPr/>
          <p:nvPr/>
        </p:nvSpPr>
        <p:spPr>
          <a:xfrm>
            <a:off x="287311" y="251206"/>
            <a:ext cx="11617377" cy="6355586"/>
          </a:xfrm>
          <a:prstGeom prst="rect">
            <a:avLst/>
          </a:prstGeom>
          <a:noFill/>
          <a:ln w="9360">
            <a:solidFill>
              <a:schemeClr val="tx1"/>
            </a:solidFill>
            <a:miter/>
          </a:ln>
        </p:spPr>
        <p:style>
          <a:lnRef idx="0">
            <a:scrgbClr r="0" g="0" b="0"/>
          </a:lnRef>
          <a:fillRef idx="0">
            <a:scrgbClr r="0" g="0" b="0"/>
          </a:fillRef>
          <a:effectRef idx="0">
            <a:scrgbClr r="0" g="0" b="0"/>
          </a:effectRef>
          <a:fontRef idx="minor"/>
        </p:style>
        <p:txBody>
          <a:bodyPr wrap="square" anchor="ctr">
            <a:spAutoFit/>
          </a:bodyPr>
          <a:lstStyle/>
          <a:p>
            <a:pPr algn="ctr" fontAlgn="auto">
              <a:spcBef>
                <a:spcPts val="0"/>
              </a:spcBef>
              <a:spcAft>
                <a:spcPts val="0"/>
              </a:spcAft>
              <a:defRPr/>
            </a:pPr>
            <a:r>
              <a:rPr lang="it-IT" sz="1100" b="1" spc="-1" dirty="0">
                <a:solidFill>
                  <a:srgbClr val="FF0000"/>
                </a:solidFill>
                <a:ea typeface="Calibri"/>
              </a:rPr>
              <a:t>PROGETTO CONTINUITÀ NIDO/INFANZIA E INFANZIA/PRIMARIA</a:t>
            </a:r>
            <a:endParaRPr lang="it-IT" sz="1100" spc="-1" dirty="0"/>
          </a:p>
          <a:p>
            <a:pPr algn="just" fontAlgn="auto">
              <a:spcBef>
                <a:spcPts val="0"/>
              </a:spcBef>
              <a:spcAft>
                <a:spcPts val="0"/>
              </a:spcAft>
              <a:defRPr/>
            </a:pPr>
            <a:r>
              <a:rPr lang="it-IT" sz="1100" spc="-1" dirty="0">
                <a:solidFill>
                  <a:srgbClr val="000000"/>
                </a:solidFill>
                <a:ea typeface="Calibri"/>
              </a:rPr>
              <a:t>Il curricolo verticale è espressione della libertà d'insegnamento e dell'autonomia scolastica e, al tempo stesso, esplicita le scelte della comunità e identità della scuola (dalle Nuove Indicazioni 2012). Le Nuove Indicazioni suggeriscono un aspetto meritevole di riflessione sulla verticalità ed è in quest'ottica che nasce il protocollo di continuità che coinvolge tutti gli ordini di scuola, iniziando dall'asilo Nido, dalla scuola dell'Infanzia alla scuola Secondaria di I grado, che, attraverso gli obiettivi di apprendimento, concretizza i traguardi per lo sviluppo delle competenze. La continuità educativa e didattica costituisce un valore fondamentale per l'educazione e la crescita dei bambini. Il confronto e la condivisione tra educatrici e docenti dei tre ordini scolastici, ha come obiettivo di promuovere un passaggio più sereno e graduale alla nuova realtà scolastica per il bambino, rispettando le sue fasi di sviluppo organico, affettivo, emotivo e relazionale, che favorisca un approccio positivo alla nuova realtà e ad apprendimenti futuri, supportato da figure di riferimento. Il progetto si attua attraverso degli incontri: le visite guidate organizzate per i bambini dell'ultimo anno nella futura scuola e la collaborazione tra educatrici e insegnanti dei tre ordini scolastici in termini di scambio di informazioni, di progettazione e di condivisione di occasioni di gioco e proposte specifiche connesse al tema scelto per la continuità. Tra docenti cerchiamo un dialogo non formale, ma centrato sul bambino, ricordando che lo scopo principale dei colloqui non è distinguere gli alunni migliori da quelli in difficoltà, ma conoscere i bambini e andare incontro in modo positivo alle loro esigenze e ai loro bisogni educativi. Ascoltare le loro storie, conoscere dai colleghi i modi e le strategie che meglio favoriscono lo sviluppo e l'apprendimento di ogni singolo bambino significa costruire un buon punto di partenza per i processi metodologici e didattici e dare a ciascuno un giusto riconoscimento come protagonista del percorso formativo. </a:t>
            </a:r>
            <a:endParaRPr lang="it-IT" sz="1100" spc="-1" dirty="0"/>
          </a:p>
          <a:p>
            <a:pPr algn="just" fontAlgn="auto">
              <a:spcBef>
                <a:spcPts val="0"/>
              </a:spcBef>
              <a:spcAft>
                <a:spcPts val="0"/>
              </a:spcAft>
              <a:defRPr/>
            </a:pPr>
            <a:r>
              <a:rPr lang="it-IT" sz="1100" spc="-1" dirty="0">
                <a:solidFill>
                  <a:srgbClr val="000000"/>
                </a:solidFill>
                <a:ea typeface="Calibri"/>
              </a:rPr>
              <a:t>Per i bambini di 3 anni che arrivano dal nido puntiamo sulla storia personale di crescita, sugli aspetti basilari dello sviluppo, sui tratti e le caratteristiche personali relative all'interazione con le persone e con il mondo intorno.</a:t>
            </a:r>
            <a:endParaRPr lang="it-IT" sz="1100" spc="-1" dirty="0"/>
          </a:p>
          <a:p>
            <a:pPr algn="just" fontAlgn="auto">
              <a:spcBef>
                <a:spcPts val="0"/>
              </a:spcBef>
              <a:spcAft>
                <a:spcPts val="0"/>
              </a:spcAft>
              <a:defRPr/>
            </a:pPr>
            <a:r>
              <a:rPr lang="it-IT" sz="1100" spc="-1" dirty="0">
                <a:solidFill>
                  <a:srgbClr val="000000"/>
                </a:solidFill>
                <a:ea typeface="Calibri"/>
              </a:rPr>
              <a:t>Per i bambini di 6 anni che vanno alla primaria raccontiamo lo sviluppo delle competenze tracciate nel profilo di ciascuno, le attitudini e i modi per aiutarlo ad apprendere.</a:t>
            </a:r>
            <a:endParaRPr lang="it-IT" sz="1100" spc="-1" dirty="0"/>
          </a:p>
          <a:p>
            <a:pPr algn="just" fontAlgn="auto">
              <a:spcBef>
                <a:spcPts val="0"/>
              </a:spcBef>
              <a:spcAft>
                <a:spcPts val="0"/>
              </a:spcAft>
              <a:defRPr/>
            </a:pPr>
            <a:r>
              <a:rPr lang="it-IT" sz="1100" b="1" spc="-1" dirty="0">
                <a:solidFill>
                  <a:srgbClr val="000000"/>
                </a:solidFill>
                <a:ea typeface="Calibri"/>
              </a:rPr>
              <a:t>LE FINALITA‘</a:t>
            </a:r>
            <a:endParaRPr lang="it-IT" sz="1100" b="1" spc="-1" dirty="0"/>
          </a:p>
          <a:p>
            <a:pPr marL="285750" indent="-285750" algn="just" fontAlgn="auto">
              <a:spcBef>
                <a:spcPts val="0"/>
              </a:spcBef>
              <a:spcAft>
                <a:spcPts val="0"/>
              </a:spcAft>
              <a:buFont typeface="Arial" panose="020B0604020202020204" pitchFamily="34" charset="0"/>
              <a:buChar char="•"/>
              <a:defRPr/>
            </a:pPr>
            <a:r>
              <a:rPr lang="it-IT" sz="1100" spc="-1" dirty="0">
                <a:solidFill>
                  <a:srgbClr val="000000"/>
                </a:solidFill>
                <a:ea typeface="Calibri"/>
              </a:rPr>
              <a:t>Favorire un passaggio sereno superando ansie e disagi e acquisendo coscienza di sé e dei propri bisogni;</a:t>
            </a:r>
            <a:endParaRPr lang="it-IT" sz="1100" spc="-1" dirty="0"/>
          </a:p>
          <a:p>
            <a:pPr marL="285750" indent="-285750" algn="just" fontAlgn="auto">
              <a:spcBef>
                <a:spcPts val="0"/>
              </a:spcBef>
              <a:spcAft>
                <a:spcPts val="0"/>
              </a:spcAft>
              <a:buFont typeface="Arial" panose="020B0604020202020204" pitchFamily="34" charset="0"/>
              <a:buChar char="•"/>
              <a:defRPr/>
            </a:pPr>
            <a:r>
              <a:rPr lang="it-IT" sz="1100" spc="-1" dirty="0">
                <a:solidFill>
                  <a:srgbClr val="000000"/>
                </a:solidFill>
                <a:ea typeface="Calibri"/>
              </a:rPr>
              <a:t>Stimolare la capacità di ambientarsi in un contesto di un nuovo gruppo, ricreando soluzioni di condivisione e cooperazione;</a:t>
            </a:r>
            <a:endParaRPr lang="it-IT" sz="1100" spc="-1" dirty="0"/>
          </a:p>
          <a:p>
            <a:pPr marL="285750" indent="-285750" algn="just" fontAlgn="auto">
              <a:spcBef>
                <a:spcPts val="0"/>
              </a:spcBef>
              <a:spcAft>
                <a:spcPts val="0"/>
              </a:spcAft>
              <a:buFont typeface="Arial" panose="020B0604020202020204" pitchFamily="34" charset="0"/>
              <a:buChar char="•"/>
              <a:defRPr/>
            </a:pPr>
            <a:r>
              <a:rPr lang="it-IT" sz="1100" spc="-1" dirty="0">
                <a:solidFill>
                  <a:srgbClr val="000000"/>
                </a:solidFill>
                <a:ea typeface="Calibri"/>
              </a:rPr>
              <a:t>Favorire l'acquisizione di un identità personale e culturale;</a:t>
            </a:r>
            <a:endParaRPr lang="it-IT" sz="1100" spc="-1" dirty="0"/>
          </a:p>
          <a:p>
            <a:pPr marL="285750" indent="-285750" algn="just" fontAlgn="auto">
              <a:spcBef>
                <a:spcPts val="0"/>
              </a:spcBef>
              <a:spcAft>
                <a:spcPts val="0"/>
              </a:spcAft>
              <a:buFont typeface="Arial" panose="020B0604020202020204" pitchFamily="34" charset="0"/>
              <a:buChar char="•"/>
              <a:defRPr/>
            </a:pPr>
            <a:r>
              <a:rPr lang="it-IT" sz="1100" spc="-1" dirty="0">
                <a:solidFill>
                  <a:srgbClr val="000000"/>
                </a:solidFill>
                <a:ea typeface="Calibri"/>
              </a:rPr>
              <a:t>Promuovere la reciproca conoscenza tra bambini, il rispetto e la solidarietà.</a:t>
            </a:r>
            <a:endParaRPr lang="it-IT" sz="1100" spc="-1" dirty="0"/>
          </a:p>
          <a:p>
            <a:pPr algn="just" fontAlgn="auto">
              <a:spcBef>
                <a:spcPts val="0"/>
              </a:spcBef>
              <a:spcAft>
                <a:spcPts val="0"/>
              </a:spcAft>
              <a:defRPr/>
            </a:pPr>
            <a:r>
              <a:rPr lang="it-IT" sz="1100" b="1" spc="-1" dirty="0">
                <a:solidFill>
                  <a:srgbClr val="000000"/>
                </a:solidFill>
                <a:ea typeface="Calibri"/>
              </a:rPr>
              <a:t>ORGANIZZAZIONE</a:t>
            </a:r>
            <a:endParaRPr lang="it-IT" sz="1100" b="1" spc="-1" dirty="0"/>
          </a:p>
          <a:p>
            <a:pPr marL="285750" indent="-285750" algn="just" fontAlgn="auto">
              <a:spcBef>
                <a:spcPts val="0"/>
              </a:spcBef>
              <a:spcAft>
                <a:spcPts val="0"/>
              </a:spcAft>
              <a:buFont typeface="Arial" panose="020B0604020202020204" pitchFamily="34" charset="0"/>
              <a:buChar char="•"/>
              <a:defRPr/>
            </a:pPr>
            <a:r>
              <a:rPr lang="it-IT" sz="1100" spc="-1" dirty="0">
                <a:solidFill>
                  <a:srgbClr val="000000"/>
                </a:solidFill>
                <a:ea typeface="Calibri"/>
              </a:rPr>
              <a:t>Incontri tra educatori e  docenti Scuola dell'Infanzia e Scuola Primaria per condividere metodologie e percorsi e organizzare le attività   per i momenti di incontro con i bambini;</a:t>
            </a:r>
            <a:endParaRPr lang="it-IT" sz="1100" spc="-1" dirty="0"/>
          </a:p>
          <a:p>
            <a:pPr marL="285750" indent="-285750" algn="just" fontAlgn="auto">
              <a:spcBef>
                <a:spcPts val="0"/>
              </a:spcBef>
              <a:spcAft>
                <a:spcPts val="0"/>
              </a:spcAft>
              <a:buFont typeface="Arial" panose="020B0604020202020204" pitchFamily="34" charset="0"/>
              <a:buChar char="•"/>
              <a:defRPr/>
            </a:pPr>
            <a:r>
              <a:rPr lang="it-IT" sz="1100" spc="-1" dirty="0">
                <a:solidFill>
                  <a:srgbClr val="000000"/>
                </a:solidFill>
                <a:ea typeface="Calibri"/>
              </a:rPr>
              <a:t>Passaggio di informazioni riguardo i bambini che arrivano dal Nido e i bambini che vanno alla scuola Primaria (scheda informativa).</a:t>
            </a:r>
            <a:endParaRPr lang="it-IT" sz="1100" spc="-1" dirty="0">
              <a:solidFill>
                <a:srgbClr val="000000"/>
              </a:solidFill>
              <a:latin typeface="Arial"/>
              <a:ea typeface="Calibri"/>
            </a:endParaRPr>
          </a:p>
          <a:p>
            <a:pPr algn="just" fontAlgn="auto">
              <a:spcBef>
                <a:spcPts val="0"/>
              </a:spcBef>
              <a:spcAft>
                <a:spcPts val="0"/>
              </a:spcAft>
              <a:defRPr/>
            </a:pPr>
            <a:r>
              <a:rPr lang="it-IT" sz="1100" b="1" spc="-1" dirty="0">
                <a:solidFill>
                  <a:srgbClr val="000000"/>
                </a:solidFill>
                <a:ea typeface="Calibri"/>
              </a:rPr>
              <a:t>POSSIBILI ATTIVITÀ DA DEFINIRE CON GLI INSEGNANTI DELLE SCUOLE DI RIFERIMENTO</a:t>
            </a:r>
            <a:endParaRPr lang="it-IT" sz="1100" b="1" spc="-1" dirty="0"/>
          </a:p>
          <a:p>
            <a:pPr marL="285750" indent="-285750" algn="just" fontAlgn="auto">
              <a:spcBef>
                <a:spcPts val="0"/>
              </a:spcBef>
              <a:spcAft>
                <a:spcPts val="0"/>
              </a:spcAft>
              <a:buFont typeface="Arial" panose="020B0604020202020204" pitchFamily="34" charset="0"/>
              <a:buChar char="•"/>
              <a:defRPr/>
            </a:pPr>
            <a:r>
              <a:rPr lang="it-IT" sz="1100" spc="-1" dirty="0">
                <a:solidFill>
                  <a:srgbClr val="000000"/>
                </a:solidFill>
                <a:ea typeface="Calibri"/>
              </a:rPr>
              <a:t>Visita dei bambini dell'ultimo anno del Nido presso la scuola dell'Infanzia; Visita dei bambini della scuola dell'Infanzia alla scuola Primaria per conoscere, scoprire i nuovi ambienti, stabilire le prime relazioni con insegnanti e compagni; Gioco di manipolazione, costruttivo, simbolico; Libri e lettura; La pittura; La musica e il canto.</a:t>
            </a:r>
            <a:endParaRPr lang="it-IT" sz="1100" spc="-1" dirty="0"/>
          </a:p>
          <a:p>
            <a:pPr algn="just" fontAlgn="auto">
              <a:spcBef>
                <a:spcPts val="0"/>
              </a:spcBef>
              <a:spcAft>
                <a:spcPts val="0"/>
              </a:spcAft>
              <a:defRPr/>
            </a:pPr>
            <a:r>
              <a:rPr lang="it-IT" sz="1100" b="1" spc="-1" dirty="0">
                <a:solidFill>
                  <a:srgbClr val="000000"/>
                </a:solidFill>
                <a:ea typeface="Calibri"/>
              </a:rPr>
              <a:t>TEMPI DI ATTUAZIONE</a:t>
            </a:r>
          </a:p>
          <a:p>
            <a:pPr marL="171450" indent="-171450" algn="just" fontAlgn="auto">
              <a:spcBef>
                <a:spcPts val="0"/>
              </a:spcBef>
              <a:spcAft>
                <a:spcPts val="0"/>
              </a:spcAft>
              <a:buFont typeface="Arial" panose="020B0604020202020204" pitchFamily="34" charset="0"/>
              <a:buChar char="•"/>
              <a:defRPr/>
            </a:pPr>
            <a:r>
              <a:rPr lang="it-IT" sz="1100" b="1" spc="-1" dirty="0">
                <a:solidFill>
                  <a:srgbClr val="000000"/>
                </a:solidFill>
                <a:ea typeface="Calibri"/>
              </a:rPr>
              <a:t>    </a:t>
            </a:r>
            <a:r>
              <a:rPr lang="it-IT" sz="1100" spc="-1" dirty="0">
                <a:solidFill>
                  <a:srgbClr val="000000"/>
                </a:solidFill>
                <a:ea typeface="Calibri"/>
              </a:rPr>
              <a:t>Ottobre / dicembre: incontri laboratoriali tra nido e scuola infanzia e scuola infanzia scuola primaria</a:t>
            </a:r>
            <a:endParaRPr lang="it-IT" sz="1100" spc="-1" dirty="0"/>
          </a:p>
          <a:p>
            <a:pPr marL="285750" indent="-285750" algn="just" fontAlgn="auto">
              <a:spcBef>
                <a:spcPts val="0"/>
              </a:spcBef>
              <a:spcAft>
                <a:spcPts val="0"/>
              </a:spcAft>
              <a:buFont typeface="Arial" panose="020B0604020202020204" pitchFamily="34" charset="0"/>
              <a:buChar char="•"/>
              <a:defRPr/>
            </a:pPr>
            <a:r>
              <a:rPr lang="it-IT" sz="1100" spc="-1" dirty="0">
                <a:solidFill>
                  <a:srgbClr val="000000"/>
                </a:solidFill>
                <a:ea typeface="Calibri"/>
              </a:rPr>
              <a:t>Gennaio: stesura e organizzazione rispetto a tempi e modalità per le attività; </a:t>
            </a:r>
            <a:endParaRPr lang="it-IT" sz="1100" spc="-1" dirty="0"/>
          </a:p>
          <a:p>
            <a:pPr marL="285750" indent="-285750" algn="just" fontAlgn="auto">
              <a:spcBef>
                <a:spcPts val="0"/>
              </a:spcBef>
              <a:spcAft>
                <a:spcPts val="0"/>
              </a:spcAft>
              <a:buFont typeface="Arial" panose="020B0604020202020204" pitchFamily="34" charset="0"/>
              <a:buChar char="•"/>
              <a:defRPr/>
            </a:pPr>
            <a:r>
              <a:rPr lang="it-IT" sz="1100" spc="-1" dirty="0">
                <a:solidFill>
                  <a:srgbClr val="000000"/>
                </a:solidFill>
                <a:ea typeface="Calibri"/>
              </a:rPr>
              <a:t>Aprile / Maggio: uscite dei bambini nelle scuole di passaggio;</a:t>
            </a:r>
            <a:endParaRPr lang="it-IT" sz="1100" spc="-1" dirty="0"/>
          </a:p>
          <a:p>
            <a:pPr marL="285750" indent="-285750" algn="just" fontAlgn="auto">
              <a:spcBef>
                <a:spcPts val="0"/>
              </a:spcBef>
              <a:spcAft>
                <a:spcPts val="0"/>
              </a:spcAft>
              <a:buFont typeface="Arial" panose="020B0604020202020204" pitchFamily="34" charset="0"/>
              <a:buChar char="•"/>
              <a:defRPr/>
            </a:pPr>
            <a:r>
              <a:rPr lang="it-IT" sz="1100" spc="-1" dirty="0">
                <a:solidFill>
                  <a:srgbClr val="000000"/>
                </a:solidFill>
                <a:ea typeface="Calibri"/>
              </a:rPr>
              <a:t>Giugno: scambio di informazioni tra insegnanti dei bambini dei tre ordini di scuola.</a:t>
            </a:r>
            <a:endParaRPr lang="it-IT" sz="1100" spc="-1" dirty="0"/>
          </a:p>
          <a:p>
            <a:pPr algn="just" fontAlgn="auto">
              <a:spcBef>
                <a:spcPts val="0"/>
              </a:spcBef>
              <a:spcAft>
                <a:spcPts val="0"/>
              </a:spcAft>
              <a:defRPr/>
            </a:pPr>
            <a:r>
              <a:rPr lang="it-IT" sz="1100" b="1" spc="-1" dirty="0">
                <a:solidFill>
                  <a:srgbClr val="000000"/>
                </a:solidFill>
                <a:ea typeface="Calibri"/>
              </a:rPr>
              <a:t>VERIFICA</a:t>
            </a:r>
            <a:endParaRPr lang="it-IT" sz="1100" b="1" spc="-1" dirty="0"/>
          </a:p>
          <a:p>
            <a:pPr marL="285750" indent="-285750" algn="just" fontAlgn="auto">
              <a:spcBef>
                <a:spcPts val="0"/>
              </a:spcBef>
              <a:spcAft>
                <a:spcPts val="0"/>
              </a:spcAft>
              <a:buFont typeface="Arial" panose="020B0604020202020204" pitchFamily="34" charset="0"/>
              <a:buChar char="•"/>
              <a:defRPr/>
            </a:pPr>
            <a:r>
              <a:rPr lang="it-IT" sz="1100" spc="-1" dirty="0">
                <a:solidFill>
                  <a:srgbClr val="000000"/>
                </a:solidFill>
                <a:ea typeface="Calibri"/>
              </a:rPr>
              <a:t>Disponibilità al dialogo e all'ascolto dei bambini tra di loro e con le insegnanti; Riflessione da parte dei bambini sulle esperienze di continuità che hanno vissuto.</a:t>
            </a:r>
            <a:endParaRPr lang="it-IT" sz="1100" spc="-1" dirty="0"/>
          </a:p>
          <a:p>
            <a:pPr algn="just" fontAlgn="auto">
              <a:spcBef>
                <a:spcPts val="0"/>
              </a:spcBef>
              <a:spcAft>
                <a:spcPts val="0"/>
              </a:spcAft>
              <a:defRPr/>
            </a:pPr>
            <a:r>
              <a:rPr lang="it-IT" sz="1100" b="1" spc="-1" dirty="0">
                <a:solidFill>
                  <a:srgbClr val="000000"/>
                </a:solidFill>
                <a:ea typeface="Calibri"/>
              </a:rPr>
              <a:t>SCUOLE E CLASSI COINVOLTE</a:t>
            </a:r>
            <a:endParaRPr lang="it-IT" sz="1100" b="1" spc="-1" dirty="0"/>
          </a:p>
          <a:p>
            <a:pPr marL="285750" indent="-285750" algn="just" fontAlgn="auto">
              <a:spcBef>
                <a:spcPts val="0"/>
              </a:spcBef>
              <a:spcAft>
                <a:spcPts val="0"/>
              </a:spcAft>
              <a:buFont typeface="Arial" panose="020B0604020202020204" pitchFamily="34" charset="0"/>
              <a:buChar char="•"/>
              <a:defRPr/>
            </a:pPr>
            <a:r>
              <a:rPr lang="it-IT" sz="1100" spc="-1" dirty="0">
                <a:solidFill>
                  <a:srgbClr val="000000"/>
                </a:solidFill>
                <a:ea typeface="Calibri"/>
              </a:rPr>
              <a:t>Asilo Nido : “La Coccinella”  	Micronido:	«Il grillo parlante» – «Minimondo» - «Samarcanda» con i bambini dell'ultimo anno;</a:t>
            </a:r>
            <a:endParaRPr lang="it-IT" sz="1100" spc="-1" dirty="0"/>
          </a:p>
          <a:p>
            <a:pPr marL="285750" indent="-285750" algn="just" fontAlgn="auto">
              <a:spcBef>
                <a:spcPts val="0"/>
              </a:spcBef>
              <a:spcAft>
                <a:spcPts val="0"/>
              </a:spcAft>
              <a:buFont typeface="Arial" panose="020B0604020202020204" pitchFamily="34" charset="0"/>
              <a:buChar char="•"/>
              <a:defRPr/>
            </a:pPr>
            <a:r>
              <a:rPr lang="it-IT" sz="1100" spc="-1" dirty="0">
                <a:solidFill>
                  <a:srgbClr val="000000"/>
                </a:solidFill>
                <a:ea typeface="Calibri"/>
              </a:rPr>
              <a:t>Scuola dell'Infanzia paritaria “Nostra Signora di Fatima”  con i bambini dell'ultimo anno; </a:t>
            </a:r>
          </a:p>
          <a:p>
            <a:pPr marL="285750" indent="-285750" algn="just" fontAlgn="auto">
              <a:spcBef>
                <a:spcPts val="0"/>
              </a:spcBef>
              <a:spcAft>
                <a:spcPts val="0"/>
              </a:spcAft>
              <a:buFont typeface="Arial" panose="020B0604020202020204" pitchFamily="34" charset="0"/>
              <a:buChar char="•"/>
              <a:defRPr/>
            </a:pPr>
            <a:r>
              <a:rPr lang="it-IT" sz="1100" spc="-1" dirty="0">
                <a:solidFill>
                  <a:srgbClr val="000000"/>
                </a:solidFill>
                <a:ea typeface="Calibri"/>
              </a:rPr>
              <a:t>Scuole  Primarie Statali “Montegrappa”, “Lambruschini”, ”Mazzini”, “Petrarca” ed eventuali a seconda dell'iscrizione dei bambini, con   gli alunni di una classe della scuola primaria.</a:t>
            </a:r>
            <a:endParaRPr lang="it-IT" sz="1100" spc="-1"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 name="CustomShape 1"/>
          <p:cNvSpPr/>
          <p:nvPr/>
        </p:nvSpPr>
        <p:spPr>
          <a:xfrm>
            <a:off x="1952625" y="214313"/>
            <a:ext cx="8410575" cy="1000125"/>
          </a:xfrm>
          <a:prstGeom prst="rect">
            <a:avLst/>
          </a:prstGeom>
          <a:ln>
            <a:solidFill>
              <a:schemeClr val="tx1"/>
            </a:solidFill>
            <a:round/>
          </a:ln>
        </p:spPr>
        <p:style>
          <a:lnRef idx="2">
            <a:schemeClr val="accent6"/>
          </a:lnRef>
          <a:fillRef idx="1">
            <a:schemeClr val="lt1"/>
          </a:fillRef>
          <a:effectRef idx="0">
            <a:schemeClr val="accent6"/>
          </a:effectRef>
          <a:fontRef idx="minor"/>
        </p:style>
        <p:txBody>
          <a:bodyPr lIns="90000" tIns="45000" rIns="90000" bIns="45000" anchor="ctr"/>
          <a:lstStyle/>
          <a:p>
            <a:pPr algn="ctr" fontAlgn="auto">
              <a:spcBef>
                <a:spcPts val="0"/>
              </a:spcBef>
              <a:spcAft>
                <a:spcPts val="0"/>
              </a:spcAft>
              <a:defRPr/>
            </a:pPr>
            <a:r>
              <a:rPr lang="it-IT" sz="1300" b="1" spc="-1" dirty="0">
                <a:solidFill>
                  <a:srgbClr val="000000"/>
                </a:solidFill>
              </a:rPr>
              <a:t>NEL MESE DI GIUGNO</a:t>
            </a:r>
            <a:endParaRPr lang="it-IT" sz="1300" spc="-1" dirty="0">
              <a:latin typeface="Arial"/>
            </a:endParaRPr>
          </a:p>
          <a:p>
            <a:pPr algn="ctr" fontAlgn="auto">
              <a:spcBef>
                <a:spcPts val="0"/>
              </a:spcBef>
              <a:spcAft>
                <a:spcPts val="0"/>
              </a:spcAft>
              <a:defRPr/>
            </a:pPr>
            <a:endParaRPr lang="it-IT" sz="1300" spc="-1" dirty="0">
              <a:latin typeface="Arial"/>
            </a:endParaRPr>
          </a:p>
          <a:p>
            <a:pPr indent="-216000" fontAlgn="auto">
              <a:spcBef>
                <a:spcPts val="0"/>
              </a:spcBef>
              <a:spcAft>
                <a:spcPts val="0"/>
              </a:spcAft>
              <a:buClr>
                <a:srgbClr val="000000"/>
              </a:buClr>
              <a:buFont typeface="Wingdings" charset="2"/>
              <a:buChar char=""/>
              <a:defRPr/>
            </a:pPr>
            <a:r>
              <a:rPr lang="it-IT" sz="1300" b="1" spc="-1" dirty="0">
                <a:solidFill>
                  <a:srgbClr val="000000"/>
                </a:solidFill>
              </a:rPr>
              <a:t>ATTIVITÀ LUDICA O GUIDATA</a:t>
            </a:r>
            <a:endParaRPr lang="it-IT" sz="1300" spc="-1" dirty="0">
              <a:latin typeface="Arial"/>
            </a:endParaRPr>
          </a:p>
          <a:p>
            <a:pPr indent="-216000" fontAlgn="auto">
              <a:spcBef>
                <a:spcPts val="0"/>
              </a:spcBef>
              <a:spcAft>
                <a:spcPts val="0"/>
              </a:spcAft>
              <a:buClr>
                <a:srgbClr val="000000"/>
              </a:buClr>
              <a:buFont typeface="Wingdings" charset="2"/>
              <a:buChar char=""/>
              <a:defRPr/>
            </a:pPr>
            <a:r>
              <a:rPr lang="it-IT" sz="1300" b="1" spc="-1" dirty="0">
                <a:solidFill>
                  <a:srgbClr val="000000"/>
                </a:solidFill>
              </a:rPr>
              <a:t>RACCOLTA E SISTEMAZIONE DEL MATERIALE PRODOTTO DURANTE L’ANNO</a:t>
            </a:r>
            <a:endParaRPr lang="it-IT" sz="1300" spc="-1" dirty="0">
              <a:latin typeface="Arial"/>
            </a:endParaRPr>
          </a:p>
        </p:txBody>
      </p:sp>
      <p:sp>
        <p:nvSpPr>
          <p:cNvPr id="394" name="CustomShape 2"/>
          <p:cNvSpPr/>
          <p:nvPr/>
        </p:nvSpPr>
        <p:spPr>
          <a:xfrm>
            <a:off x="1952625" y="1357313"/>
            <a:ext cx="8410575" cy="1000125"/>
          </a:xfrm>
          <a:prstGeom prst="rect">
            <a:avLst/>
          </a:prstGeom>
          <a:ln>
            <a:solidFill>
              <a:schemeClr val="tx1"/>
            </a:solidFill>
            <a:round/>
          </a:ln>
        </p:spPr>
        <p:style>
          <a:lnRef idx="2">
            <a:schemeClr val="accent6"/>
          </a:lnRef>
          <a:fillRef idx="1">
            <a:schemeClr val="lt1"/>
          </a:fillRef>
          <a:effectRef idx="0">
            <a:schemeClr val="accent6"/>
          </a:effectRef>
          <a:fontRef idx="minor"/>
        </p:style>
        <p:txBody>
          <a:bodyPr lIns="90000" tIns="45000" rIns="90000" bIns="45000" anchor="ctr"/>
          <a:lstStyle/>
          <a:p>
            <a:pPr algn="ctr" fontAlgn="auto">
              <a:spcBef>
                <a:spcPts val="0"/>
              </a:spcBef>
              <a:spcAft>
                <a:spcPts val="0"/>
              </a:spcAft>
              <a:defRPr/>
            </a:pPr>
            <a:endParaRPr lang="it-IT" spc="-1" dirty="0">
              <a:latin typeface="Arial"/>
            </a:endParaRPr>
          </a:p>
          <a:p>
            <a:pPr algn="ctr" fontAlgn="auto">
              <a:spcBef>
                <a:spcPts val="0"/>
              </a:spcBef>
              <a:spcAft>
                <a:spcPts val="0"/>
              </a:spcAft>
              <a:defRPr/>
            </a:pPr>
            <a:r>
              <a:rPr lang="it-IT" sz="1300" b="1" spc="-1" dirty="0">
                <a:solidFill>
                  <a:srgbClr val="000000"/>
                </a:solidFill>
              </a:rPr>
              <a:t>INCONTRI FORMATIVI GENITORI</a:t>
            </a:r>
            <a:endParaRPr lang="it-IT" sz="1300" spc="-1" dirty="0">
              <a:latin typeface="Arial"/>
            </a:endParaRPr>
          </a:p>
          <a:p>
            <a:pPr algn="just" fontAlgn="auto">
              <a:spcBef>
                <a:spcPts val="0"/>
              </a:spcBef>
              <a:spcAft>
                <a:spcPts val="0"/>
              </a:spcAft>
              <a:defRPr/>
            </a:pPr>
            <a:r>
              <a:rPr lang="it-IT" sz="1300" b="1" spc="-1" dirty="0">
                <a:solidFill>
                  <a:srgbClr val="000000"/>
                </a:solidFill>
              </a:rPr>
              <a:t>Durante l’anno scolastico saranno proposti dei momenti formativi per i genitori. Le date e le modalità d’iscrizione ai suddetti incontri formativi saranno comunicate in un secondo momento.</a:t>
            </a:r>
            <a:endParaRPr lang="it-IT" sz="1300" spc="-1" dirty="0">
              <a:latin typeface="Arial"/>
            </a:endParaRPr>
          </a:p>
          <a:p>
            <a:pPr algn="ctr" fontAlgn="auto">
              <a:spcBef>
                <a:spcPts val="0"/>
              </a:spcBef>
              <a:spcAft>
                <a:spcPts val="0"/>
              </a:spcAft>
              <a:defRPr/>
            </a:pPr>
            <a:endParaRPr lang="it-IT" sz="1200" spc="-1" dirty="0">
              <a:latin typeface="Arial"/>
            </a:endParaRPr>
          </a:p>
          <a:p>
            <a:pPr algn="ctr" fontAlgn="auto">
              <a:spcBef>
                <a:spcPts val="0"/>
              </a:spcBef>
              <a:spcAft>
                <a:spcPts val="0"/>
              </a:spcAft>
              <a:defRPr/>
            </a:pPr>
            <a:endParaRPr lang="it-IT" sz="1200" spc="-1" dirty="0">
              <a:latin typeface="Arial"/>
            </a:endParaRPr>
          </a:p>
        </p:txBody>
      </p:sp>
      <p:sp>
        <p:nvSpPr>
          <p:cNvPr id="395" name="CustomShape 3"/>
          <p:cNvSpPr/>
          <p:nvPr/>
        </p:nvSpPr>
        <p:spPr>
          <a:xfrm>
            <a:off x="1921094" y="2489803"/>
            <a:ext cx="8410575" cy="3786187"/>
          </a:xfrm>
          <a:prstGeom prst="rect">
            <a:avLst/>
          </a:prstGeom>
          <a:noFill/>
          <a:ln>
            <a:solidFill>
              <a:schemeClr val="tx1"/>
            </a:solidFill>
            <a:round/>
          </a:ln>
        </p:spPr>
        <p:style>
          <a:lnRef idx="2">
            <a:schemeClr val="accent6"/>
          </a:lnRef>
          <a:fillRef idx="1">
            <a:schemeClr val="lt1"/>
          </a:fillRef>
          <a:effectRef idx="0">
            <a:schemeClr val="accent6"/>
          </a:effectRef>
          <a:fontRef idx="minor"/>
        </p:style>
        <p:txBody>
          <a:bodyPr lIns="90000" tIns="45000" rIns="90000" bIns="45000" anchor="ctr"/>
          <a:lstStyle/>
          <a:p>
            <a:pPr algn="ctr" fontAlgn="auto">
              <a:spcBef>
                <a:spcPts val="0"/>
              </a:spcBef>
              <a:spcAft>
                <a:spcPts val="0"/>
              </a:spcAft>
              <a:defRPr/>
            </a:pPr>
            <a:endParaRPr lang="it-IT" spc="-1" dirty="0">
              <a:solidFill>
                <a:schemeClr val="accent1"/>
              </a:solidFill>
              <a:latin typeface="Arial"/>
            </a:endParaRPr>
          </a:p>
          <a:p>
            <a:pPr algn="ctr" fontAlgn="auto">
              <a:spcBef>
                <a:spcPts val="0"/>
              </a:spcBef>
              <a:spcAft>
                <a:spcPts val="0"/>
              </a:spcAft>
              <a:defRPr/>
            </a:pPr>
            <a:r>
              <a:rPr lang="it-IT" sz="1300" b="1" spc="-1" dirty="0"/>
              <a:t>INCONTRI FORMATIVI DOCENTI E PERSONALE DELLA SCUOLA</a:t>
            </a:r>
            <a:endParaRPr lang="it-IT" sz="1300" spc="-1" dirty="0">
              <a:latin typeface="Arial"/>
            </a:endParaRPr>
          </a:p>
          <a:p>
            <a:pPr algn="just" fontAlgn="auto">
              <a:spcBef>
                <a:spcPts val="0"/>
              </a:spcBef>
              <a:spcAft>
                <a:spcPts val="0"/>
              </a:spcAft>
              <a:defRPr/>
            </a:pPr>
            <a:r>
              <a:rPr lang="it-IT" sz="1300" b="1" spc="-1" dirty="0"/>
              <a:t>Le docenti, durante quest’anno scolastico, seguiranno diversi incontri formativi:</a:t>
            </a:r>
          </a:p>
          <a:p>
            <a:pPr algn="just" fontAlgn="auto">
              <a:spcBef>
                <a:spcPts val="0"/>
              </a:spcBef>
              <a:spcAft>
                <a:spcPts val="0"/>
              </a:spcAft>
              <a:defRPr/>
            </a:pPr>
            <a:endParaRPr lang="it-IT" sz="1300" b="1" spc="-1" dirty="0"/>
          </a:p>
          <a:p>
            <a:pPr marL="171450" indent="-171450" algn="just" fontAlgn="auto">
              <a:spcBef>
                <a:spcPts val="0"/>
              </a:spcBef>
              <a:spcAft>
                <a:spcPts val="0"/>
              </a:spcAft>
              <a:buFont typeface="Wingdings" panose="05000000000000000000" pitchFamily="2" charset="2"/>
              <a:buChar char="Ø"/>
              <a:defRPr/>
            </a:pPr>
            <a:r>
              <a:rPr lang="it-IT" sz="1300" b="1" spc="-1" dirty="0"/>
              <a:t>L’arte di  relazionarsi e comunicare per un coordinamento efficace</a:t>
            </a:r>
          </a:p>
          <a:p>
            <a:pPr marL="171450" indent="-171450" algn="just" fontAlgn="auto">
              <a:spcBef>
                <a:spcPts val="0"/>
              </a:spcBef>
              <a:spcAft>
                <a:spcPts val="0"/>
              </a:spcAft>
              <a:buFont typeface="Wingdings" panose="05000000000000000000" pitchFamily="2" charset="2"/>
              <a:buChar char="Ø"/>
              <a:defRPr/>
            </a:pPr>
            <a:r>
              <a:rPr lang="it-IT" sz="1300" b="1" spc="-1" dirty="0"/>
              <a:t>Convegno «Scuola … artificiale?»</a:t>
            </a:r>
          </a:p>
          <a:p>
            <a:pPr marL="171450" indent="-171450" algn="just" fontAlgn="auto">
              <a:spcBef>
                <a:spcPts val="0"/>
              </a:spcBef>
              <a:spcAft>
                <a:spcPts val="0"/>
              </a:spcAft>
              <a:buFont typeface="Wingdings" panose="05000000000000000000" pitchFamily="2" charset="2"/>
              <a:buChar char="Ø"/>
              <a:defRPr/>
            </a:pPr>
            <a:r>
              <a:rPr lang="it-IT" sz="1300" b="1" spc="-1" dirty="0"/>
              <a:t>Dalle donne della Bibbia e dai genitori di oggi: in ascolto attento per una comunità educante</a:t>
            </a:r>
          </a:p>
          <a:p>
            <a:pPr marL="171450" indent="-171450" algn="just" fontAlgn="auto">
              <a:spcBef>
                <a:spcPts val="0"/>
              </a:spcBef>
              <a:spcAft>
                <a:spcPts val="0"/>
              </a:spcAft>
              <a:buFont typeface="Wingdings" panose="05000000000000000000" pitchFamily="2" charset="2"/>
              <a:buChar char="Ø"/>
              <a:defRPr/>
            </a:pPr>
            <a:r>
              <a:rPr lang="it-IT" sz="1300" b="1" spc="-1" dirty="0"/>
              <a:t>Essere insegnanti IRC oggi</a:t>
            </a:r>
          </a:p>
          <a:p>
            <a:pPr marL="171450" indent="-171450" algn="just" fontAlgn="auto">
              <a:spcBef>
                <a:spcPts val="0"/>
              </a:spcBef>
              <a:spcAft>
                <a:spcPts val="0"/>
              </a:spcAft>
              <a:buFont typeface="Wingdings" panose="05000000000000000000" pitchFamily="2" charset="2"/>
              <a:buChar char="Ø"/>
              <a:defRPr/>
            </a:pPr>
            <a:endParaRPr lang="it-IT" sz="1300" b="1" spc="-1" dirty="0"/>
          </a:p>
          <a:p>
            <a:pPr algn="just" fontAlgn="auto">
              <a:spcBef>
                <a:spcPts val="0"/>
              </a:spcBef>
              <a:spcAft>
                <a:spcPts val="0"/>
              </a:spcAft>
              <a:defRPr/>
            </a:pPr>
            <a:r>
              <a:rPr lang="it-IT" sz="1300" b="1" spc="-1" dirty="0"/>
              <a:t>Tutto il personale della scuola sarà impegnato in diversi corsi:</a:t>
            </a:r>
            <a:endParaRPr lang="it-IT" sz="1300" spc="-1" dirty="0"/>
          </a:p>
          <a:p>
            <a:pPr marL="171450" indent="-171450" algn="just" fontAlgn="auto">
              <a:spcBef>
                <a:spcPts val="0"/>
              </a:spcBef>
              <a:spcAft>
                <a:spcPts val="0"/>
              </a:spcAft>
              <a:buFont typeface="Wingdings" panose="05000000000000000000" pitchFamily="2" charset="2"/>
              <a:buChar char="Ø"/>
              <a:defRPr/>
            </a:pPr>
            <a:r>
              <a:rPr lang="it-IT" sz="1300" b="1" spc="-1" dirty="0"/>
              <a:t>Formazione generale e specifica per lavoratori (</a:t>
            </a:r>
            <a:r>
              <a:rPr lang="it-IT" sz="1300" b="1" spc="-1" dirty="0" err="1"/>
              <a:t>D.Lgs</a:t>
            </a:r>
            <a:r>
              <a:rPr lang="it-IT" sz="1300" b="1" spc="-1" dirty="0"/>
              <a:t> 81/2008 e </a:t>
            </a:r>
            <a:r>
              <a:rPr lang="it-IT" sz="1300" b="1" spc="-1" dirty="0" err="1"/>
              <a:t>s.m.i.</a:t>
            </a:r>
            <a:r>
              <a:rPr lang="it-IT" sz="1300" b="1" spc="-1" dirty="0"/>
              <a:t> e Accordo Stato/Regioni del 21/11/2011)</a:t>
            </a:r>
            <a:endParaRPr lang="it-IT" sz="1300" spc="-1" dirty="0"/>
          </a:p>
          <a:p>
            <a:pPr marL="171450" indent="-171450" algn="just" fontAlgn="auto">
              <a:spcBef>
                <a:spcPts val="0"/>
              </a:spcBef>
              <a:spcAft>
                <a:spcPts val="0"/>
              </a:spcAft>
              <a:buFont typeface="Wingdings" panose="05000000000000000000" pitchFamily="2" charset="2"/>
              <a:buChar char="Ø"/>
              <a:defRPr/>
            </a:pPr>
            <a:r>
              <a:rPr lang="it-IT" sz="1300" b="1" spc="-1" dirty="0"/>
              <a:t>Aggiornamento formazione specifica per i lavoratori (</a:t>
            </a:r>
            <a:r>
              <a:rPr lang="it-IT" sz="1300" b="1" spc="-1" dirty="0" err="1"/>
              <a:t>D.Lgs</a:t>
            </a:r>
            <a:r>
              <a:rPr lang="it-IT" sz="1300" b="1" spc="-1" dirty="0"/>
              <a:t> 81/2008 e </a:t>
            </a:r>
            <a:r>
              <a:rPr lang="it-IT" sz="1300" b="1" spc="-1" dirty="0" err="1"/>
              <a:t>s.m.i.</a:t>
            </a:r>
            <a:r>
              <a:rPr lang="it-IT" sz="1300" b="1" spc="-1" dirty="0"/>
              <a:t> e Accordo Stato/Regioni del 21/11/2011)</a:t>
            </a:r>
            <a:endParaRPr lang="it-IT" sz="1300" spc="-1" dirty="0"/>
          </a:p>
          <a:p>
            <a:pPr marL="171450" indent="-171450" algn="just" fontAlgn="auto">
              <a:spcBef>
                <a:spcPts val="0"/>
              </a:spcBef>
              <a:spcAft>
                <a:spcPts val="0"/>
              </a:spcAft>
              <a:buFont typeface="Wingdings" panose="05000000000000000000" pitchFamily="2" charset="2"/>
              <a:buChar char="Ø"/>
              <a:defRPr/>
            </a:pPr>
            <a:r>
              <a:rPr lang="it-IT" sz="1300" b="1" spc="-1" dirty="0"/>
              <a:t>Corso per addetti al primo soccorso (DM 388/03 – </a:t>
            </a:r>
            <a:r>
              <a:rPr lang="it-IT" sz="1300" b="1" spc="-1" dirty="0" err="1"/>
              <a:t>D.Lgs</a:t>
            </a:r>
            <a:r>
              <a:rPr lang="it-IT" sz="1300" b="1" spc="-1" dirty="0"/>
              <a:t> 81/08)</a:t>
            </a:r>
          </a:p>
          <a:p>
            <a:pPr marL="171450" indent="-171450" algn="just" fontAlgn="auto">
              <a:spcBef>
                <a:spcPts val="0"/>
              </a:spcBef>
              <a:spcAft>
                <a:spcPts val="0"/>
              </a:spcAft>
              <a:buFont typeface="Wingdings" panose="05000000000000000000" pitchFamily="2" charset="2"/>
              <a:buChar char="Ø"/>
              <a:defRPr/>
            </a:pPr>
            <a:endParaRPr lang="it-IT" sz="1300" b="1" spc="-1" dirty="0">
              <a:highlight>
                <a:srgbClr val="FFFF00"/>
              </a:highlight>
            </a:endParaRPr>
          </a:p>
          <a:p>
            <a:pPr algn="just" fontAlgn="auto">
              <a:spcBef>
                <a:spcPts val="0"/>
              </a:spcBef>
              <a:spcAft>
                <a:spcPts val="0"/>
              </a:spcAft>
              <a:defRPr/>
            </a:pPr>
            <a:endParaRPr lang="it-IT" sz="1200" spc="-1" dirty="0">
              <a:highlight>
                <a:srgbClr val="FFFF00"/>
              </a:highlight>
              <a:latin typeface="Arial"/>
            </a:endParaRPr>
          </a:p>
          <a:p>
            <a:pPr algn="just" fontAlgn="auto">
              <a:spcBef>
                <a:spcPts val="0"/>
              </a:spcBef>
              <a:spcAft>
                <a:spcPts val="0"/>
              </a:spcAft>
              <a:defRPr/>
            </a:pPr>
            <a:endParaRPr lang="it-IT" sz="1200" spc="-1" dirty="0">
              <a:highlight>
                <a:srgbClr val="FFFF00"/>
              </a:highlight>
              <a:latin typeface="Arial"/>
            </a:endParaRPr>
          </a:p>
          <a:p>
            <a:pPr algn="just" fontAlgn="auto">
              <a:spcBef>
                <a:spcPts val="0"/>
              </a:spcBef>
              <a:spcAft>
                <a:spcPts val="0"/>
              </a:spcAft>
              <a:defRPr/>
            </a:pPr>
            <a:endParaRPr lang="it-IT" sz="1200" spc="-1" dirty="0">
              <a:highlight>
                <a:srgbClr val="FFFF00"/>
              </a:highlight>
              <a:latin typeface="Arial"/>
            </a:endParaRPr>
          </a:p>
          <a:p>
            <a:pPr algn="ctr" fontAlgn="auto">
              <a:spcBef>
                <a:spcPts val="0"/>
              </a:spcBef>
              <a:spcAft>
                <a:spcPts val="0"/>
              </a:spcAft>
              <a:defRPr/>
            </a:pPr>
            <a:endParaRPr lang="it-IT" sz="1200" spc="-1" dirty="0">
              <a:latin typeface="Arial"/>
            </a:endParaRPr>
          </a:p>
          <a:p>
            <a:pPr algn="ctr" fontAlgn="auto">
              <a:spcBef>
                <a:spcPts val="0"/>
              </a:spcBef>
              <a:spcAft>
                <a:spcPts val="0"/>
              </a:spcAft>
              <a:defRPr/>
            </a:pPr>
            <a:endParaRPr lang="it-IT" sz="1200" spc="-1" dirty="0">
              <a:latin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 name="CustomShape 1"/>
          <p:cNvSpPr/>
          <p:nvPr/>
        </p:nvSpPr>
        <p:spPr>
          <a:xfrm>
            <a:off x="1173162" y="5166851"/>
            <a:ext cx="9444038" cy="1352550"/>
          </a:xfrm>
          <a:prstGeom prst="rect">
            <a:avLst/>
          </a:prstGeom>
          <a:ln>
            <a:solidFill>
              <a:schemeClr val="accent4">
                <a:lumMod val="60000"/>
                <a:lumOff val="40000"/>
              </a:schemeClr>
            </a:solidFill>
            <a:round/>
          </a:ln>
        </p:spPr>
        <p:style>
          <a:lnRef idx="2">
            <a:schemeClr val="accent6"/>
          </a:lnRef>
          <a:fillRef idx="1">
            <a:schemeClr val="lt1"/>
          </a:fillRef>
          <a:effectRef idx="0">
            <a:schemeClr val="accent6"/>
          </a:effectRef>
          <a:fontRef idx="minor"/>
        </p:style>
        <p:txBody>
          <a:bodyPr lIns="90000" tIns="45000" rIns="90000" bIns="45000" anchor="ctr"/>
          <a:lstStyle/>
          <a:p>
            <a:pPr algn="ctr" fontAlgn="auto">
              <a:spcBef>
                <a:spcPts val="0"/>
              </a:spcBef>
              <a:spcAft>
                <a:spcPts val="0"/>
              </a:spcAft>
              <a:defRPr/>
            </a:pPr>
            <a:endParaRPr lang="it-IT" spc="-1" dirty="0">
              <a:latin typeface="Arial"/>
            </a:endParaRPr>
          </a:p>
          <a:p>
            <a:pPr algn="ctr" fontAlgn="auto">
              <a:spcBef>
                <a:spcPts val="0"/>
              </a:spcBef>
              <a:spcAft>
                <a:spcPts val="0"/>
              </a:spcAft>
              <a:defRPr/>
            </a:pPr>
            <a:endParaRPr lang="it-IT" spc="-1" dirty="0">
              <a:latin typeface="Arial"/>
            </a:endParaRPr>
          </a:p>
          <a:p>
            <a:pPr algn="ctr" fontAlgn="auto">
              <a:spcBef>
                <a:spcPts val="0"/>
              </a:spcBef>
              <a:spcAft>
                <a:spcPts val="0"/>
              </a:spcAft>
              <a:defRPr/>
            </a:pPr>
            <a:endParaRPr lang="it-IT" spc="-1" dirty="0">
              <a:latin typeface="Arial"/>
            </a:endParaRPr>
          </a:p>
          <a:p>
            <a:pPr algn="ctr" fontAlgn="auto">
              <a:spcBef>
                <a:spcPts val="0"/>
              </a:spcBef>
              <a:spcAft>
                <a:spcPts val="0"/>
              </a:spcAft>
              <a:defRPr/>
            </a:pPr>
            <a:endParaRPr lang="it-IT" spc="-1" dirty="0">
              <a:latin typeface="Arial"/>
            </a:endParaRPr>
          </a:p>
          <a:p>
            <a:pPr algn="ctr" fontAlgn="auto">
              <a:spcBef>
                <a:spcPts val="0"/>
              </a:spcBef>
              <a:spcAft>
                <a:spcPts val="0"/>
              </a:spcAft>
              <a:defRPr/>
            </a:pPr>
            <a:endParaRPr lang="it-IT" spc="-1" dirty="0">
              <a:latin typeface="Arial"/>
            </a:endParaRPr>
          </a:p>
          <a:p>
            <a:pPr algn="ctr" fontAlgn="auto">
              <a:spcBef>
                <a:spcPts val="0"/>
              </a:spcBef>
              <a:spcAft>
                <a:spcPts val="0"/>
              </a:spcAft>
              <a:defRPr/>
            </a:pPr>
            <a:endParaRPr lang="it-IT" spc="-1" dirty="0">
              <a:latin typeface="Arial"/>
            </a:endParaRPr>
          </a:p>
          <a:p>
            <a:pPr algn="ctr" fontAlgn="auto">
              <a:spcBef>
                <a:spcPts val="0"/>
              </a:spcBef>
              <a:spcAft>
                <a:spcPts val="0"/>
              </a:spcAft>
              <a:defRPr/>
            </a:pPr>
            <a:endParaRPr lang="it-IT" spc="-1" dirty="0">
              <a:latin typeface="Arial"/>
            </a:endParaRPr>
          </a:p>
          <a:p>
            <a:pPr algn="ctr" fontAlgn="auto">
              <a:spcBef>
                <a:spcPts val="0"/>
              </a:spcBef>
              <a:spcAft>
                <a:spcPts val="0"/>
              </a:spcAft>
              <a:defRPr/>
            </a:pPr>
            <a:endParaRPr lang="it-IT" spc="-1" dirty="0">
              <a:latin typeface="Arial"/>
            </a:endParaRPr>
          </a:p>
          <a:p>
            <a:pPr algn="ctr" fontAlgn="auto">
              <a:spcBef>
                <a:spcPts val="0"/>
              </a:spcBef>
              <a:spcAft>
                <a:spcPts val="0"/>
              </a:spcAft>
              <a:defRPr/>
            </a:pPr>
            <a:endParaRPr lang="it-IT" spc="-1" dirty="0">
              <a:latin typeface="Arial"/>
            </a:endParaRPr>
          </a:p>
          <a:p>
            <a:pPr algn="ctr" fontAlgn="auto">
              <a:spcBef>
                <a:spcPts val="0"/>
              </a:spcBef>
              <a:spcAft>
                <a:spcPts val="0"/>
              </a:spcAft>
              <a:defRPr/>
            </a:pPr>
            <a:endParaRPr lang="it-IT" spc="-1" dirty="0">
              <a:latin typeface="Arial"/>
            </a:endParaRPr>
          </a:p>
          <a:p>
            <a:pPr algn="ctr" fontAlgn="auto">
              <a:spcBef>
                <a:spcPts val="0"/>
              </a:spcBef>
              <a:spcAft>
                <a:spcPts val="0"/>
              </a:spcAft>
              <a:defRPr/>
            </a:pPr>
            <a:endParaRPr lang="it-IT" spc="-1" dirty="0">
              <a:latin typeface="Arial"/>
            </a:endParaRPr>
          </a:p>
          <a:p>
            <a:pPr algn="ctr" fontAlgn="auto">
              <a:spcBef>
                <a:spcPts val="0"/>
              </a:spcBef>
              <a:spcAft>
                <a:spcPts val="0"/>
              </a:spcAft>
              <a:defRPr/>
            </a:pPr>
            <a:endParaRPr lang="it-IT" spc="-1" dirty="0">
              <a:latin typeface="Arial"/>
            </a:endParaRPr>
          </a:p>
          <a:p>
            <a:pPr algn="ctr" fontAlgn="auto">
              <a:spcBef>
                <a:spcPts val="0"/>
              </a:spcBef>
              <a:spcAft>
                <a:spcPts val="0"/>
              </a:spcAft>
              <a:defRPr/>
            </a:pPr>
            <a:endParaRPr lang="it-IT" spc="-1" dirty="0">
              <a:latin typeface="Arial"/>
            </a:endParaRPr>
          </a:p>
          <a:p>
            <a:pPr algn="ctr" fontAlgn="auto">
              <a:spcBef>
                <a:spcPts val="0"/>
              </a:spcBef>
              <a:spcAft>
                <a:spcPts val="0"/>
              </a:spcAft>
              <a:defRPr/>
            </a:pPr>
            <a:endParaRPr lang="it-IT" spc="-1" dirty="0">
              <a:latin typeface="Arial"/>
            </a:endParaRPr>
          </a:p>
          <a:p>
            <a:pPr algn="ctr" fontAlgn="auto">
              <a:spcBef>
                <a:spcPts val="0"/>
              </a:spcBef>
              <a:spcAft>
                <a:spcPts val="0"/>
              </a:spcAft>
              <a:defRPr/>
            </a:pPr>
            <a:endParaRPr lang="it-IT" spc="-1" dirty="0">
              <a:latin typeface="Arial"/>
            </a:endParaRPr>
          </a:p>
          <a:p>
            <a:pPr algn="ctr" fontAlgn="auto">
              <a:spcBef>
                <a:spcPts val="0"/>
              </a:spcBef>
              <a:spcAft>
                <a:spcPts val="0"/>
              </a:spcAft>
              <a:defRPr/>
            </a:pPr>
            <a:endParaRPr lang="it-IT" spc="-1" dirty="0">
              <a:latin typeface="Arial"/>
            </a:endParaRPr>
          </a:p>
          <a:p>
            <a:pPr algn="ctr" fontAlgn="auto">
              <a:spcBef>
                <a:spcPts val="0"/>
              </a:spcBef>
              <a:spcAft>
                <a:spcPts val="0"/>
              </a:spcAft>
              <a:defRPr/>
            </a:pPr>
            <a:endParaRPr lang="it-IT" spc="-1" dirty="0">
              <a:latin typeface="Arial"/>
            </a:endParaRPr>
          </a:p>
          <a:p>
            <a:pPr algn="ctr" fontAlgn="auto">
              <a:spcBef>
                <a:spcPts val="0"/>
              </a:spcBef>
              <a:spcAft>
                <a:spcPts val="0"/>
              </a:spcAft>
              <a:defRPr/>
            </a:pPr>
            <a:endParaRPr lang="it-IT" spc="-1" dirty="0">
              <a:latin typeface="Arial"/>
            </a:endParaRPr>
          </a:p>
          <a:p>
            <a:pPr algn="ctr" fontAlgn="auto">
              <a:spcBef>
                <a:spcPts val="0"/>
              </a:spcBef>
              <a:spcAft>
                <a:spcPts val="0"/>
              </a:spcAft>
              <a:defRPr/>
            </a:pPr>
            <a:r>
              <a:rPr lang="it-IT" b="1" spc="-1" dirty="0">
                <a:solidFill>
                  <a:srgbClr val="FF0000"/>
                </a:solidFill>
                <a:latin typeface="+mj-lt"/>
              </a:rPr>
              <a:t>COLLEGIO DOCENTI </a:t>
            </a:r>
            <a:endParaRPr lang="it-IT" b="1" spc="-1" dirty="0">
              <a:latin typeface="+mj-lt"/>
            </a:endParaRPr>
          </a:p>
          <a:p>
            <a:pPr algn="just" fontAlgn="auto">
              <a:spcBef>
                <a:spcPts val="0"/>
              </a:spcBef>
              <a:spcAft>
                <a:spcPts val="0"/>
              </a:spcAft>
              <a:defRPr/>
            </a:pPr>
            <a:r>
              <a:rPr lang="it-IT" sz="1400" b="1" spc="-1" dirty="0">
                <a:solidFill>
                  <a:srgbClr val="000000"/>
                </a:solidFill>
                <a:latin typeface="+mj-lt"/>
              </a:rPr>
              <a:t>Durante l’anno scolastico i docenti svolgeranno i consueti incontri di programmazione e valutazione. In alcuni di essi ci sarà anche la partecipazione dei rappresentanti di classe per discutere, approntare, organizzare le varie iniziative.</a:t>
            </a:r>
            <a:endParaRPr lang="it-IT" sz="1400" spc="-1" dirty="0">
              <a:latin typeface="+mj-lt"/>
            </a:endParaRPr>
          </a:p>
          <a:p>
            <a:pPr algn="just" fontAlgn="auto">
              <a:spcBef>
                <a:spcPts val="0"/>
              </a:spcBef>
              <a:spcAft>
                <a:spcPts val="0"/>
              </a:spcAft>
              <a:defRPr/>
            </a:pPr>
            <a:endParaRPr lang="it-IT" sz="1200" spc="-1" dirty="0"/>
          </a:p>
          <a:p>
            <a:pPr algn="ctr" fontAlgn="auto">
              <a:spcBef>
                <a:spcPts val="0"/>
              </a:spcBef>
              <a:spcAft>
                <a:spcPts val="0"/>
              </a:spcAft>
              <a:defRPr/>
            </a:pPr>
            <a:endParaRPr lang="it-IT" spc="-1" dirty="0">
              <a:latin typeface="Arial"/>
            </a:endParaRPr>
          </a:p>
          <a:p>
            <a:pPr algn="ctr" fontAlgn="auto">
              <a:spcBef>
                <a:spcPts val="0"/>
              </a:spcBef>
              <a:spcAft>
                <a:spcPts val="0"/>
              </a:spcAft>
              <a:defRPr/>
            </a:pPr>
            <a:endParaRPr lang="it-IT" spc="-1" dirty="0">
              <a:latin typeface="Arial"/>
            </a:endParaRPr>
          </a:p>
          <a:p>
            <a:pPr algn="ctr" fontAlgn="auto">
              <a:spcBef>
                <a:spcPts val="0"/>
              </a:spcBef>
              <a:spcAft>
                <a:spcPts val="0"/>
              </a:spcAft>
              <a:defRPr/>
            </a:pPr>
            <a:endParaRPr lang="it-IT" spc="-1" dirty="0">
              <a:latin typeface="Arial"/>
            </a:endParaRPr>
          </a:p>
          <a:p>
            <a:pPr algn="ctr" fontAlgn="auto">
              <a:spcBef>
                <a:spcPts val="0"/>
              </a:spcBef>
              <a:spcAft>
                <a:spcPts val="0"/>
              </a:spcAft>
              <a:defRPr/>
            </a:pPr>
            <a:endParaRPr lang="it-IT" spc="-1" dirty="0">
              <a:latin typeface="Arial"/>
            </a:endParaRPr>
          </a:p>
          <a:p>
            <a:pPr algn="ctr" fontAlgn="auto">
              <a:spcBef>
                <a:spcPts val="0"/>
              </a:spcBef>
              <a:spcAft>
                <a:spcPts val="0"/>
              </a:spcAft>
              <a:defRPr/>
            </a:pPr>
            <a:endParaRPr lang="it-IT" sz="1200" spc="-1" dirty="0">
              <a:latin typeface="Arial"/>
            </a:endParaRPr>
          </a:p>
          <a:p>
            <a:pPr algn="ctr" fontAlgn="auto">
              <a:spcBef>
                <a:spcPts val="0"/>
              </a:spcBef>
              <a:spcAft>
                <a:spcPts val="0"/>
              </a:spcAft>
              <a:defRPr/>
            </a:pPr>
            <a:endParaRPr lang="it-IT" sz="1200" spc="-1" dirty="0">
              <a:latin typeface="Arial"/>
            </a:endParaRPr>
          </a:p>
          <a:p>
            <a:pPr algn="ctr" fontAlgn="auto">
              <a:spcBef>
                <a:spcPts val="0"/>
              </a:spcBef>
              <a:spcAft>
                <a:spcPts val="0"/>
              </a:spcAft>
              <a:defRPr/>
            </a:pPr>
            <a:endParaRPr lang="it-IT" sz="1200" spc="-1" dirty="0">
              <a:latin typeface="Arial"/>
            </a:endParaRPr>
          </a:p>
          <a:p>
            <a:pPr algn="ctr" fontAlgn="auto">
              <a:spcBef>
                <a:spcPts val="0"/>
              </a:spcBef>
              <a:spcAft>
                <a:spcPts val="0"/>
              </a:spcAft>
              <a:defRPr/>
            </a:pPr>
            <a:endParaRPr lang="it-IT" sz="1200" spc="-1" dirty="0">
              <a:latin typeface="Arial"/>
            </a:endParaRPr>
          </a:p>
          <a:p>
            <a:pPr algn="ctr" fontAlgn="auto">
              <a:spcBef>
                <a:spcPts val="0"/>
              </a:spcBef>
              <a:spcAft>
                <a:spcPts val="0"/>
              </a:spcAft>
              <a:defRPr/>
            </a:pPr>
            <a:endParaRPr lang="it-IT" sz="1200" spc="-1" dirty="0">
              <a:latin typeface="Arial"/>
            </a:endParaRPr>
          </a:p>
          <a:p>
            <a:pPr algn="ctr" fontAlgn="auto">
              <a:spcBef>
                <a:spcPts val="0"/>
              </a:spcBef>
              <a:spcAft>
                <a:spcPts val="0"/>
              </a:spcAft>
              <a:defRPr/>
            </a:pPr>
            <a:endParaRPr lang="it-IT" sz="1200" spc="-1" dirty="0">
              <a:latin typeface="Arial"/>
            </a:endParaRPr>
          </a:p>
          <a:p>
            <a:pPr fontAlgn="auto">
              <a:lnSpc>
                <a:spcPct val="150000"/>
              </a:lnSpc>
              <a:spcBef>
                <a:spcPts val="0"/>
              </a:spcBef>
              <a:spcAft>
                <a:spcPts val="0"/>
              </a:spcAft>
              <a:defRPr/>
            </a:pPr>
            <a:endParaRPr lang="it-IT" sz="1200" spc="-1" dirty="0">
              <a:latin typeface="Arial"/>
            </a:endParaRPr>
          </a:p>
          <a:p>
            <a:pPr algn="ctr" fontAlgn="auto">
              <a:spcBef>
                <a:spcPts val="0"/>
              </a:spcBef>
              <a:spcAft>
                <a:spcPts val="0"/>
              </a:spcAft>
              <a:defRPr/>
            </a:pPr>
            <a:endParaRPr lang="it-IT" sz="1200" spc="-1" dirty="0">
              <a:latin typeface="Arial"/>
            </a:endParaRPr>
          </a:p>
          <a:p>
            <a:pPr algn="ctr" fontAlgn="auto">
              <a:spcBef>
                <a:spcPts val="0"/>
              </a:spcBef>
              <a:spcAft>
                <a:spcPts val="0"/>
              </a:spcAft>
              <a:defRPr/>
            </a:pPr>
            <a:endParaRPr lang="it-IT" sz="1200" spc="-1" dirty="0">
              <a:latin typeface="Arial"/>
            </a:endParaRPr>
          </a:p>
          <a:p>
            <a:pPr algn="ctr" fontAlgn="auto">
              <a:spcBef>
                <a:spcPts val="0"/>
              </a:spcBef>
              <a:spcAft>
                <a:spcPts val="0"/>
              </a:spcAft>
              <a:defRPr/>
            </a:pPr>
            <a:endParaRPr lang="it-IT" sz="1200" spc="-1" dirty="0">
              <a:latin typeface="Arial"/>
            </a:endParaRPr>
          </a:p>
          <a:p>
            <a:pPr algn="ctr" fontAlgn="auto">
              <a:spcBef>
                <a:spcPts val="0"/>
              </a:spcBef>
              <a:spcAft>
                <a:spcPts val="0"/>
              </a:spcAft>
              <a:defRPr/>
            </a:pPr>
            <a:endParaRPr lang="it-IT" sz="1200" spc="-1" dirty="0">
              <a:latin typeface="Arial"/>
            </a:endParaRPr>
          </a:p>
          <a:p>
            <a:pPr algn="ctr" fontAlgn="auto">
              <a:spcBef>
                <a:spcPts val="0"/>
              </a:spcBef>
              <a:spcAft>
                <a:spcPts val="0"/>
              </a:spcAft>
              <a:defRPr/>
            </a:pPr>
            <a:endParaRPr lang="it-IT" sz="1200" spc="-1" dirty="0">
              <a:latin typeface="Arial"/>
            </a:endParaRPr>
          </a:p>
          <a:p>
            <a:pPr algn="ctr" fontAlgn="auto">
              <a:spcBef>
                <a:spcPts val="0"/>
              </a:spcBef>
              <a:spcAft>
                <a:spcPts val="0"/>
              </a:spcAft>
              <a:defRPr/>
            </a:pPr>
            <a:endParaRPr lang="it-IT" sz="1200" spc="-1" dirty="0">
              <a:latin typeface="Arial"/>
            </a:endParaRPr>
          </a:p>
          <a:p>
            <a:pPr algn="ctr" fontAlgn="auto">
              <a:spcBef>
                <a:spcPts val="0"/>
              </a:spcBef>
              <a:spcAft>
                <a:spcPts val="0"/>
              </a:spcAft>
              <a:defRPr/>
            </a:pPr>
            <a:endParaRPr lang="it-IT" sz="1200" spc="-1" dirty="0">
              <a:latin typeface="Arial"/>
            </a:endParaRPr>
          </a:p>
          <a:p>
            <a:pPr algn="ctr" fontAlgn="auto">
              <a:spcBef>
                <a:spcPts val="0"/>
              </a:spcBef>
              <a:spcAft>
                <a:spcPts val="0"/>
              </a:spcAft>
              <a:defRPr/>
            </a:pPr>
            <a:endParaRPr lang="it-IT" sz="1200" spc="-1" dirty="0">
              <a:latin typeface="Arial"/>
            </a:endParaRPr>
          </a:p>
          <a:p>
            <a:pPr algn="ctr" fontAlgn="auto">
              <a:spcBef>
                <a:spcPts val="0"/>
              </a:spcBef>
              <a:spcAft>
                <a:spcPts val="0"/>
              </a:spcAft>
              <a:defRPr/>
            </a:pPr>
            <a:endParaRPr lang="it-IT" sz="1200" spc="-1" dirty="0">
              <a:latin typeface="Arial"/>
            </a:endParaRPr>
          </a:p>
          <a:p>
            <a:pPr fontAlgn="auto">
              <a:spcBef>
                <a:spcPts val="0"/>
              </a:spcBef>
              <a:spcAft>
                <a:spcPts val="0"/>
              </a:spcAft>
              <a:defRPr/>
            </a:pPr>
            <a:endParaRPr lang="it-IT" sz="1200" spc="-1" dirty="0">
              <a:latin typeface="Arial"/>
            </a:endParaRPr>
          </a:p>
          <a:p>
            <a:pPr fontAlgn="auto">
              <a:spcBef>
                <a:spcPts val="0"/>
              </a:spcBef>
              <a:spcAft>
                <a:spcPts val="0"/>
              </a:spcAft>
              <a:defRPr/>
            </a:pPr>
            <a:endParaRPr lang="it-IT" sz="1200" spc="-1" dirty="0">
              <a:latin typeface="Arial"/>
            </a:endParaRPr>
          </a:p>
          <a:p>
            <a:pPr algn="ctr" fontAlgn="auto">
              <a:spcBef>
                <a:spcPts val="0"/>
              </a:spcBef>
              <a:spcAft>
                <a:spcPts val="0"/>
              </a:spcAft>
              <a:defRPr/>
            </a:pPr>
            <a:endParaRPr lang="it-IT" sz="1200" spc="-1" dirty="0">
              <a:latin typeface="Arial"/>
            </a:endParaRPr>
          </a:p>
          <a:p>
            <a:pPr algn="ctr" fontAlgn="auto">
              <a:spcBef>
                <a:spcPts val="0"/>
              </a:spcBef>
              <a:spcAft>
                <a:spcPts val="0"/>
              </a:spcAft>
              <a:defRPr/>
            </a:pPr>
            <a:endParaRPr lang="it-IT" sz="1200" spc="-1" dirty="0">
              <a:latin typeface="Arial"/>
            </a:endParaRPr>
          </a:p>
          <a:p>
            <a:pPr fontAlgn="auto">
              <a:spcBef>
                <a:spcPts val="0"/>
              </a:spcBef>
              <a:spcAft>
                <a:spcPts val="0"/>
              </a:spcAft>
              <a:defRPr/>
            </a:pPr>
            <a:endParaRPr lang="it-IT" sz="1200" spc="-1" dirty="0">
              <a:latin typeface="Arial"/>
            </a:endParaRPr>
          </a:p>
        </p:txBody>
      </p:sp>
      <p:sp>
        <p:nvSpPr>
          <p:cNvPr id="397" name="CustomShape 2"/>
          <p:cNvSpPr/>
          <p:nvPr/>
        </p:nvSpPr>
        <p:spPr>
          <a:xfrm>
            <a:off x="782637" y="3090094"/>
            <a:ext cx="10225088" cy="1916675"/>
          </a:xfrm>
          <a:prstGeom prst="rect">
            <a:avLst/>
          </a:prstGeom>
          <a:ln>
            <a:solidFill>
              <a:srgbClr val="FF0000"/>
            </a:solidFill>
            <a:round/>
          </a:ln>
        </p:spPr>
        <p:style>
          <a:lnRef idx="2">
            <a:schemeClr val="accent6"/>
          </a:lnRef>
          <a:fillRef idx="1">
            <a:schemeClr val="lt1"/>
          </a:fillRef>
          <a:effectRef idx="0">
            <a:schemeClr val="accent6"/>
          </a:effectRef>
          <a:fontRef idx="minor"/>
        </p:style>
        <p:txBody>
          <a:bodyPr lIns="90000" tIns="45000" rIns="90000" bIns="45000" anchor="ctr"/>
          <a:lstStyle/>
          <a:p>
            <a:pPr algn="ctr" fontAlgn="auto">
              <a:spcBef>
                <a:spcPts val="0"/>
              </a:spcBef>
              <a:spcAft>
                <a:spcPts val="0"/>
              </a:spcAft>
              <a:defRPr/>
            </a:pPr>
            <a:r>
              <a:rPr lang="it-IT" b="1" spc="-1" dirty="0">
                <a:solidFill>
                  <a:srgbClr val="FF0000"/>
                </a:solidFill>
              </a:rPr>
              <a:t>USCITE DIDATTICHE</a:t>
            </a:r>
          </a:p>
          <a:p>
            <a:pPr fontAlgn="auto">
              <a:lnSpc>
                <a:spcPct val="150000"/>
              </a:lnSpc>
              <a:spcBef>
                <a:spcPts val="0"/>
              </a:spcBef>
              <a:spcAft>
                <a:spcPts val="0"/>
              </a:spcAft>
              <a:defRPr/>
            </a:pPr>
            <a:r>
              <a:rPr lang="it-IT" sz="1400" b="1" dirty="0"/>
              <a:t>«SANTUARIO DELLA MADONNA DELLE GRAZIE»                				DATA DA DEFINIRSI</a:t>
            </a:r>
          </a:p>
          <a:p>
            <a:pPr fontAlgn="auto">
              <a:lnSpc>
                <a:spcPct val="150000"/>
              </a:lnSpc>
              <a:spcBef>
                <a:spcPts val="0"/>
              </a:spcBef>
              <a:spcAft>
                <a:spcPts val="0"/>
              </a:spcAft>
              <a:defRPr/>
            </a:pPr>
            <a:r>
              <a:rPr lang="it-IT" sz="1400" b="1" dirty="0"/>
              <a:t>«LA CITTÀ DEL SAPERE»	UNIVERSITÀ                                          				 GENNAIO</a:t>
            </a:r>
          </a:p>
          <a:p>
            <a:pPr fontAlgn="auto">
              <a:lnSpc>
                <a:spcPct val="150000"/>
              </a:lnSpc>
              <a:spcBef>
                <a:spcPts val="0"/>
              </a:spcBef>
              <a:spcAft>
                <a:spcPts val="0"/>
              </a:spcAft>
              <a:defRPr/>
            </a:pPr>
            <a:r>
              <a:rPr lang="it-IT" sz="1400" b="1" spc="-1" dirty="0"/>
              <a:t>«IL MESSAGGERO DELLE STELLE» LA SPECOLA					MARZO</a:t>
            </a:r>
          </a:p>
          <a:p>
            <a:pPr fontAlgn="auto">
              <a:lnSpc>
                <a:spcPct val="150000"/>
              </a:lnSpc>
              <a:spcBef>
                <a:spcPts val="0"/>
              </a:spcBef>
              <a:spcAft>
                <a:spcPts val="0"/>
              </a:spcAft>
              <a:defRPr/>
            </a:pPr>
            <a:r>
              <a:rPr lang="it-IT" sz="1400" b="1" spc="-1" dirty="0"/>
              <a:t>«USCITA FATTORIA DIDATTICA»						APRILE</a:t>
            </a:r>
            <a:endParaRPr lang="it-IT" sz="1400" spc="-1" dirty="0">
              <a:latin typeface="Calibri" panose="020F0502020204030204" pitchFamily="34" charset="0"/>
              <a:ea typeface="Calibri" panose="020F0502020204030204" pitchFamily="34" charset="0"/>
              <a:cs typeface="Calibri" panose="020F0502020204030204" pitchFamily="34" charset="0"/>
            </a:endParaRPr>
          </a:p>
        </p:txBody>
      </p:sp>
      <p:sp>
        <p:nvSpPr>
          <p:cNvPr id="5" name="Rettangolo 4"/>
          <p:cNvSpPr/>
          <p:nvPr/>
        </p:nvSpPr>
        <p:spPr>
          <a:xfrm>
            <a:off x="1631950" y="476250"/>
            <a:ext cx="8526463" cy="2453763"/>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fontAlgn="auto">
              <a:lnSpc>
                <a:spcPct val="150000"/>
              </a:lnSpc>
              <a:spcBef>
                <a:spcPts val="0"/>
              </a:spcBef>
              <a:spcAft>
                <a:spcPts val="0"/>
              </a:spcAft>
              <a:defRPr/>
            </a:pPr>
            <a:endParaRPr lang="it-IT" sz="1400" b="1" dirty="0"/>
          </a:p>
          <a:p>
            <a:pPr algn="ctr" fontAlgn="auto">
              <a:lnSpc>
                <a:spcPct val="150000"/>
              </a:lnSpc>
              <a:spcBef>
                <a:spcPts val="0"/>
              </a:spcBef>
              <a:spcAft>
                <a:spcPts val="0"/>
              </a:spcAft>
              <a:defRPr/>
            </a:pPr>
            <a:r>
              <a:rPr lang="it-IT" b="1" dirty="0">
                <a:solidFill>
                  <a:srgbClr val="FF0000"/>
                </a:solidFill>
              </a:rPr>
              <a:t>LE NOSTRE FESTE</a:t>
            </a:r>
          </a:p>
          <a:p>
            <a:pPr fontAlgn="auto">
              <a:lnSpc>
                <a:spcPct val="150000"/>
              </a:lnSpc>
              <a:spcBef>
                <a:spcPts val="0"/>
              </a:spcBef>
              <a:spcAft>
                <a:spcPts val="0"/>
              </a:spcAft>
              <a:defRPr/>
            </a:pPr>
            <a:r>
              <a:rPr lang="it-IT" sz="1400" b="1" dirty="0"/>
              <a:t>«FESTA DEI NONNI»						MERCOLEDÌ 2 OTTOBRE</a:t>
            </a:r>
          </a:p>
          <a:p>
            <a:pPr fontAlgn="auto">
              <a:lnSpc>
                <a:spcPct val="150000"/>
              </a:lnSpc>
              <a:spcBef>
                <a:spcPts val="0"/>
              </a:spcBef>
              <a:spcAft>
                <a:spcPts val="0"/>
              </a:spcAft>
              <a:defRPr/>
            </a:pPr>
            <a:r>
              <a:rPr lang="it-IT" sz="1400" b="1" dirty="0"/>
              <a:t>«FESTA DELL’ACCOGLIENZA E DELLE CASTAGNE»   				GIOVEDÌ 31 OTTOBRE</a:t>
            </a:r>
          </a:p>
          <a:p>
            <a:pPr fontAlgn="auto">
              <a:lnSpc>
                <a:spcPct val="150000"/>
              </a:lnSpc>
              <a:spcBef>
                <a:spcPts val="0"/>
              </a:spcBef>
              <a:spcAft>
                <a:spcPts val="0"/>
              </a:spcAft>
              <a:defRPr/>
            </a:pPr>
            <a:r>
              <a:rPr lang="it-IT" sz="1400" b="1" dirty="0"/>
              <a:t>«L’ARTE DEL NATALE»           					SABATO 21 DICEMBREE</a:t>
            </a:r>
          </a:p>
          <a:p>
            <a:pPr fontAlgn="auto">
              <a:lnSpc>
                <a:spcPct val="150000"/>
              </a:lnSpc>
              <a:spcBef>
                <a:spcPts val="0"/>
              </a:spcBef>
              <a:spcAft>
                <a:spcPts val="0"/>
              </a:spcAft>
              <a:defRPr/>
            </a:pPr>
            <a:r>
              <a:rPr lang="it-IT" sz="1400" b="1" dirty="0"/>
              <a:t>«IL CARNEVALE DEGLI ANIMALI»                             				GIOVEDÌ 27 FEBBRAIO</a:t>
            </a:r>
          </a:p>
          <a:p>
            <a:pPr fontAlgn="auto">
              <a:lnSpc>
                <a:spcPct val="150000"/>
              </a:lnSpc>
              <a:spcBef>
                <a:spcPts val="0"/>
              </a:spcBef>
              <a:spcAft>
                <a:spcPts val="0"/>
              </a:spcAft>
              <a:defRPr/>
            </a:pPr>
            <a:r>
              <a:rPr lang="it-IT" sz="1400" b="1" dirty="0"/>
              <a:t>«FESTA DELLLA MADONNA DI FATIMA»           				MARTEDÌ 13 MAGGIO	 </a:t>
            </a:r>
          </a:p>
          <a:p>
            <a:pPr fontAlgn="auto">
              <a:lnSpc>
                <a:spcPct val="150000"/>
              </a:lnSpc>
              <a:spcBef>
                <a:spcPts val="0"/>
              </a:spcBef>
              <a:spcAft>
                <a:spcPts val="0"/>
              </a:spcAft>
              <a:defRPr/>
            </a:pPr>
            <a:r>
              <a:rPr lang="it-IT" sz="1400" b="1" dirty="0"/>
              <a:t>«UNA CONTINUA SCOPERTA» 				 	SABATO 7 GIUGNO</a:t>
            </a:r>
          </a:p>
          <a:p>
            <a:pPr algn="ctr" fontAlgn="auto">
              <a:lnSpc>
                <a:spcPct val="150000"/>
              </a:lnSpc>
              <a:spcBef>
                <a:spcPts val="0"/>
              </a:spcBef>
              <a:spcAft>
                <a:spcPts val="0"/>
              </a:spcAft>
              <a:defRPr/>
            </a:pPr>
            <a:endParaRPr lang="it-IT" sz="1400" b="1" dirty="0"/>
          </a:p>
          <a:p>
            <a:pPr algn="ctr" fontAlgn="auto">
              <a:spcBef>
                <a:spcPts val="0"/>
              </a:spcBef>
              <a:spcAft>
                <a:spcPts val="0"/>
              </a:spcAft>
              <a:defRPr/>
            </a:pPr>
            <a:endParaRPr lang="it-IT" sz="14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 name="CustomShape 1"/>
          <p:cNvSpPr/>
          <p:nvPr/>
        </p:nvSpPr>
        <p:spPr>
          <a:xfrm>
            <a:off x="1190625" y="455614"/>
            <a:ext cx="9756775" cy="553379"/>
          </a:xfrm>
          <a:prstGeom prst="rect">
            <a:avLst/>
          </a:prstGeom>
          <a:ln>
            <a:solidFill>
              <a:srgbClr val="0070C0"/>
            </a:solidFill>
            <a:round/>
          </a:ln>
        </p:spPr>
        <p:style>
          <a:lnRef idx="2">
            <a:schemeClr val="accent6"/>
          </a:lnRef>
          <a:fillRef idx="1">
            <a:schemeClr val="lt1"/>
          </a:fillRef>
          <a:effectRef idx="0">
            <a:schemeClr val="accent6"/>
          </a:effectRef>
          <a:fontRef idx="minor"/>
        </p:style>
        <p:txBody>
          <a:bodyPr lIns="90000" tIns="45000" rIns="90000" bIns="45000" anchor="ctr"/>
          <a:lstStyle/>
          <a:p>
            <a:pPr algn="ctr" fontAlgn="auto">
              <a:spcBef>
                <a:spcPts val="0"/>
              </a:spcBef>
              <a:spcAft>
                <a:spcPts val="0"/>
              </a:spcAft>
              <a:defRPr/>
            </a:pPr>
            <a:r>
              <a:rPr lang="it-IT" sz="2400" b="1" spc="-1" dirty="0">
                <a:solidFill>
                  <a:srgbClr val="0070C0"/>
                </a:solidFill>
              </a:rPr>
              <a:t>CALENDARIO SCOLASTICO ANNO 2024/2025</a:t>
            </a:r>
            <a:endParaRPr lang="it-IT" sz="2400" spc="-1" dirty="0">
              <a:latin typeface="Arial"/>
            </a:endParaRPr>
          </a:p>
        </p:txBody>
      </p:sp>
      <p:graphicFrame>
        <p:nvGraphicFramePr>
          <p:cNvPr id="3" name="Table 2"/>
          <p:cNvGraphicFramePr/>
          <p:nvPr>
            <p:extLst>
              <p:ext uri="{D42A27DB-BD31-4B8C-83A1-F6EECF244321}">
                <p14:modId xmlns:p14="http://schemas.microsoft.com/office/powerpoint/2010/main" val="1282255498"/>
              </p:ext>
            </p:extLst>
          </p:nvPr>
        </p:nvGraphicFramePr>
        <p:xfrm>
          <a:off x="1201136" y="989273"/>
          <a:ext cx="9758729" cy="5773200"/>
        </p:xfrm>
        <a:graphic>
          <a:graphicData uri="http://schemas.openxmlformats.org/drawingml/2006/table">
            <a:tbl>
              <a:tblPr/>
              <a:tblGrid>
                <a:gridCol w="4910202">
                  <a:extLst>
                    <a:ext uri="{9D8B030D-6E8A-4147-A177-3AD203B41FA5}">
                      <a16:colId xmlns="" xmlns:a16="http://schemas.microsoft.com/office/drawing/2014/main" val="20000"/>
                    </a:ext>
                  </a:extLst>
                </a:gridCol>
                <a:gridCol w="4848527">
                  <a:extLst>
                    <a:ext uri="{9D8B030D-6E8A-4147-A177-3AD203B41FA5}">
                      <a16:colId xmlns="" xmlns:a16="http://schemas.microsoft.com/office/drawing/2014/main" val="20001"/>
                    </a:ext>
                  </a:extLst>
                </a:gridCol>
              </a:tblGrid>
              <a:tr h="570738">
                <a:tc>
                  <a:txBody>
                    <a:bodyPr/>
                    <a:lstStyle/>
                    <a:p>
                      <a:pPr>
                        <a:lnSpc>
                          <a:spcPct val="100000"/>
                        </a:lnSpc>
                      </a:pPr>
                      <a:r>
                        <a:rPr lang="it-IT" sz="1800" b="0" strike="noStrike" spc="-1" dirty="0">
                          <a:latin typeface="Calibri" pitchFamily="34" charset="0"/>
                          <a:cs typeface="Calibri" pitchFamily="34" charset="0"/>
                        </a:rPr>
                        <a:t>VENERDÌ</a:t>
                      </a:r>
                      <a:r>
                        <a:rPr lang="it-IT" sz="1800" b="0" strike="noStrike" spc="-1" baseline="0" dirty="0">
                          <a:latin typeface="Calibri" pitchFamily="34" charset="0"/>
                          <a:cs typeface="Calibri" pitchFamily="34" charset="0"/>
                        </a:rPr>
                        <a:t> </a:t>
                      </a:r>
                      <a:r>
                        <a:rPr lang="it-IT" sz="1800" b="0" strike="noStrike" spc="-1" dirty="0">
                          <a:latin typeface="Calibri" pitchFamily="34" charset="0"/>
                          <a:cs typeface="Calibri" pitchFamily="34" charset="0"/>
                        </a:rPr>
                        <a:t>01/11/2024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nSpc>
                          <a:spcPct val="100000"/>
                        </a:lnSpc>
                      </a:pPr>
                      <a:r>
                        <a:rPr lang="it-IT" sz="1400" b="0" strike="noStrike" spc="-1" dirty="0">
                          <a:latin typeface="Comic Sans MS" pitchFamily="66" charset="0"/>
                        </a:rPr>
                        <a:t>SOLENNITÀ DI TUTTI  I SANTI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 xmlns:a16="http://schemas.microsoft.com/office/drawing/2014/main" val="10000"/>
                  </a:ext>
                </a:extLst>
              </a:tr>
              <a:tr h="530290">
                <a:tc>
                  <a:txBody>
                    <a:bodyPr/>
                    <a:lstStyle/>
                    <a:p>
                      <a:pPr>
                        <a:lnSpc>
                          <a:spcPct val="100000"/>
                        </a:lnSpc>
                      </a:pPr>
                      <a:r>
                        <a:rPr lang="it-IT" sz="1800" b="0" strike="noStrike" spc="-1" dirty="0">
                          <a:solidFill>
                            <a:srgbClr val="000000"/>
                          </a:solidFill>
                          <a:latin typeface="Calibri" pitchFamily="34" charset="0"/>
                          <a:cs typeface="Calibri" pitchFamily="34" charset="0"/>
                        </a:rPr>
                        <a:t>DOMENICA </a:t>
                      </a:r>
                      <a:r>
                        <a:rPr lang="it-IT" sz="1800" b="0" strike="noStrike" spc="-1" dirty="0" smtClean="0">
                          <a:solidFill>
                            <a:srgbClr val="000000"/>
                          </a:solidFill>
                          <a:latin typeface="Calibri" pitchFamily="34" charset="0"/>
                          <a:cs typeface="Calibri" pitchFamily="34" charset="0"/>
                        </a:rPr>
                        <a:t>08/12/2024</a:t>
                      </a:r>
                      <a:r>
                        <a:rPr lang="it-IT" sz="1800" b="0" strike="noStrike" spc="-1" baseline="0" dirty="0" smtClean="0">
                          <a:solidFill>
                            <a:srgbClr val="000000"/>
                          </a:solidFill>
                          <a:latin typeface="Calibri" pitchFamily="34" charset="0"/>
                          <a:cs typeface="Calibri" pitchFamily="34" charset="0"/>
                        </a:rPr>
                        <a:t> </a:t>
                      </a:r>
                      <a:endParaRPr lang="it-IT" sz="1800" b="0" strike="noStrike" spc="-1" baseline="0" dirty="0">
                        <a:solidFill>
                          <a:srgbClr val="000000"/>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r>
                        <a:rPr lang="it-IT" sz="1400" b="0" strike="noStrike" spc="-1" dirty="0">
                          <a:solidFill>
                            <a:srgbClr val="000000"/>
                          </a:solidFill>
                          <a:latin typeface="Comic Sans MS" pitchFamily="66" charset="0"/>
                        </a:rPr>
                        <a:t>IMMACOLATA CONCEZIONE</a:t>
                      </a:r>
                      <a:endParaRPr lang="it-IT" sz="1400" b="0" strike="noStrike" spc="-1" dirty="0">
                        <a:latin typeface="Comic Sans MS" pitchFamily="66" charset="0"/>
                      </a:endParaRPr>
                    </a:p>
                    <a:p>
                      <a:pPr>
                        <a:lnSpc>
                          <a:spcPct val="100000"/>
                        </a:lnSpc>
                      </a:pPr>
                      <a:endParaRPr lang="it-IT" sz="1400" b="0" strike="noStrike" spc="-1"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655065">
                <a:tc>
                  <a:txBody>
                    <a:bodyPr/>
                    <a:lstStyle/>
                    <a:p>
                      <a:pPr>
                        <a:lnSpc>
                          <a:spcPct val="100000"/>
                        </a:lnSpc>
                      </a:pPr>
                      <a:r>
                        <a:rPr lang="it-IT" sz="1800" b="0" strike="noStrike" spc="-1" dirty="0">
                          <a:solidFill>
                            <a:srgbClr val="000000"/>
                          </a:solidFill>
                          <a:latin typeface="Calibri" pitchFamily="34" charset="0"/>
                          <a:cs typeface="Calibri" pitchFamily="34" charset="0"/>
                        </a:rPr>
                        <a:t>DA LUNEDÌ  23/12/2024</a:t>
                      </a:r>
                      <a:endParaRPr lang="it-IT" sz="1800" b="0" strike="noStrike" spc="-1" dirty="0">
                        <a:latin typeface="Calibri" pitchFamily="34" charset="0"/>
                        <a:cs typeface="Calibri" pitchFamily="34" charset="0"/>
                      </a:endParaRPr>
                    </a:p>
                    <a:p>
                      <a:pPr>
                        <a:lnSpc>
                          <a:spcPct val="100000"/>
                        </a:lnSpc>
                      </a:pPr>
                      <a:r>
                        <a:rPr lang="it-IT" sz="1800" b="0" strike="noStrike" spc="-1" dirty="0">
                          <a:solidFill>
                            <a:srgbClr val="000000"/>
                          </a:solidFill>
                          <a:latin typeface="Calibri" pitchFamily="34" charset="0"/>
                          <a:cs typeface="Calibri" pitchFamily="34" charset="0"/>
                        </a:rPr>
                        <a:t>A LUNEDÌ  06/01/2025</a:t>
                      </a:r>
                      <a:endParaRPr lang="it-IT" sz="1800" b="0" strike="noStrike" spc="-1"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nSpc>
                          <a:spcPct val="100000"/>
                        </a:lnSpc>
                      </a:pPr>
                      <a:r>
                        <a:rPr lang="it-IT" sz="1400" b="0" strike="noStrike" spc="-1" dirty="0">
                          <a:solidFill>
                            <a:srgbClr val="000000"/>
                          </a:solidFill>
                          <a:latin typeface="Comic Sans MS" pitchFamily="66" charset="0"/>
                        </a:rPr>
                        <a:t>VACANZE NATALIZIE</a:t>
                      </a:r>
                      <a:endParaRPr lang="it-IT" sz="1400" b="0" strike="noStrike" spc="-1"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 xmlns:a16="http://schemas.microsoft.com/office/drawing/2014/main" val="10002"/>
                  </a:ext>
                </a:extLst>
              </a:tr>
              <a:tr h="655065">
                <a:tc>
                  <a:txBody>
                    <a:bodyPr/>
                    <a:lstStyle/>
                    <a:p>
                      <a:pPr>
                        <a:lnSpc>
                          <a:spcPct val="100000"/>
                        </a:lnSpc>
                      </a:pPr>
                      <a:r>
                        <a:rPr lang="it-IT" sz="1800" b="0" strike="noStrike" spc="-1" dirty="0">
                          <a:solidFill>
                            <a:srgbClr val="000000"/>
                          </a:solidFill>
                          <a:latin typeface="Calibri" pitchFamily="34" charset="0"/>
                          <a:cs typeface="Calibri" pitchFamily="34" charset="0"/>
                        </a:rPr>
                        <a:t>DA LUNEDÌ  03/</a:t>
                      </a:r>
                      <a:r>
                        <a:rPr lang="it-IT" sz="1800" b="0" strike="noStrike" spc="-1" dirty="0" err="1">
                          <a:solidFill>
                            <a:srgbClr val="000000"/>
                          </a:solidFill>
                          <a:latin typeface="Calibri" pitchFamily="34" charset="0"/>
                          <a:cs typeface="Calibri" pitchFamily="34" charset="0"/>
                        </a:rPr>
                        <a:t>03</a:t>
                      </a:r>
                      <a:r>
                        <a:rPr lang="it-IT" sz="1800" b="0" strike="noStrike" spc="-1" dirty="0">
                          <a:solidFill>
                            <a:srgbClr val="000000"/>
                          </a:solidFill>
                          <a:latin typeface="Calibri" pitchFamily="34" charset="0"/>
                          <a:cs typeface="Calibri" pitchFamily="34" charset="0"/>
                        </a:rPr>
                        <a:t>/2025</a:t>
                      </a:r>
                      <a:endParaRPr lang="it-IT" sz="1800" b="0" strike="noStrike" spc="-1" dirty="0">
                        <a:latin typeface="Calibri" pitchFamily="34" charset="0"/>
                        <a:cs typeface="Calibri" pitchFamily="34" charset="0"/>
                      </a:endParaRPr>
                    </a:p>
                    <a:p>
                      <a:pPr>
                        <a:lnSpc>
                          <a:spcPct val="100000"/>
                        </a:lnSpc>
                      </a:pPr>
                      <a:r>
                        <a:rPr lang="it-IT" sz="1800" b="0" strike="noStrike" spc="-1" dirty="0">
                          <a:solidFill>
                            <a:srgbClr val="000000"/>
                          </a:solidFill>
                          <a:latin typeface="Calibri" pitchFamily="34" charset="0"/>
                          <a:cs typeface="Calibri" pitchFamily="34" charset="0"/>
                        </a:rPr>
                        <a:t>A MERCOLEDÌ 05/03/2025</a:t>
                      </a:r>
                      <a:endParaRPr lang="it-IT" sz="1800" b="0" strike="noStrike" spc="-1"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r>
                        <a:rPr lang="it-IT" sz="1400" b="0" strike="noStrike" spc="-1" dirty="0">
                          <a:solidFill>
                            <a:srgbClr val="000000"/>
                          </a:solidFill>
                          <a:latin typeface="Comic Sans MS" pitchFamily="66" charset="0"/>
                        </a:rPr>
                        <a:t>CARNEVALE E MERCOLEDÌ DELLE CENERI</a:t>
                      </a:r>
                      <a:endParaRPr lang="it-IT" sz="1400" b="0" strike="noStrike" spc="-1" dirty="0">
                        <a:latin typeface="Comic Sans MS" pitchFamily="66" charset="0"/>
                      </a:endParaRPr>
                    </a:p>
                    <a:p>
                      <a:pPr>
                        <a:lnSpc>
                          <a:spcPct val="100000"/>
                        </a:lnSpc>
                      </a:pPr>
                      <a:endParaRPr lang="it-IT" sz="1400" b="0" strike="noStrike" spc="-1"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655065">
                <a:tc>
                  <a:txBody>
                    <a:bodyPr/>
                    <a:lstStyle/>
                    <a:p>
                      <a:pPr>
                        <a:lnSpc>
                          <a:spcPct val="100000"/>
                        </a:lnSpc>
                      </a:pPr>
                      <a:r>
                        <a:rPr lang="it-IT" sz="1800" b="0" strike="noStrike" spc="-1" dirty="0">
                          <a:solidFill>
                            <a:srgbClr val="000000"/>
                          </a:solidFill>
                          <a:latin typeface="Calibri" pitchFamily="34" charset="0"/>
                          <a:cs typeface="Calibri" pitchFamily="34" charset="0"/>
                        </a:rPr>
                        <a:t>DA GIOVEDÌ 17/04/2025</a:t>
                      </a:r>
                      <a:endParaRPr lang="it-IT" sz="1800" b="0" strike="noStrike" spc="-1" dirty="0">
                        <a:latin typeface="Calibri" pitchFamily="34" charset="0"/>
                        <a:cs typeface="Calibri" pitchFamily="34" charset="0"/>
                      </a:endParaRPr>
                    </a:p>
                    <a:p>
                      <a:pPr>
                        <a:lnSpc>
                          <a:spcPct val="100000"/>
                        </a:lnSpc>
                      </a:pPr>
                      <a:r>
                        <a:rPr lang="it-IT" sz="1800" b="0" strike="noStrike" spc="-1" dirty="0">
                          <a:solidFill>
                            <a:srgbClr val="000000"/>
                          </a:solidFill>
                          <a:latin typeface="Calibri" pitchFamily="34" charset="0"/>
                          <a:cs typeface="Calibri" pitchFamily="34" charset="0"/>
                        </a:rPr>
                        <a:t>A LUNEDÌ </a:t>
                      </a:r>
                      <a:r>
                        <a:rPr lang="it-IT" sz="1800" b="0" strike="noStrike" spc="-1" baseline="0" dirty="0">
                          <a:solidFill>
                            <a:srgbClr val="000000"/>
                          </a:solidFill>
                          <a:latin typeface="Calibri" pitchFamily="34" charset="0"/>
                          <a:cs typeface="Calibri" pitchFamily="34" charset="0"/>
                        </a:rPr>
                        <a:t> 21</a:t>
                      </a:r>
                      <a:r>
                        <a:rPr lang="it-IT" sz="1800" b="0" strike="noStrike" spc="-1" dirty="0">
                          <a:solidFill>
                            <a:srgbClr val="000000"/>
                          </a:solidFill>
                          <a:latin typeface="Calibri" pitchFamily="34" charset="0"/>
                          <a:cs typeface="Calibri" pitchFamily="34" charset="0"/>
                        </a:rPr>
                        <a:t>/04/2025</a:t>
                      </a:r>
                      <a:endParaRPr lang="it-IT" sz="1800" b="0" strike="noStrike" spc="-1"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nSpc>
                          <a:spcPct val="100000"/>
                        </a:lnSpc>
                      </a:pPr>
                      <a:r>
                        <a:rPr lang="it-IT" sz="1400" b="0" strike="noStrike" spc="-1" dirty="0">
                          <a:solidFill>
                            <a:srgbClr val="000000"/>
                          </a:solidFill>
                          <a:latin typeface="Comic Sans MS" pitchFamily="66" charset="0"/>
                        </a:rPr>
                        <a:t>VACANZE PASQUALI </a:t>
                      </a:r>
                      <a:endParaRPr lang="it-IT" sz="1400" b="0" strike="noStrike" spc="-1"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 xmlns:a16="http://schemas.microsoft.com/office/drawing/2014/main" val="10004"/>
                  </a:ext>
                </a:extLst>
              </a:tr>
              <a:tr h="4883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800" b="0" strike="noStrike" spc="-1" dirty="0">
                          <a:solidFill>
                            <a:srgbClr val="000000"/>
                          </a:solidFill>
                          <a:latin typeface="Calibri" pitchFamily="34" charset="0"/>
                          <a:cs typeface="Calibri" pitchFamily="34" charset="0"/>
                        </a:rPr>
                        <a:t>VENERDÌ 25/04/2025</a:t>
                      </a:r>
                      <a:endParaRPr lang="it-IT" sz="1800" b="0" strike="noStrike" spc="-1"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r>
                        <a:rPr lang="it-IT" sz="1400" b="0" strike="noStrike" spc="-1" dirty="0">
                          <a:latin typeface="Comic Sans MS" pitchFamily="66" charset="0"/>
                        </a:rPr>
                        <a:t>ANNIVERSARIO DELLA LIBERAZIONE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r h="564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800" b="0" strike="noStrike" spc="-1" dirty="0">
                          <a:latin typeface="Calibri" pitchFamily="34" charset="0"/>
                          <a:cs typeface="Calibri" pitchFamily="34" charset="0"/>
                        </a:rPr>
                        <a:t>GIOVEDÌ 01/05/2025 E </a:t>
                      </a:r>
                      <a:r>
                        <a:rPr lang="it-IT" sz="1800" b="0" strike="noStrike" spc="-1" dirty="0">
                          <a:solidFill>
                            <a:srgbClr val="000000"/>
                          </a:solidFill>
                          <a:latin typeface="Calibri" pitchFamily="34" charset="0"/>
                          <a:cs typeface="Calibri" pitchFamily="34" charset="0"/>
                        </a:rPr>
                        <a:t>VENERDÌ  02/05/2025</a:t>
                      </a:r>
                      <a:endParaRPr lang="it-IT" sz="1800" b="0" strike="noStrike" spc="-1"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nSpc>
                          <a:spcPct val="100000"/>
                        </a:lnSpc>
                      </a:pPr>
                      <a:r>
                        <a:rPr lang="it-IT" sz="1400" b="0" strike="noStrike" spc="-1" dirty="0">
                          <a:latin typeface="Comic Sans MS" pitchFamily="66" charset="0"/>
                        </a:rPr>
                        <a:t>PONTE FESTA DEL LAVORO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 xmlns:a16="http://schemas.microsoft.com/office/drawing/2014/main" val="10009"/>
                  </a:ext>
                </a:extLst>
              </a:tr>
              <a:tr h="564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800" b="0" strike="noStrike" spc="-1" dirty="0">
                          <a:latin typeface="Calibri" pitchFamily="34" charset="0"/>
                          <a:cs typeface="Calibri" pitchFamily="34" charset="0"/>
                        </a:rPr>
                        <a:t>LUNEDÌ 02/06/2025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r>
                        <a:rPr lang="it-IT" sz="1400" b="0" strike="noStrike" spc="-1" dirty="0">
                          <a:latin typeface="Comic Sans MS" pitchFamily="66" charset="0"/>
                        </a:rPr>
                        <a:t>FESTA DELLA REPUBBLICA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7"/>
                  </a:ext>
                </a:extLst>
              </a:tr>
              <a:tr h="564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800" b="0" strike="noStrike" spc="-1" dirty="0">
                          <a:solidFill>
                            <a:srgbClr val="000000"/>
                          </a:solidFill>
                          <a:latin typeface="Calibri" pitchFamily="34" charset="0"/>
                          <a:cs typeface="Calibri" pitchFamily="34" charset="0"/>
                        </a:rPr>
                        <a:t>VENERDÌ 13/06/2025</a:t>
                      </a:r>
                      <a:endParaRPr lang="it-IT" sz="1800" b="0" strike="noStrike" spc="-1"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r>
                        <a:rPr lang="it-IT" sz="1400" b="0" strike="noStrike" spc="-1" dirty="0">
                          <a:latin typeface="Comic Sans MS" pitchFamily="66" charset="0"/>
                        </a:rPr>
                        <a:t>SANTO PATRONO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10"/>
                  </a:ext>
                </a:extLst>
              </a:tr>
              <a:tr h="524224">
                <a:tc>
                  <a:txBody>
                    <a:bodyPr/>
                    <a:lstStyle/>
                    <a:p>
                      <a:pPr>
                        <a:lnSpc>
                          <a:spcPct val="100000"/>
                        </a:lnSpc>
                      </a:pPr>
                      <a:r>
                        <a:rPr lang="it-IT" sz="1800" b="0" strike="noStrike" spc="-1" dirty="0">
                          <a:solidFill>
                            <a:srgbClr val="000000"/>
                          </a:solidFill>
                          <a:latin typeface="Calibri" pitchFamily="34" charset="0"/>
                          <a:cs typeface="Calibri" pitchFamily="34" charset="0"/>
                        </a:rPr>
                        <a:t>VENERDÌ 27/06/2025</a:t>
                      </a:r>
                      <a:endParaRPr lang="it-IT" sz="1800" b="0" strike="noStrike" spc="-1"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nSpc>
                          <a:spcPct val="100000"/>
                        </a:lnSpc>
                      </a:pPr>
                      <a:r>
                        <a:rPr lang="it-IT" sz="1400" b="0" strike="noStrike" spc="-1" dirty="0">
                          <a:solidFill>
                            <a:srgbClr val="000000"/>
                          </a:solidFill>
                          <a:latin typeface="Comic Sans MS" pitchFamily="66" charset="0"/>
                        </a:rPr>
                        <a:t>FINE ATTIVITÀ DIDATTICA</a:t>
                      </a:r>
                      <a:endParaRPr lang="it-IT" sz="1400" b="0" strike="noStrike" spc="-1"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 xmlns:a16="http://schemas.microsoft.com/office/drawing/2014/main" val="10008"/>
                  </a:ext>
                </a:extLst>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 xmlns:a16="http://schemas.microsoft.com/office/drawing/2014/main" id="{759F3806-482A-0405-9770-F18710AE149B}"/>
              </a:ext>
            </a:extLst>
          </p:cNvPr>
          <p:cNvSpPr txBox="1"/>
          <p:nvPr/>
        </p:nvSpPr>
        <p:spPr>
          <a:xfrm>
            <a:off x="208908" y="163208"/>
            <a:ext cx="11774184" cy="3816429"/>
          </a:xfrm>
          <a:prstGeom prst="rect">
            <a:avLst/>
          </a:prstGeom>
          <a:noFill/>
          <a:ln>
            <a:solidFill>
              <a:schemeClr val="tx1"/>
            </a:solidFill>
          </a:ln>
        </p:spPr>
        <p:txBody>
          <a:bodyPr wrap="square">
            <a:spAutoFit/>
          </a:bodyPr>
          <a:lstStyle/>
          <a:p>
            <a:pPr algn="just" fontAlgn="auto">
              <a:spcBef>
                <a:spcPts val="0"/>
              </a:spcBef>
              <a:spcAft>
                <a:spcPts val="0"/>
              </a:spcAft>
              <a:defRPr/>
            </a:pPr>
            <a:r>
              <a:rPr lang="it-IT" sz="1600" b="1" u="sng" spc="-1" dirty="0">
                <a:ea typeface="Calibri"/>
              </a:rPr>
              <a:t>RAPPORTO SCUOLA-FAMIGLIA</a:t>
            </a:r>
          </a:p>
          <a:p>
            <a:pPr algn="just" fontAlgn="auto">
              <a:spcBef>
                <a:spcPts val="0"/>
              </a:spcBef>
              <a:spcAft>
                <a:spcPts val="0"/>
              </a:spcAft>
              <a:defRPr/>
            </a:pPr>
            <a:r>
              <a:rPr lang="it-IT" sz="1400" spc="-1" dirty="0"/>
              <a:t>La scuola si propone di far conoscere alle famiglie le sue linee educative e il suo regolamento, di condividerli e, nelle assemblee, di delineare la propria offerta formativa, favorendo la realizzazione di iniziative, approfondimenti culturali e percorsi di formazione su diverse tematiche con personale qualificato. In sezione, si eleggono i rappresentanti dei genitori che, in collaborazione con il personale docente, cercheranno di coinvolgere le famiglie nella realizzazione di progetti comuni, facendo particolare attenzione a creare un clima di amicizia e di condivisione, dando spazio a idee e proposte nuove. In un’ottica di collaborazione, di responsabilità educativa e di formazione nella crescita dei bambini, è compito fondamentale delle famiglie partecipare e contribuire, insieme alla scuola al percorso educativo e formativo dei propri figli. In tal senso la scuola dell’infanzia organizza momenti formali e informali di coinvolgimento diretto dei genitori:</a:t>
            </a:r>
          </a:p>
          <a:p>
            <a:pPr marL="742950" lvl="1" indent="-285750" algn="just">
              <a:buFont typeface="Wingdings" panose="05000000000000000000" pitchFamily="2" charset="2"/>
              <a:buChar char="§"/>
              <a:defRPr/>
            </a:pPr>
            <a:r>
              <a:rPr lang="it-IT" sz="1400" spc="-1" dirty="0"/>
              <a:t>Scuola aperta: nel periodo antecedente alle iscrizioni viene data la possibilità a tutti i genitori di visitare la scuola in funzione della futura scelta.</a:t>
            </a:r>
          </a:p>
          <a:p>
            <a:pPr marL="742950" lvl="1" indent="-285750" algn="just">
              <a:buFont typeface="Wingdings" panose="05000000000000000000" pitchFamily="2" charset="2"/>
              <a:buChar char="§"/>
              <a:defRPr/>
            </a:pPr>
            <a:r>
              <a:rPr lang="it-IT" sz="1400" spc="-1" dirty="0"/>
              <a:t>Incontri informativi: prima dell’inizio della scuola con i genitori dei bambini nuovi iscritti e nel corso dell’anno scolastico con tutti i genitori che ne avessero necessità.</a:t>
            </a:r>
          </a:p>
          <a:p>
            <a:pPr marL="742950" lvl="1" indent="-285750" algn="just">
              <a:buFont typeface="Wingdings" panose="05000000000000000000" pitchFamily="2" charset="2"/>
              <a:buChar char="§"/>
              <a:defRPr/>
            </a:pPr>
            <a:r>
              <a:rPr lang="it-IT" sz="1400" spc="-1" dirty="0"/>
              <a:t>Assemblea dei genitori: viene presentata la progettazione e le linee pedagogiche didattiche delineate del P.T.O.F.</a:t>
            </a:r>
          </a:p>
          <a:p>
            <a:pPr marL="742950" lvl="1" indent="-285750" algn="just">
              <a:buFont typeface="Wingdings" panose="05000000000000000000" pitchFamily="2" charset="2"/>
              <a:buChar char="§"/>
              <a:defRPr/>
            </a:pPr>
            <a:r>
              <a:rPr lang="it-IT" sz="1400" spc="-1" dirty="0"/>
              <a:t>Colloquio individuale con i genitori: </a:t>
            </a:r>
          </a:p>
          <a:p>
            <a:pPr marL="3943350" lvl="8" indent="-285750" algn="just">
              <a:buFont typeface="Wingdings" panose="05000000000000000000" pitchFamily="2" charset="2"/>
              <a:buChar char="Ø"/>
              <a:defRPr/>
            </a:pPr>
            <a:r>
              <a:rPr lang="it-IT" sz="1400" spc="-1" dirty="0"/>
              <a:t>Iniziale: per condividere con i genitori una scheda, da loro precedentemente compilata, sulla storia del proprio bambino o della propria bambina (abitudini, malattie sofferte, modalità relazionali, ecc.)</a:t>
            </a:r>
          </a:p>
          <a:p>
            <a:pPr marL="3943350" lvl="8" indent="-285750" algn="just">
              <a:buFont typeface="Wingdings" panose="05000000000000000000" pitchFamily="2" charset="2"/>
              <a:buChar char="Ø"/>
              <a:defRPr/>
            </a:pPr>
            <a:r>
              <a:rPr lang="it-IT" sz="1400" spc="-1" dirty="0"/>
              <a:t>In itinere: per fornire maggiori elementi nella comprensione dell’attività didattica e per ampliare le valutazioni sullo sviluppo psico fisico del bambino. </a:t>
            </a:r>
          </a:p>
          <a:p>
            <a:pPr algn="just" fontAlgn="auto">
              <a:spcBef>
                <a:spcPts val="0"/>
              </a:spcBef>
              <a:spcAft>
                <a:spcPts val="0"/>
              </a:spcAft>
              <a:defRPr/>
            </a:pPr>
            <a:endParaRPr lang="it-IT" sz="1600" dirty="0">
              <a:highlight>
                <a:srgbClr val="FFFF00"/>
              </a:highlight>
            </a:endParaRPr>
          </a:p>
        </p:txBody>
      </p:sp>
      <p:sp>
        <p:nvSpPr>
          <p:cNvPr id="2" name="CustomShape 2">
            <a:extLst>
              <a:ext uri="{FF2B5EF4-FFF2-40B4-BE49-F238E27FC236}">
                <a16:creationId xmlns="" xmlns:a16="http://schemas.microsoft.com/office/drawing/2014/main" id="{80AE3EFF-11CA-78F5-7589-CB8F2607C35C}"/>
              </a:ext>
            </a:extLst>
          </p:cNvPr>
          <p:cNvSpPr/>
          <p:nvPr/>
        </p:nvSpPr>
        <p:spPr>
          <a:xfrm>
            <a:off x="208908" y="4104639"/>
            <a:ext cx="11774184" cy="2291481"/>
          </a:xfrm>
          <a:prstGeom prst="rect">
            <a:avLst/>
          </a:prstGeom>
          <a:noFill/>
          <a:ln>
            <a:solidFill>
              <a:schemeClr val="tx1"/>
            </a:solid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ctr" fontAlgn="auto">
              <a:spcBef>
                <a:spcPts val="0"/>
              </a:spcBef>
              <a:spcAft>
                <a:spcPts val="0"/>
              </a:spcAft>
              <a:defRPr/>
            </a:pPr>
            <a:r>
              <a:rPr lang="it-IT" sz="1300" b="1" u="sng" spc="-1" dirty="0">
                <a:solidFill>
                  <a:srgbClr val="000000"/>
                </a:solidFill>
                <a:ea typeface="Calibri"/>
              </a:rPr>
              <a:t>PATTO DI CORRESPONSABILITÀ EDUCATIVA</a:t>
            </a:r>
            <a:endParaRPr lang="it-IT" sz="1300" spc="-1" dirty="0">
              <a:latin typeface="Arial"/>
            </a:endParaRPr>
          </a:p>
          <a:p>
            <a:pPr algn="just" fontAlgn="auto">
              <a:spcBef>
                <a:spcPts val="0"/>
              </a:spcBef>
              <a:spcAft>
                <a:spcPts val="0"/>
              </a:spcAft>
              <a:defRPr/>
            </a:pPr>
            <a:r>
              <a:rPr lang="it-IT" sz="1300" b="1" u="sng" spc="-1" dirty="0">
                <a:solidFill>
                  <a:srgbClr val="000000"/>
                </a:solidFill>
                <a:ea typeface="Calibri"/>
              </a:rPr>
              <a:t>PARTECIPAZIONE</a:t>
            </a:r>
            <a:endParaRPr lang="it-IT" sz="1300" spc="-1" dirty="0">
              <a:latin typeface="Arial"/>
            </a:endParaRPr>
          </a:p>
          <a:p>
            <a:pPr algn="just" fontAlgn="auto">
              <a:spcBef>
                <a:spcPts val="0"/>
              </a:spcBef>
              <a:spcAft>
                <a:spcPts val="0"/>
              </a:spcAft>
              <a:defRPr/>
            </a:pPr>
            <a:r>
              <a:rPr lang="it-IT" sz="1300" b="1" spc="-1" dirty="0">
                <a:solidFill>
                  <a:srgbClr val="000000"/>
                </a:solidFill>
                <a:ea typeface="Calibri"/>
              </a:rPr>
              <a:t>La scuola si impegna a:		</a:t>
            </a:r>
            <a:r>
              <a:rPr lang="it-IT" sz="1300" spc="-1" dirty="0">
                <a:solidFill>
                  <a:srgbClr val="000000"/>
                </a:solidFill>
                <a:ea typeface="Calibri"/>
              </a:rPr>
              <a:t>ascoltare e coinvolgere le famiglie.</a:t>
            </a:r>
            <a:endParaRPr lang="it-IT" sz="1300" spc="-1" dirty="0">
              <a:latin typeface="Arial"/>
            </a:endParaRPr>
          </a:p>
          <a:p>
            <a:pPr algn="just" fontAlgn="auto">
              <a:spcBef>
                <a:spcPts val="0"/>
              </a:spcBef>
              <a:spcAft>
                <a:spcPts val="0"/>
              </a:spcAft>
              <a:defRPr/>
            </a:pPr>
            <a:r>
              <a:rPr lang="it-IT" sz="1300" b="1" spc="-1" dirty="0">
                <a:solidFill>
                  <a:srgbClr val="000000"/>
                </a:solidFill>
                <a:ea typeface="Calibri"/>
              </a:rPr>
              <a:t>La famiglia si impegna a:		</a:t>
            </a:r>
            <a:r>
              <a:rPr lang="it-IT" sz="1300" spc="-1" dirty="0">
                <a:solidFill>
                  <a:srgbClr val="000000"/>
                </a:solidFill>
                <a:ea typeface="Calibri"/>
              </a:rPr>
              <a:t>favorire in modo positivo lo svolgimento dell’ attività didattica e formativa, garantendo  costantemente  la propria  attenzione e  </a:t>
            </a:r>
            <a:endParaRPr lang="it-IT" sz="1300" spc="-1" dirty="0">
              <a:latin typeface="Arial"/>
            </a:endParaRPr>
          </a:p>
          <a:p>
            <a:pPr algn="just" fontAlgn="auto">
              <a:spcBef>
                <a:spcPts val="0"/>
              </a:spcBef>
              <a:spcAft>
                <a:spcPts val="0"/>
              </a:spcAft>
              <a:defRPr/>
            </a:pPr>
            <a:r>
              <a:rPr lang="it-IT" sz="1300" spc="-1" dirty="0">
                <a:solidFill>
                  <a:srgbClr val="000000"/>
                </a:solidFill>
                <a:ea typeface="Calibri"/>
              </a:rPr>
              <a:t>                                                        	partecipazione  alla  vita della classe. Collaborare  attivamente per mezzo degli strumenti messi a  disposizione dalla scuola, 			informandosi costantemente  del percorso didattico-educativo dei figli.</a:t>
            </a:r>
            <a:endParaRPr lang="it-IT" sz="1300" spc="-1" dirty="0">
              <a:latin typeface="Arial"/>
            </a:endParaRPr>
          </a:p>
          <a:p>
            <a:pPr algn="just" fontAlgn="auto">
              <a:spcBef>
                <a:spcPts val="0"/>
              </a:spcBef>
              <a:spcAft>
                <a:spcPts val="0"/>
              </a:spcAft>
              <a:defRPr/>
            </a:pPr>
            <a:r>
              <a:rPr lang="it-IT" sz="1300" b="1" u="sng" spc="-1" dirty="0">
                <a:solidFill>
                  <a:srgbClr val="000000"/>
                </a:solidFill>
                <a:ea typeface="Calibri"/>
              </a:rPr>
              <a:t>INTERVENTI EDUCATIVI</a:t>
            </a:r>
            <a:endParaRPr lang="it-IT" sz="1300" spc="-1" dirty="0">
              <a:latin typeface="Arial"/>
            </a:endParaRPr>
          </a:p>
          <a:p>
            <a:pPr algn="just" fontAlgn="auto">
              <a:spcBef>
                <a:spcPts val="0"/>
              </a:spcBef>
              <a:spcAft>
                <a:spcPts val="0"/>
              </a:spcAft>
              <a:defRPr/>
            </a:pPr>
            <a:r>
              <a:rPr lang="it-IT" sz="1300" b="1" spc="-1" dirty="0">
                <a:solidFill>
                  <a:srgbClr val="000000"/>
                </a:solidFill>
                <a:ea typeface="Calibri"/>
              </a:rPr>
              <a:t>La scuola si impegna a:             	</a:t>
            </a:r>
            <a:r>
              <a:rPr lang="it-IT" sz="1300" spc="-1" dirty="0">
                <a:solidFill>
                  <a:srgbClr val="000000"/>
                </a:solidFill>
                <a:ea typeface="Calibri"/>
              </a:rPr>
              <a:t>comunicare con le famiglie, informandole sull’andamento didattico-educativo dei figli.  Garantire la massima trasparenza nelle                  </a:t>
            </a:r>
            <a:endParaRPr lang="it-IT" sz="1300" spc="-1" dirty="0">
              <a:latin typeface="Arial"/>
            </a:endParaRPr>
          </a:p>
          <a:p>
            <a:pPr algn="just" fontAlgn="auto">
              <a:spcBef>
                <a:spcPts val="0"/>
              </a:spcBef>
              <a:spcAft>
                <a:spcPts val="0"/>
              </a:spcAft>
              <a:defRPr/>
            </a:pPr>
            <a:r>
              <a:rPr lang="it-IT" sz="1300" spc="-1" dirty="0">
                <a:solidFill>
                  <a:srgbClr val="000000"/>
                </a:solidFill>
                <a:ea typeface="Calibri"/>
              </a:rPr>
              <a:t>                                                       	comunicazioni,  nel rispetto della privacy.</a:t>
            </a:r>
            <a:endParaRPr lang="it-IT" sz="1300" spc="-1" dirty="0">
              <a:latin typeface="Arial"/>
            </a:endParaRPr>
          </a:p>
          <a:p>
            <a:pPr algn="just" fontAlgn="auto">
              <a:spcBef>
                <a:spcPts val="0"/>
              </a:spcBef>
              <a:spcAft>
                <a:spcPts val="0"/>
              </a:spcAft>
              <a:defRPr/>
            </a:pPr>
            <a:r>
              <a:rPr lang="it-IT" sz="1300" b="1" spc="-1" dirty="0">
                <a:solidFill>
                  <a:srgbClr val="000000"/>
                </a:solidFill>
                <a:ea typeface="Calibri"/>
              </a:rPr>
              <a:t>La famiglia si impegna a:         	</a:t>
            </a:r>
            <a:r>
              <a:rPr lang="it-IT" sz="1300" spc="-1" dirty="0">
                <a:solidFill>
                  <a:srgbClr val="000000"/>
                </a:solidFill>
                <a:ea typeface="Calibri"/>
              </a:rPr>
              <a:t>favorire il rapporto e il rispetto tra bambini e tra bambini e adulti sviluppando situazioni di integrazione e solidarietà; prendere 			visione delle comunicazioni provenienti dalla scuola.</a:t>
            </a:r>
            <a:endParaRPr lang="it-IT" sz="1300" spc="-1" dirty="0">
              <a:latin typeface="Arial"/>
            </a:endParaRPr>
          </a:p>
        </p:txBody>
      </p:sp>
    </p:spTree>
    <p:extLst>
      <p:ext uri="{BB962C8B-B14F-4D97-AF65-F5344CB8AC3E}">
        <p14:creationId xmlns:p14="http://schemas.microsoft.com/office/powerpoint/2010/main" val="33103891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 name="CustomShape 1"/>
          <p:cNvSpPr/>
          <p:nvPr/>
        </p:nvSpPr>
        <p:spPr>
          <a:xfrm>
            <a:off x="154112" y="435873"/>
            <a:ext cx="11876926" cy="5986254"/>
          </a:xfrm>
          <a:prstGeom prst="rect">
            <a:avLst/>
          </a:prstGeom>
          <a:noFill/>
          <a:ln w="9360">
            <a:solidFill>
              <a:schemeClr val="tx1"/>
            </a:solidFill>
            <a:miter/>
          </a:ln>
        </p:spPr>
        <p:style>
          <a:lnRef idx="0">
            <a:scrgbClr r="0" g="0" b="0"/>
          </a:lnRef>
          <a:fillRef idx="0">
            <a:scrgbClr r="0" g="0" b="0"/>
          </a:fillRef>
          <a:effectRef idx="0">
            <a:scrgbClr r="0" g="0" b="0"/>
          </a:effectRef>
          <a:fontRef idx="minor"/>
        </p:style>
        <p:txBody>
          <a:bodyPr wrap="square" anchor="ctr">
            <a:spAutoFit/>
          </a:bodyPr>
          <a:lstStyle/>
          <a:p>
            <a:pPr algn="ctr" fontAlgn="auto">
              <a:spcBef>
                <a:spcPts val="0"/>
              </a:spcBef>
              <a:spcAft>
                <a:spcPts val="0"/>
              </a:spcAft>
              <a:defRPr/>
            </a:pPr>
            <a:r>
              <a:rPr lang="it-IT" sz="1200" b="1" u="sng" spc="-1" dirty="0">
                <a:solidFill>
                  <a:srgbClr val="000000"/>
                </a:solidFill>
                <a:ea typeface="Calibri"/>
              </a:rPr>
              <a:t>PROCEDURE DA SEGUIRE IN CASO DI EMERGENZE</a:t>
            </a:r>
            <a:endParaRPr lang="it-IT" sz="1200" spc="-1" dirty="0"/>
          </a:p>
          <a:p>
            <a:pPr algn="just" fontAlgn="auto">
              <a:spcBef>
                <a:spcPts val="0"/>
              </a:spcBef>
              <a:spcAft>
                <a:spcPts val="0"/>
              </a:spcAft>
              <a:defRPr/>
            </a:pPr>
            <a:r>
              <a:rPr lang="it-IT" sz="1200" b="1" u="sng" spc="-1" dirty="0">
                <a:solidFill>
                  <a:srgbClr val="000000"/>
                </a:solidFill>
                <a:ea typeface="Calibri"/>
              </a:rPr>
              <a:t>PROCEDURA IN CASO DI INCENDIO</a:t>
            </a:r>
            <a:endParaRPr lang="it-IT" sz="1200" spc="-1" dirty="0"/>
          </a:p>
          <a:p>
            <a:pPr marL="228600" indent="-228240" algn="just" fontAlgn="auto">
              <a:spcBef>
                <a:spcPts val="0"/>
              </a:spcBef>
              <a:spcAft>
                <a:spcPts val="0"/>
              </a:spcAft>
              <a:buClr>
                <a:srgbClr val="000000"/>
              </a:buClr>
              <a:buFont typeface="Calibri"/>
              <a:buAutoNum type="arabicPeriod"/>
              <a:defRPr/>
            </a:pPr>
            <a:r>
              <a:rPr lang="it-IT" sz="1200" spc="-1" dirty="0">
                <a:solidFill>
                  <a:srgbClr val="000000"/>
                </a:solidFill>
                <a:ea typeface="Calibri"/>
              </a:rPr>
              <a:t>In caso di incendio il personale incaricato diffonderà una segnalazione acustica (allarme) e tutti dovranno attenersi ai seguenti comportamenti:</a:t>
            </a:r>
            <a:endParaRPr lang="it-IT" sz="1200" spc="-1" dirty="0"/>
          </a:p>
          <a:p>
            <a:pPr marL="228600" indent="-228240" algn="just" fontAlgn="auto">
              <a:spcBef>
                <a:spcPts val="0"/>
              </a:spcBef>
              <a:spcAft>
                <a:spcPts val="0"/>
              </a:spcAft>
              <a:buClr>
                <a:srgbClr val="000000"/>
              </a:buClr>
              <a:buFont typeface="Calibri"/>
              <a:buAutoNum type="arabicPeriod"/>
              <a:defRPr/>
            </a:pPr>
            <a:r>
              <a:rPr lang="it-IT" sz="1200" spc="-1" dirty="0">
                <a:solidFill>
                  <a:srgbClr val="000000"/>
                </a:solidFill>
                <a:ea typeface="Calibri"/>
              </a:rPr>
              <a:t>Seguire le istruzioni del personale incaricato;</a:t>
            </a:r>
            <a:endParaRPr lang="it-IT" sz="1200" spc="-1" dirty="0"/>
          </a:p>
          <a:p>
            <a:pPr marL="228600" indent="-228240" algn="just" fontAlgn="auto">
              <a:spcBef>
                <a:spcPts val="0"/>
              </a:spcBef>
              <a:spcAft>
                <a:spcPts val="0"/>
              </a:spcAft>
              <a:buClr>
                <a:srgbClr val="000000"/>
              </a:buClr>
              <a:buFont typeface="Calibri"/>
              <a:buAutoNum type="arabicPeriod"/>
              <a:defRPr/>
            </a:pPr>
            <a:r>
              <a:rPr lang="it-IT" sz="1200" spc="-1" dirty="0">
                <a:solidFill>
                  <a:srgbClr val="000000"/>
                </a:solidFill>
                <a:ea typeface="Calibri"/>
              </a:rPr>
              <a:t>Cercare di mantenere la calma e aiutare le altre persone presenti, in particolare coloro che sono in difficoltà;</a:t>
            </a:r>
            <a:endParaRPr lang="it-IT" sz="1200" spc="-1" dirty="0"/>
          </a:p>
          <a:p>
            <a:pPr marL="228600" indent="-228240" algn="just" fontAlgn="auto">
              <a:spcBef>
                <a:spcPts val="0"/>
              </a:spcBef>
              <a:spcAft>
                <a:spcPts val="0"/>
              </a:spcAft>
              <a:buClr>
                <a:srgbClr val="000000"/>
              </a:buClr>
              <a:buFont typeface="Calibri"/>
              <a:buAutoNum type="arabicPeriod"/>
              <a:defRPr/>
            </a:pPr>
            <a:r>
              <a:rPr lang="it-IT" sz="1200" spc="-1" dirty="0">
                <a:solidFill>
                  <a:srgbClr val="000000"/>
                </a:solidFill>
                <a:ea typeface="Calibri"/>
              </a:rPr>
              <a:t>Non ostruire i passaggi e i percorsi e, se possibile, chiudere le finestre e le porte alle proprie spalle;</a:t>
            </a:r>
            <a:endParaRPr lang="it-IT" sz="1200" spc="-1" dirty="0"/>
          </a:p>
          <a:p>
            <a:pPr marL="228600" indent="-228240" algn="just" fontAlgn="auto">
              <a:spcBef>
                <a:spcPts val="0"/>
              </a:spcBef>
              <a:spcAft>
                <a:spcPts val="0"/>
              </a:spcAft>
              <a:buClr>
                <a:srgbClr val="000000"/>
              </a:buClr>
              <a:buFont typeface="Calibri"/>
              <a:buAutoNum type="arabicPeriod"/>
              <a:defRPr/>
            </a:pPr>
            <a:r>
              <a:rPr lang="it-IT" sz="1200" spc="-1" dirty="0">
                <a:solidFill>
                  <a:srgbClr val="000000"/>
                </a:solidFill>
                <a:ea typeface="Calibri"/>
              </a:rPr>
              <a:t>Seguire i percorsi di emergenza, attraverso l’uscita di emergenza più vicina;</a:t>
            </a:r>
            <a:endParaRPr lang="it-IT" sz="1200" spc="-1" dirty="0"/>
          </a:p>
          <a:p>
            <a:pPr marL="228600" indent="-228240" algn="just" fontAlgn="auto">
              <a:spcBef>
                <a:spcPts val="0"/>
              </a:spcBef>
              <a:spcAft>
                <a:spcPts val="0"/>
              </a:spcAft>
              <a:buClr>
                <a:srgbClr val="000000"/>
              </a:buClr>
              <a:buFont typeface="Calibri"/>
              <a:buAutoNum type="arabicPeriod"/>
              <a:defRPr/>
            </a:pPr>
            <a:r>
              <a:rPr lang="it-IT" sz="1200" spc="-1" dirty="0">
                <a:solidFill>
                  <a:srgbClr val="000000"/>
                </a:solidFill>
                <a:ea typeface="Calibri"/>
              </a:rPr>
              <a:t>Durante il tragitto non correre, non spingere, non parlare e rimanere in fila;</a:t>
            </a:r>
            <a:endParaRPr lang="it-IT" sz="1200" spc="-1" dirty="0"/>
          </a:p>
          <a:p>
            <a:pPr marL="228600" indent="-228240" algn="just" fontAlgn="auto">
              <a:spcBef>
                <a:spcPts val="0"/>
              </a:spcBef>
              <a:spcAft>
                <a:spcPts val="0"/>
              </a:spcAft>
              <a:buClr>
                <a:srgbClr val="000000"/>
              </a:buClr>
              <a:buFont typeface="Calibri"/>
              <a:buAutoNum type="arabicPeriod"/>
              <a:defRPr/>
            </a:pPr>
            <a:r>
              <a:rPr lang="it-IT" sz="1200" spc="-1" dirty="0">
                <a:solidFill>
                  <a:srgbClr val="000000"/>
                </a:solidFill>
                <a:ea typeface="Calibri"/>
              </a:rPr>
              <a:t>Non utilizzare i presidi antincendio (estintori, idranti, pulsanti antincendio);</a:t>
            </a:r>
            <a:endParaRPr lang="it-IT" sz="1200" spc="-1" dirty="0"/>
          </a:p>
          <a:p>
            <a:pPr marL="228600" indent="-228240" algn="just" fontAlgn="auto">
              <a:spcBef>
                <a:spcPts val="0"/>
              </a:spcBef>
              <a:spcAft>
                <a:spcPts val="0"/>
              </a:spcAft>
              <a:buClr>
                <a:srgbClr val="000000"/>
              </a:buClr>
              <a:buFont typeface="Calibri"/>
              <a:buAutoNum type="arabicPeriod"/>
              <a:defRPr/>
            </a:pPr>
            <a:r>
              <a:rPr lang="it-IT" sz="1200" spc="-1" dirty="0">
                <a:solidFill>
                  <a:srgbClr val="000000"/>
                </a:solidFill>
                <a:ea typeface="Calibri"/>
              </a:rPr>
              <a:t>Nel luogo di raduno (nel giardino della scuola) rimanere tranquilli, attendendo istruzioni da parte del personale incaricato.</a:t>
            </a:r>
            <a:endParaRPr lang="it-IT" sz="1200" spc="-1" dirty="0"/>
          </a:p>
          <a:p>
            <a:pPr algn="just" fontAlgn="auto">
              <a:spcBef>
                <a:spcPts val="0"/>
              </a:spcBef>
              <a:spcAft>
                <a:spcPts val="0"/>
              </a:spcAft>
              <a:defRPr/>
            </a:pPr>
            <a:r>
              <a:rPr lang="it-IT" sz="1200" b="1" u="sng" spc="-1" dirty="0">
                <a:solidFill>
                  <a:srgbClr val="000000"/>
                </a:solidFill>
                <a:ea typeface="Calibri"/>
              </a:rPr>
              <a:t>PROCEDURA IN CASO DI TERREMOTO</a:t>
            </a:r>
            <a:endParaRPr lang="it-IT" sz="1200" spc="-1" dirty="0"/>
          </a:p>
          <a:p>
            <a:pPr marL="228600" indent="-228240" algn="just" fontAlgn="auto">
              <a:spcBef>
                <a:spcPts val="0"/>
              </a:spcBef>
              <a:spcAft>
                <a:spcPts val="0"/>
              </a:spcAft>
              <a:buClr>
                <a:srgbClr val="000000"/>
              </a:buClr>
              <a:buFont typeface="Calibri"/>
              <a:buAutoNum type="arabicPeriod"/>
              <a:defRPr/>
            </a:pPr>
            <a:r>
              <a:rPr lang="it-IT" sz="1200" spc="-1" dirty="0">
                <a:solidFill>
                  <a:srgbClr val="000000"/>
                </a:solidFill>
                <a:ea typeface="Calibri"/>
              </a:rPr>
              <a:t>In caso di scossa sismica il personale incaricato diffonderà una comunicazione verbale e tutti dovranno attenersi ai seguenti comportamenti:</a:t>
            </a:r>
            <a:endParaRPr lang="it-IT" sz="1200" spc="-1" dirty="0"/>
          </a:p>
          <a:p>
            <a:pPr marL="228600" indent="-228240" algn="just" fontAlgn="auto">
              <a:spcBef>
                <a:spcPts val="0"/>
              </a:spcBef>
              <a:spcAft>
                <a:spcPts val="0"/>
              </a:spcAft>
              <a:buClr>
                <a:srgbClr val="000000"/>
              </a:buClr>
              <a:buFont typeface="Calibri"/>
              <a:buAutoNum type="arabicPeriod"/>
              <a:defRPr/>
            </a:pPr>
            <a:r>
              <a:rPr lang="it-IT" sz="1200" spc="-1" dirty="0">
                <a:solidFill>
                  <a:srgbClr val="000000"/>
                </a:solidFill>
                <a:ea typeface="Calibri"/>
              </a:rPr>
              <a:t>Abbassarsi (non rimanere in piedi) e possibilmente proteggersi (se non completamente, almeno la testa) sotto ai tavoli;</a:t>
            </a:r>
            <a:endParaRPr lang="it-IT" sz="1200" spc="-1" dirty="0"/>
          </a:p>
          <a:p>
            <a:pPr marL="228600" indent="-228240" algn="just" fontAlgn="auto">
              <a:spcBef>
                <a:spcPts val="0"/>
              </a:spcBef>
              <a:spcAft>
                <a:spcPts val="0"/>
              </a:spcAft>
              <a:buClr>
                <a:srgbClr val="000000"/>
              </a:buClr>
              <a:buFont typeface="Calibri"/>
              <a:buAutoNum type="arabicPeriod"/>
              <a:defRPr/>
            </a:pPr>
            <a:r>
              <a:rPr lang="it-IT" sz="1200" spc="-1" dirty="0">
                <a:solidFill>
                  <a:srgbClr val="000000"/>
                </a:solidFill>
                <a:ea typeface="Calibri"/>
              </a:rPr>
              <a:t>Non sostare accanto ad oggetti o altro materiale pesante che potrebbe cadere (ad esempio una libreria);</a:t>
            </a:r>
            <a:endParaRPr lang="it-IT" sz="1200" spc="-1" dirty="0"/>
          </a:p>
          <a:p>
            <a:pPr marL="228600" indent="-228240" algn="just" fontAlgn="auto">
              <a:spcBef>
                <a:spcPts val="0"/>
              </a:spcBef>
              <a:spcAft>
                <a:spcPts val="0"/>
              </a:spcAft>
              <a:buClr>
                <a:srgbClr val="000000"/>
              </a:buClr>
              <a:buFont typeface="Calibri"/>
              <a:buAutoNum type="arabicPeriod"/>
              <a:defRPr/>
            </a:pPr>
            <a:r>
              <a:rPr lang="it-IT" sz="1200" spc="-1" dirty="0">
                <a:solidFill>
                  <a:srgbClr val="000000"/>
                </a:solidFill>
                <a:ea typeface="Calibri"/>
              </a:rPr>
              <a:t>Non sostare vicino a finestre o altre superfici vetrate;</a:t>
            </a:r>
            <a:endParaRPr lang="it-IT" sz="1200" spc="-1" dirty="0"/>
          </a:p>
          <a:p>
            <a:pPr marL="228600" indent="-228240" algn="just" fontAlgn="auto">
              <a:spcBef>
                <a:spcPts val="0"/>
              </a:spcBef>
              <a:spcAft>
                <a:spcPts val="0"/>
              </a:spcAft>
              <a:buClr>
                <a:srgbClr val="000000"/>
              </a:buClr>
              <a:buFont typeface="Calibri"/>
              <a:buAutoNum type="arabicPeriod"/>
              <a:defRPr/>
            </a:pPr>
            <a:r>
              <a:rPr lang="it-IT" sz="1200" spc="-1" dirty="0">
                <a:solidFill>
                  <a:srgbClr val="000000"/>
                </a:solidFill>
                <a:ea typeface="Calibri"/>
              </a:rPr>
              <a:t>Se si conoscono i muri e le strutture portanti è preferibile sostare vicino ad essi (a volte si può riconoscere più facilmente una colonna o pilastro portante o una trave portante);</a:t>
            </a:r>
            <a:endParaRPr lang="it-IT" sz="1200" spc="-1" dirty="0"/>
          </a:p>
          <a:p>
            <a:pPr marL="228600" indent="-228240" algn="just" fontAlgn="auto">
              <a:spcBef>
                <a:spcPts val="0"/>
              </a:spcBef>
              <a:spcAft>
                <a:spcPts val="0"/>
              </a:spcAft>
              <a:buClr>
                <a:srgbClr val="000000"/>
              </a:buClr>
              <a:buFont typeface="Calibri"/>
              <a:buAutoNum type="arabicPeriod"/>
              <a:defRPr/>
            </a:pPr>
            <a:r>
              <a:rPr lang="it-IT" sz="1200" spc="-1" dirty="0">
                <a:solidFill>
                  <a:srgbClr val="000000"/>
                </a:solidFill>
                <a:ea typeface="Calibri"/>
              </a:rPr>
              <a:t>Tenere le mani dietro la nuca ed abbassare la testa tra le ginocchia (sempre per la sua protezione);</a:t>
            </a:r>
            <a:endParaRPr lang="it-IT" sz="1200" spc="-1" dirty="0"/>
          </a:p>
          <a:p>
            <a:pPr marL="228600" indent="-228240" algn="just" fontAlgn="auto">
              <a:spcBef>
                <a:spcPts val="0"/>
              </a:spcBef>
              <a:spcAft>
                <a:spcPts val="0"/>
              </a:spcAft>
              <a:buClr>
                <a:srgbClr val="000000"/>
              </a:buClr>
              <a:buFont typeface="Calibri"/>
              <a:buAutoNum type="arabicPeriod"/>
              <a:defRPr/>
            </a:pPr>
            <a:r>
              <a:rPr lang="it-IT" sz="1200" spc="-1" dirty="0">
                <a:solidFill>
                  <a:srgbClr val="000000"/>
                </a:solidFill>
                <a:ea typeface="Calibri"/>
              </a:rPr>
              <a:t>Rimanere nella posizione rannicchiata, magari con gli occhi chiusi, finché non termina la scossa.</a:t>
            </a:r>
            <a:endParaRPr lang="it-IT" sz="1200" spc="-1" dirty="0"/>
          </a:p>
          <a:p>
            <a:pPr algn="just" fontAlgn="auto">
              <a:spcBef>
                <a:spcPts val="0"/>
              </a:spcBef>
              <a:spcAft>
                <a:spcPts val="0"/>
              </a:spcAft>
              <a:defRPr/>
            </a:pPr>
            <a:r>
              <a:rPr lang="it-IT" sz="1200" b="1" u="sng" spc="-1" dirty="0">
                <a:solidFill>
                  <a:srgbClr val="000000"/>
                </a:solidFill>
                <a:ea typeface="Calibri"/>
              </a:rPr>
              <a:t>SUCCESSIVAMENTE</a:t>
            </a:r>
            <a:endParaRPr lang="it-IT" sz="1200" spc="-1" dirty="0"/>
          </a:p>
          <a:p>
            <a:pPr marL="228600" indent="-228240" algn="just" fontAlgn="auto">
              <a:spcBef>
                <a:spcPts val="0"/>
              </a:spcBef>
              <a:spcAft>
                <a:spcPts val="0"/>
              </a:spcAft>
              <a:buClr>
                <a:srgbClr val="000000"/>
              </a:buClr>
              <a:buFont typeface="Calibri"/>
              <a:buAutoNum type="arabicPeriod"/>
              <a:defRPr/>
            </a:pPr>
            <a:r>
              <a:rPr lang="it-IT" sz="1200" spc="-1" dirty="0">
                <a:solidFill>
                  <a:srgbClr val="000000"/>
                </a:solidFill>
                <a:ea typeface="Calibri"/>
              </a:rPr>
              <a:t>Attenersi sempre e comunque alle istruzioni del personale incaricato;</a:t>
            </a:r>
            <a:endParaRPr lang="it-IT" sz="1200" spc="-1" dirty="0"/>
          </a:p>
          <a:p>
            <a:pPr marL="228600" indent="-228240" algn="just" fontAlgn="auto">
              <a:spcBef>
                <a:spcPts val="0"/>
              </a:spcBef>
              <a:spcAft>
                <a:spcPts val="0"/>
              </a:spcAft>
              <a:buClr>
                <a:srgbClr val="000000"/>
              </a:buClr>
              <a:buFont typeface="Calibri"/>
              <a:buAutoNum type="arabicPeriod"/>
              <a:defRPr/>
            </a:pPr>
            <a:r>
              <a:rPr lang="it-IT" sz="1200" spc="-1" dirty="0">
                <a:solidFill>
                  <a:srgbClr val="000000"/>
                </a:solidFill>
                <a:ea typeface="Calibri"/>
              </a:rPr>
              <a:t>Se la scossa è stata leggera (quindi non sono caduti oggetti, non vi sono segni di cedimento strutturale, ecc.) tornare con calma in posizione normale e riprendere le attività;</a:t>
            </a:r>
            <a:endParaRPr lang="it-IT" sz="1200" spc="-1" dirty="0"/>
          </a:p>
          <a:p>
            <a:pPr marL="228600" indent="-228240" algn="just" fontAlgn="auto">
              <a:spcBef>
                <a:spcPts val="0"/>
              </a:spcBef>
              <a:spcAft>
                <a:spcPts val="0"/>
              </a:spcAft>
              <a:buClr>
                <a:srgbClr val="000000"/>
              </a:buClr>
              <a:buFont typeface="Calibri"/>
              <a:buAutoNum type="arabicPeriod"/>
              <a:defRPr/>
            </a:pPr>
            <a:r>
              <a:rPr lang="it-IT" sz="1200" spc="-1" dirty="0">
                <a:solidFill>
                  <a:srgbClr val="000000"/>
                </a:solidFill>
                <a:ea typeface="Calibri"/>
              </a:rPr>
              <a:t>Se la scossa è stata significativa (con caduta di oggetti o mobili, segni di cedimento) o se vengono date indicazioni per procedere all’evacuazione, muoversi con molta </a:t>
            </a:r>
            <a:endParaRPr lang="it-IT" sz="1200" spc="-1" dirty="0"/>
          </a:p>
          <a:p>
            <a:pPr algn="just" fontAlgn="auto">
              <a:spcBef>
                <a:spcPts val="0"/>
              </a:spcBef>
              <a:spcAft>
                <a:spcPts val="0"/>
              </a:spcAft>
              <a:defRPr/>
            </a:pPr>
            <a:r>
              <a:rPr lang="it-IT" sz="1200" spc="-1" dirty="0">
                <a:solidFill>
                  <a:srgbClr val="000000"/>
                </a:solidFill>
                <a:ea typeface="Calibri"/>
              </a:rPr>
              <a:t>       sollecitudine ma senza mai correre e parlare ad alta voce;</a:t>
            </a:r>
            <a:endParaRPr lang="it-IT" sz="1200" spc="-1" dirty="0"/>
          </a:p>
          <a:p>
            <a:pPr marL="228600" indent="-228240" algn="just" fontAlgn="auto">
              <a:spcBef>
                <a:spcPts val="0"/>
              </a:spcBef>
              <a:spcAft>
                <a:spcPts val="0"/>
              </a:spcAft>
              <a:buClr>
                <a:srgbClr val="000000"/>
              </a:buClr>
              <a:buFont typeface="Calibri"/>
              <a:buAutoNum type="arabicPeriod"/>
              <a:defRPr/>
            </a:pPr>
            <a:r>
              <a:rPr lang="it-IT" sz="1200" spc="-1" dirty="0">
                <a:solidFill>
                  <a:srgbClr val="000000"/>
                </a:solidFill>
                <a:ea typeface="Calibri"/>
              </a:rPr>
              <a:t>Seguire i percorsi d’esodo indicati nella segnaletica e comunque dirigersi verso le uscite più vicine (meglio utilizzare uscite d’emergenza);</a:t>
            </a:r>
            <a:endParaRPr lang="it-IT" sz="1200" spc="-1" dirty="0"/>
          </a:p>
          <a:p>
            <a:pPr marL="228600" indent="-228240" algn="just" fontAlgn="auto">
              <a:spcBef>
                <a:spcPts val="0"/>
              </a:spcBef>
              <a:spcAft>
                <a:spcPts val="0"/>
              </a:spcAft>
              <a:buClr>
                <a:srgbClr val="000000"/>
              </a:buClr>
              <a:buFont typeface="Calibri"/>
              <a:buAutoNum type="arabicPeriod"/>
              <a:defRPr/>
            </a:pPr>
            <a:r>
              <a:rPr lang="it-IT" sz="1200" spc="-1" dirty="0">
                <a:solidFill>
                  <a:srgbClr val="000000"/>
                </a:solidFill>
                <a:ea typeface="Calibri"/>
              </a:rPr>
              <a:t>Non perdere tempo per recuperare oggetti personali (comprese giacche, borse, oggetti di valore, cellulari , ecc.) o per terminare lavori o altro;</a:t>
            </a:r>
            <a:endParaRPr lang="it-IT" sz="1200" spc="-1" dirty="0"/>
          </a:p>
          <a:p>
            <a:pPr marL="228600" indent="-228240" algn="just" fontAlgn="auto">
              <a:spcBef>
                <a:spcPts val="0"/>
              </a:spcBef>
              <a:spcAft>
                <a:spcPts val="0"/>
              </a:spcAft>
              <a:buClr>
                <a:srgbClr val="000000"/>
              </a:buClr>
              <a:buFont typeface="Calibri"/>
              <a:buAutoNum type="arabicPeriod"/>
              <a:defRPr/>
            </a:pPr>
            <a:r>
              <a:rPr lang="it-IT" sz="1200" spc="-1" dirty="0">
                <a:solidFill>
                  <a:srgbClr val="000000"/>
                </a:solidFill>
                <a:ea typeface="Calibri"/>
              </a:rPr>
              <a:t>Durante l’esodo aiutare le persone in difficoltà cercando di utilizzare sempre un dialogo al positivo e orientato all’ottimismo (“tranquillo, ci siamo quasi”, “dai, il peggio è </a:t>
            </a:r>
            <a:endParaRPr lang="it-IT" sz="1200" spc="-1" dirty="0"/>
          </a:p>
          <a:p>
            <a:pPr marL="228600" indent="-228240" algn="just" fontAlgn="auto">
              <a:spcBef>
                <a:spcPts val="0"/>
              </a:spcBef>
              <a:spcAft>
                <a:spcPts val="0"/>
              </a:spcAft>
              <a:buClr>
                <a:srgbClr val="000000"/>
              </a:buClr>
              <a:buFont typeface="Calibri"/>
              <a:buAutoNum type="arabicPeriod"/>
              <a:defRPr/>
            </a:pPr>
            <a:r>
              <a:rPr lang="it-IT" sz="1200" spc="-1" dirty="0">
                <a:solidFill>
                  <a:srgbClr val="000000"/>
                </a:solidFill>
                <a:ea typeface="Calibri"/>
              </a:rPr>
              <a:t>passato”, vieni, andiamo fuori insieme”, ecc.);</a:t>
            </a:r>
            <a:endParaRPr lang="it-IT" sz="1200" spc="-1" dirty="0"/>
          </a:p>
          <a:p>
            <a:pPr marL="228600" indent="-228240" algn="just" fontAlgn="auto">
              <a:spcBef>
                <a:spcPts val="0"/>
              </a:spcBef>
              <a:spcAft>
                <a:spcPts val="0"/>
              </a:spcAft>
              <a:buClr>
                <a:srgbClr val="000000"/>
              </a:buClr>
              <a:buFont typeface="Calibri"/>
              <a:buAutoNum type="arabicPeriod"/>
              <a:defRPr/>
            </a:pPr>
            <a:r>
              <a:rPr lang="it-IT" sz="1200" spc="-1" dirty="0">
                <a:solidFill>
                  <a:srgbClr val="000000"/>
                </a:solidFill>
                <a:ea typeface="Calibri"/>
              </a:rPr>
              <a:t>Una volta raggiunto l’esterno (se indicato) arrivare al punto di raccolta, rimanere in attesa dei soccorsi, dare informazioni al personale incaricato sulla propria presenza, segnalare eventuali rischi di cui si è venuti a conoscenza, indicare la possibile presenza all’interno di altre persone;</a:t>
            </a:r>
            <a:endParaRPr lang="it-IT" sz="1200" spc="-1" dirty="0"/>
          </a:p>
          <a:p>
            <a:pPr marL="228600" indent="-228240" algn="just" fontAlgn="auto">
              <a:spcBef>
                <a:spcPts val="0"/>
              </a:spcBef>
              <a:spcAft>
                <a:spcPts val="0"/>
              </a:spcAft>
              <a:buClr>
                <a:srgbClr val="000000"/>
              </a:buClr>
              <a:buFont typeface="Calibri"/>
              <a:buAutoNum type="arabicPeriod"/>
              <a:defRPr/>
            </a:pPr>
            <a:r>
              <a:rPr lang="it-IT" sz="1200" spc="-1" dirty="0">
                <a:solidFill>
                  <a:srgbClr val="000000"/>
                </a:solidFill>
                <a:ea typeface="Calibri"/>
              </a:rPr>
              <a:t>Non rientrare mai prima che venga dato l’ordine di rientro.</a:t>
            </a:r>
            <a:endParaRPr lang="it-IT" sz="1200" spc="-1" dirty="0"/>
          </a:p>
          <a:p>
            <a:pPr fontAlgn="auto">
              <a:spcBef>
                <a:spcPts val="0"/>
              </a:spcBef>
              <a:spcAft>
                <a:spcPts val="0"/>
              </a:spcAft>
              <a:defRPr/>
            </a:pPr>
            <a:endParaRPr lang="it-IT" sz="1100" spc="-1" dirty="0">
              <a:latin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 name="CustomShape 1"/>
          <p:cNvSpPr/>
          <p:nvPr/>
        </p:nvSpPr>
        <p:spPr>
          <a:xfrm>
            <a:off x="300038" y="209256"/>
            <a:ext cx="11587162" cy="3170099"/>
          </a:xfrm>
          <a:prstGeom prst="rect">
            <a:avLst/>
          </a:prstGeom>
          <a:noFill/>
          <a:ln w="9360">
            <a:solidFill>
              <a:schemeClr val="tx1"/>
            </a:solidFill>
            <a:miter/>
          </a:ln>
        </p:spPr>
        <p:style>
          <a:lnRef idx="0">
            <a:scrgbClr r="0" g="0" b="0"/>
          </a:lnRef>
          <a:fillRef idx="0">
            <a:scrgbClr r="0" g="0" b="0"/>
          </a:fillRef>
          <a:effectRef idx="0">
            <a:scrgbClr r="0" g="0" b="0"/>
          </a:effectRef>
          <a:fontRef idx="minor"/>
        </p:style>
        <p:txBody>
          <a:bodyPr wrap="square" anchor="ctr">
            <a:spAutoFit/>
          </a:bodyPr>
          <a:lstStyle/>
          <a:p>
            <a:pPr algn="ctr" fontAlgn="auto">
              <a:spcBef>
                <a:spcPts val="0"/>
              </a:spcBef>
              <a:spcAft>
                <a:spcPts val="0"/>
              </a:spcAft>
              <a:defRPr/>
            </a:pPr>
            <a:r>
              <a:rPr lang="it-IT" sz="1600" b="1" u="sng" spc="-1" dirty="0">
                <a:solidFill>
                  <a:srgbClr val="FF0000"/>
                </a:solidFill>
                <a:latin typeface="Arial"/>
                <a:ea typeface="Calibri"/>
              </a:rPr>
              <a:t>ORARIO DI ENTRATA E DI USCITA</a:t>
            </a:r>
            <a:endParaRPr lang="it-IT" sz="1600" spc="-1" dirty="0">
              <a:solidFill>
                <a:srgbClr val="FF0000"/>
              </a:solidFill>
              <a:latin typeface="Arial"/>
            </a:endParaRPr>
          </a:p>
          <a:p>
            <a:pPr algn="ctr" fontAlgn="auto">
              <a:spcBef>
                <a:spcPts val="0"/>
              </a:spcBef>
              <a:spcAft>
                <a:spcPts val="0"/>
              </a:spcAft>
              <a:defRPr/>
            </a:pPr>
            <a:endParaRPr lang="it-IT" sz="1600" spc="-1" dirty="0">
              <a:latin typeface="+mj-lt"/>
            </a:endParaRPr>
          </a:p>
          <a:p>
            <a:pPr algn="just" fontAlgn="auto">
              <a:spcBef>
                <a:spcPts val="0"/>
              </a:spcBef>
              <a:spcAft>
                <a:spcPts val="0"/>
              </a:spcAft>
              <a:defRPr/>
            </a:pPr>
            <a:r>
              <a:rPr lang="it-IT" sz="1600" spc="-1" dirty="0">
                <a:solidFill>
                  <a:srgbClr val="000000"/>
                </a:solidFill>
                <a:latin typeface="+mj-lt"/>
                <a:ea typeface="NSimSun"/>
              </a:rPr>
              <a:t> </a:t>
            </a:r>
            <a:r>
              <a:rPr lang="it-IT" sz="1600" b="1" spc="-1" dirty="0">
                <a:solidFill>
                  <a:srgbClr val="000000"/>
                </a:solidFill>
                <a:latin typeface="+mj-lt"/>
                <a:ea typeface="NSimSun"/>
              </a:rPr>
              <a:t>		</a:t>
            </a:r>
          </a:p>
          <a:p>
            <a:pPr fontAlgn="auto">
              <a:spcBef>
                <a:spcPts val="0"/>
              </a:spcBef>
              <a:spcAft>
                <a:spcPts val="0"/>
              </a:spcAft>
              <a:defRPr/>
            </a:pPr>
            <a:r>
              <a:rPr lang="it-IT" sz="1400" b="1" spc="-1" dirty="0">
                <a:solidFill>
                  <a:srgbClr val="000000"/>
                </a:solidFill>
                <a:latin typeface="+mj-lt"/>
                <a:ea typeface="NSimSun"/>
              </a:rPr>
              <a:t>INGRESSO:			7:45	  9:00</a:t>
            </a:r>
          </a:p>
          <a:p>
            <a:pPr fontAlgn="auto">
              <a:spcBef>
                <a:spcPts val="0"/>
              </a:spcBef>
              <a:spcAft>
                <a:spcPts val="0"/>
              </a:spcAft>
              <a:defRPr/>
            </a:pPr>
            <a:r>
              <a:rPr lang="it-IT" sz="1400" b="1" spc="-1" dirty="0">
                <a:solidFill>
                  <a:srgbClr val="000000"/>
                </a:solidFill>
                <a:latin typeface="+mj-lt"/>
                <a:ea typeface="NSimSun"/>
              </a:rPr>
              <a:t>PRIMA USCITA:		13:00	13:30</a:t>
            </a:r>
          </a:p>
          <a:p>
            <a:pPr fontAlgn="auto">
              <a:spcBef>
                <a:spcPts val="0"/>
              </a:spcBef>
              <a:spcAft>
                <a:spcPts val="0"/>
              </a:spcAft>
              <a:defRPr/>
            </a:pPr>
            <a:r>
              <a:rPr lang="it-IT" sz="1400" b="1" spc="-1" dirty="0">
                <a:solidFill>
                  <a:srgbClr val="000000"/>
                </a:solidFill>
                <a:latin typeface="+mj-lt"/>
                <a:ea typeface="NSimSun"/>
              </a:rPr>
              <a:t>SECONDA USCITA:		15:30	16:00</a:t>
            </a:r>
            <a:endParaRPr lang="it-IT" sz="1400" spc="-1" dirty="0">
              <a:latin typeface="+mj-lt"/>
            </a:endParaRPr>
          </a:p>
          <a:p>
            <a:pPr fontAlgn="auto">
              <a:spcBef>
                <a:spcPts val="0"/>
              </a:spcBef>
              <a:spcAft>
                <a:spcPts val="0"/>
              </a:spcAft>
              <a:defRPr/>
            </a:pPr>
            <a:r>
              <a:rPr lang="it-IT" sz="1400" b="1" spc="-1" dirty="0">
                <a:solidFill>
                  <a:srgbClr val="000000"/>
                </a:solidFill>
                <a:latin typeface="+mj-lt"/>
                <a:ea typeface="NSimSun"/>
              </a:rPr>
              <a:t>TEMPO PROLUNGATO :		16:15	18:00</a:t>
            </a:r>
            <a:endParaRPr lang="it-IT" sz="1400" spc="-1" dirty="0">
              <a:latin typeface="+mj-lt"/>
            </a:endParaRPr>
          </a:p>
          <a:p>
            <a:pPr algn="just" fontAlgn="auto">
              <a:spcBef>
                <a:spcPts val="0"/>
              </a:spcBef>
              <a:spcAft>
                <a:spcPts val="0"/>
              </a:spcAft>
              <a:defRPr/>
            </a:pPr>
            <a:endParaRPr lang="it-IT" sz="1600" spc="-1" dirty="0">
              <a:latin typeface="+mj-lt"/>
            </a:endParaRPr>
          </a:p>
          <a:p>
            <a:pPr algn="just" fontAlgn="auto">
              <a:spcBef>
                <a:spcPts val="0"/>
              </a:spcBef>
              <a:spcAft>
                <a:spcPts val="0"/>
              </a:spcAft>
              <a:defRPr/>
            </a:pPr>
            <a:r>
              <a:rPr lang="it-IT" sz="1600" spc="-1" dirty="0">
                <a:solidFill>
                  <a:srgbClr val="000000"/>
                </a:solidFill>
                <a:latin typeface="+mj-lt"/>
                <a:ea typeface="Calibri"/>
              </a:rPr>
              <a:t>Nel rispetto delle attività scolastiche svolte dalla scuola e della responsabilità dell’insegnante chiediamo:</a:t>
            </a:r>
            <a:endParaRPr lang="it-IT" sz="1600" spc="-1" dirty="0">
              <a:latin typeface="+mj-lt"/>
            </a:endParaRPr>
          </a:p>
          <a:p>
            <a:pPr algn="just" fontAlgn="auto">
              <a:spcBef>
                <a:spcPts val="0"/>
              </a:spcBef>
              <a:spcAft>
                <a:spcPts val="0"/>
              </a:spcAft>
              <a:defRPr/>
            </a:pPr>
            <a:r>
              <a:rPr lang="it-IT" sz="1600" spc="-1" dirty="0">
                <a:solidFill>
                  <a:srgbClr val="000000"/>
                </a:solidFill>
                <a:latin typeface="+mj-lt"/>
                <a:ea typeface="Calibri"/>
              </a:rPr>
              <a:t>        </a:t>
            </a:r>
            <a:endParaRPr lang="it-IT" sz="1600" spc="-1" dirty="0">
              <a:latin typeface="+mj-lt"/>
            </a:endParaRPr>
          </a:p>
          <a:p>
            <a:pPr indent="-216000" algn="just" fontAlgn="auto">
              <a:spcBef>
                <a:spcPts val="0"/>
              </a:spcBef>
              <a:spcAft>
                <a:spcPts val="0"/>
              </a:spcAft>
              <a:buClr>
                <a:srgbClr val="000000"/>
              </a:buClr>
              <a:buFont typeface="Wingdings" charset="2"/>
              <a:buChar char=""/>
              <a:defRPr/>
            </a:pPr>
            <a:r>
              <a:rPr lang="it-IT" sz="1600" b="1" spc="-1" dirty="0">
                <a:solidFill>
                  <a:srgbClr val="000000"/>
                </a:solidFill>
                <a:latin typeface="+mj-lt"/>
                <a:ea typeface="Calibri"/>
              </a:rPr>
              <a:t>  di avvisare via </a:t>
            </a:r>
            <a:r>
              <a:rPr lang="it-IT" sz="1600" b="1" spc="-1" dirty="0" smtClean="0">
                <a:solidFill>
                  <a:srgbClr val="000000"/>
                </a:solidFill>
                <a:latin typeface="+mj-lt"/>
                <a:ea typeface="Calibri"/>
              </a:rPr>
              <a:t>e-mail </a:t>
            </a:r>
            <a:r>
              <a:rPr lang="it-IT" sz="1600" b="1" spc="-1" dirty="0">
                <a:solidFill>
                  <a:srgbClr val="000000"/>
                </a:solidFill>
                <a:latin typeface="+mj-lt"/>
                <a:ea typeface="Calibri"/>
              </a:rPr>
              <a:t>o telefonicamente  per eventuali ritardi di entrata e uscita;</a:t>
            </a:r>
            <a:endParaRPr lang="it-IT" sz="1600" spc="-1" dirty="0">
              <a:latin typeface="+mj-lt"/>
            </a:endParaRPr>
          </a:p>
          <a:p>
            <a:pPr indent="-216000" algn="just" fontAlgn="auto">
              <a:spcBef>
                <a:spcPts val="0"/>
              </a:spcBef>
              <a:spcAft>
                <a:spcPts val="0"/>
              </a:spcAft>
              <a:buClr>
                <a:srgbClr val="000000"/>
              </a:buClr>
              <a:buFont typeface="Wingdings" charset="2"/>
              <a:buChar char=""/>
              <a:defRPr/>
            </a:pPr>
            <a:r>
              <a:rPr lang="it-IT" sz="1600" b="1" spc="-1" dirty="0">
                <a:solidFill>
                  <a:srgbClr val="000000"/>
                </a:solidFill>
                <a:latin typeface="+mj-lt"/>
                <a:ea typeface="Calibri"/>
              </a:rPr>
              <a:t>  nel caso in cui il genitore fosse impossibilitato a prendere il figlio, è necessario compilare l’apposita delega, firmata da entrambi i genitori, </a:t>
            </a:r>
          </a:p>
          <a:p>
            <a:pPr algn="just" fontAlgn="auto">
              <a:spcBef>
                <a:spcPts val="0"/>
              </a:spcBef>
              <a:spcAft>
                <a:spcPts val="0"/>
              </a:spcAft>
              <a:buClr>
                <a:srgbClr val="000000"/>
              </a:buClr>
              <a:defRPr/>
            </a:pPr>
            <a:r>
              <a:rPr lang="it-IT" sz="1600" b="1" spc="-1" dirty="0">
                <a:solidFill>
                  <a:srgbClr val="000000"/>
                </a:solidFill>
                <a:latin typeface="+mj-lt"/>
                <a:ea typeface="Calibri"/>
              </a:rPr>
              <a:t>       specificando il nome della persona designata ad accompagnarlo a casa e allegando il documento di identità del delegato.</a:t>
            </a:r>
            <a:endParaRPr lang="it-IT" sz="1600" spc="-1" dirty="0">
              <a:latin typeface="+mj-lt"/>
            </a:endParaRPr>
          </a:p>
        </p:txBody>
      </p:sp>
      <p:sp>
        <p:nvSpPr>
          <p:cNvPr id="409" name="CustomShape 2"/>
          <p:cNvSpPr/>
          <p:nvPr/>
        </p:nvSpPr>
        <p:spPr>
          <a:xfrm>
            <a:off x="273133" y="3610957"/>
            <a:ext cx="11625943" cy="2862322"/>
          </a:xfrm>
          <a:prstGeom prst="rect">
            <a:avLst/>
          </a:prstGeom>
          <a:noFill/>
          <a:ln w="9360">
            <a:solidFill>
              <a:schemeClr val="tx1"/>
            </a:solidFill>
            <a:miter/>
          </a:ln>
        </p:spPr>
        <p:style>
          <a:lnRef idx="0">
            <a:scrgbClr r="0" g="0" b="0"/>
          </a:lnRef>
          <a:fillRef idx="0">
            <a:scrgbClr r="0" g="0" b="0"/>
          </a:fillRef>
          <a:effectRef idx="0">
            <a:scrgbClr r="0" g="0" b="0"/>
          </a:effectRef>
          <a:fontRef idx="minor"/>
        </p:style>
        <p:txBody>
          <a:bodyPr wrap="square" anchor="ctr">
            <a:spAutoFit/>
          </a:bodyPr>
          <a:lstStyle/>
          <a:p>
            <a:pPr algn="ctr" fontAlgn="auto">
              <a:spcBef>
                <a:spcPts val="0"/>
              </a:spcBef>
              <a:spcAft>
                <a:spcPts val="0"/>
              </a:spcAft>
              <a:defRPr/>
            </a:pPr>
            <a:r>
              <a:rPr lang="it-IT" sz="1200" b="1" u="sng" spc="-1" dirty="0">
                <a:solidFill>
                  <a:srgbClr val="000000"/>
                </a:solidFill>
                <a:latin typeface="Arial"/>
                <a:ea typeface="Calibri"/>
              </a:rPr>
              <a:t>NOTE ORGANIZZATIVE</a:t>
            </a:r>
            <a:endParaRPr lang="it-IT" sz="1200" spc="-1" dirty="0">
              <a:latin typeface="Arial"/>
            </a:endParaRPr>
          </a:p>
          <a:p>
            <a:pPr marL="286110" indent="-285750" algn="just" fontAlgn="auto">
              <a:spcBef>
                <a:spcPts val="0"/>
              </a:spcBef>
              <a:spcAft>
                <a:spcPts val="0"/>
              </a:spcAft>
              <a:buClr>
                <a:srgbClr val="000000"/>
              </a:buClr>
              <a:buFont typeface="Wingdings" panose="05000000000000000000" pitchFamily="2" charset="2"/>
              <a:buChar char="ü"/>
              <a:defRPr/>
            </a:pPr>
            <a:r>
              <a:rPr lang="it-IT" sz="1400" spc="-1" dirty="0">
                <a:solidFill>
                  <a:srgbClr val="000000"/>
                </a:solidFill>
                <a:ea typeface="NSimSun"/>
              </a:rPr>
              <a:t>I bambini arrivano a scuola con il grembiule e un cambio di scarpe o pantofole e un cambio di abbigliamento completo che rimarrà a scuola e utilizzato se necessario. Un asciugamani con occhiello, da portare il lunedì mattina e riportare a casa il venerdì.</a:t>
            </a:r>
          </a:p>
          <a:p>
            <a:pPr marL="360" algn="just" fontAlgn="auto">
              <a:spcBef>
                <a:spcPts val="0"/>
              </a:spcBef>
              <a:spcAft>
                <a:spcPts val="0"/>
              </a:spcAft>
              <a:buClr>
                <a:srgbClr val="000000"/>
              </a:buClr>
              <a:defRPr/>
            </a:pPr>
            <a:r>
              <a:rPr lang="it-IT" sz="1400" spc="-1" dirty="0">
                <a:solidFill>
                  <a:srgbClr val="000000"/>
                </a:solidFill>
                <a:ea typeface="NSimSun"/>
              </a:rPr>
              <a:t>       Per i pulcini e le coccinelle l’occorrente delle nanna dovrà essere portato il lunedì mattina e riportato a casa il venerdì.</a:t>
            </a:r>
          </a:p>
          <a:p>
            <a:pPr marL="360" algn="ctr" fontAlgn="auto">
              <a:spcBef>
                <a:spcPts val="0"/>
              </a:spcBef>
              <a:spcAft>
                <a:spcPts val="0"/>
              </a:spcAft>
              <a:buClr>
                <a:srgbClr val="000000"/>
              </a:buClr>
              <a:defRPr/>
            </a:pPr>
            <a:r>
              <a:rPr lang="it-IT" sz="1400" b="1" spc="-1" dirty="0">
                <a:solidFill>
                  <a:srgbClr val="000000"/>
                </a:solidFill>
                <a:ea typeface="NSimSun"/>
              </a:rPr>
              <a:t>Tutto dovrà essere personalizzato con nome e cognome</a:t>
            </a:r>
            <a:endParaRPr lang="it-IT" sz="1400" b="1" spc="-1" dirty="0">
              <a:latin typeface="Arial"/>
            </a:endParaRPr>
          </a:p>
          <a:p>
            <a:pPr marL="286110" indent="-285750" algn="just" fontAlgn="auto">
              <a:spcBef>
                <a:spcPts val="0"/>
              </a:spcBef>
              <a:spcAft>
                <a:spcPts val="0"/>
              </a:spcAft>
              <a:buClr>
                <a:srgbClr val="000000"/>
              </a:buClr>
              <a:buFont typeface="Wingdings" panose="05000000000000000000" pitchFamily="2" charset="2"/>
              <a:buChar char="ü"/>
              <a:defRPr/>
            </a:pPr>
            <a:r>
              <a:rPr lang="it-IT" sz="1400" spc="-1" dirty="0">
                <a:solidFill>
                  <a:srgbClr val="000000"/>
                </a:solidFill>
                <a:ea typeface="NSimSun"/>
              </a:rPr>
              <a:t>I bambini devono essere provvisti di una borraccia personalizzata con il nome e il cognome che utilizzeranno per tutta la giornata e che vi sarà restituita al ritiro del bambino.</a:t>
            </a:r>
            <a:endParaRPr lang="it-IT" sz="1400" spc="-1" dirty="0">
              <a:latin typeface="Arial"/>
            </a:endParaRPr>
          </a:p>
          <a:p>
            <a:pPr lvl="0" algn="just" fontAlgn="base">
              <a:spcBef>
                <a:spcPct val="0"/>
              </a:spcBef>
              <a:spcAft>
                <a:spcPct val="0"/>
              </a:spcAft>
            </a:pPr>
            <a:r>
              <a:rPr lang="it-IT" sz="1400" spc="-1" dirty="0">
                <a:solidFill>
                  <a:srgbClr val="000000"/>
                </a:solidFill>
                <a:ea typeface="NSimSun"/>
              </a:rPr>
              <a:t>Tutti i bambini  entreranno ed usciranno assieme ai genitori dalla porta principale. Se siamo in giardino l’ingresso e l’uscita avverranno dal cancelletto.</a:t>
            </a:r>
            <a:r>
              <a:rPr lang="it-IT" sz="1400" b="1" dirty="0">
                <a:ea typeface="Calibri" pitchFamily="34" charset="0"/>
                <a:cs typeface="Comic Sans MS" pitchFamily="66" charset="0"/>
              </a:rPr>
              <a:t> </a:t>
            </a:r>
          </a:p>
          <a:p>
            <a:pPr lvl="0" algn="just" fontAlgn="base">
              <a:spcBef>
                <a:spcPct val="0"/>
              </a:spcBef>
              <a:spcAft>
                <a:spcPct val="0"/>
              </a:spcAft>
            </a:pPr>
            <a:r>
              <a:rPr lang="it-IT" sz="1400" b="1" dirty="0">
                <a:ea typeface="Calibri" pitchFamily="34" charset="0"/>
                <a:cs typeface="Comic Sans MS" pitchFamily="66" charset="0"/>
              </a:rPr>
              <a:t>SOMMINISTRAZIONE  FARMACI:</a:t>
            </a:r>
            <a:r>
              <a:rPr lang="it-IT" sz="1400" dirty="0">
                <a:ea typeface="Calibri" pitchFamily="34" charset="0"/>
                <a:cs typeface="Times New Roman" pitchFamily="18" charset="0"/>
              </a:rPr>
              <a:t> </a:t>
            </a:r>
            <a:r>
              <a:rPr lang="it-IT" sz="1400" dirty="0">
                <a:ea typeface="Calibri" pitchFamily="34" charset="0"/>
                <a:cs typeface="Comic Sans MS" pitchFamily="66" charset="0"/>
              </a:rPr>
              <a:t>le insegnanti sono tenute alla somministrazione dei </a:t>
            </a:r>
            <a:r>
              <a:rPr lang="it-IT" sz="1400" b="1" u="sng" dirty="0">
                <a:ea typeface="Calibri" pitchFamily="34" charset="0"/>
                <a:cs typeface="Comic Sans MS" pitchFamily="66" charset="0"/>
              </a:rPr>
              <a:t>soli</a:t>
            </a:r>
            <a:r>
              <a:rPr lang="it-IT" sz="1400" dirty="0">
                <a:ea typeface="Calibri" pitchFamily="34" charset="0"/>
                <a:cs typeface="Comic Sans MS" pitchFamily="66" charset="0"/>
              </a:rPr>
              <a:t> farmaci salvavita per i quali viene richiesta apposita modulistica rilasciata dal medico curante.</a:t>
            </a:r>
            <a:endParaRPr lang="it-IT" sz="1400" dirty="0">
              <a:cs typeface="Arial" pitchFamily="34" charset="0"/>
            </a:endParaRPr>
          </a:p>
          <a:p>
            <a:pPr lvl="0" eaLnBrk="0" fontAlgn="base" hangingPunct="0">
              <a:spcBef>
                <a:spcPct val="0"/>
              </a:spcBef>
              <a:spcAft>
                <a:spcPct val="0"/>
              </a:spcAft>
            </a:pPr>
            <a:r>
              <a:rPr lang="it-IT" sz="1400" dirty="0">
                <a:ea typeface="Calibri" pitchFamily="34" charset="0"/>
                <a:cs typeface="Comic Sans MS" pitchFamily="66" charset="0"/>
              </a:rPr>
              <a:t>Nel rispetto di tutti e per una serena convivenza invitiamo i genitori a non dare:</a:t>
            </a:r>
            <a:endParaRPr lang="it-IT" sz="1400" dirty="0">
              <a:cs typeface="Arial" pitchFamily="34" charset="0"/>
            </a:endParaRPr>
          </a:p>
          <a:p>
            <a:pPr lvl="0" eaLnBrk="0" fontAlgn="base" hangingPunct="0">
              <a:spcBef>
                <a:spcPct val="0"/>
              </a:spcBef>
              <a:spcAft>
                <a:spcPct val="0"/>
              </a:spcAft>
            </a:pPr>
            <a:r>
              <a:rPr lang="it-IT" sz="1400" b="1" dirty="0">
                <a:ea typeface="Calibri" pitchFamily="34" charset="0"/>
                <a:cs typeface="Comic Sans MS" pitchFamily="66" charset="0"/>
              </a:rPr>
              <a:t>succhi	  giochi		caramelle		merende</a:t>
            </a:r>
            <a:endParaRPr lang="it-IT" sz="1400" dirty="0">
              <a:cs typeface="Arial" pitchFamily="34" charset="0"/>
            </a:endParaRPr>
          </a:p>
          <a:p>
            <a:pPr lvl="0" eaLnBrk="0" fontAlgn="base" hangingPunct="0">
              <a:spcBef>
                <a:spcPct val="0"/>
              </a:spcBef>
              <a:spcAft>
                <a:spcPct val="0"/>
              </a:spcAft>
            </a:pPr>
            <a:r>
              <a:rPr lang="it-IT" sz="1400" dirty="0">
                <a:ea typeface="Calibri" pitchFamily="34" charset="0"/>
                <a:cs typeface="Comic Sans MS" pitchFamily="66" charset="0"/>
              </a:rPr>
              <a:t>sia all’ entrata che all’ uscita della scuola.</a:t>
            </a:r>
            <a:endParaRPr lang="it-IT" sz="1400" dirty="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 name="CustomShape 1"/>
          <p:cNvSpPr/>
          <p:nvPr/>
        </p:nvSpPr>
        <p:spPr>
          <a:xfrm>
            <a:off x="4109830" y="1550509"/>
            <a:ext cx="4042302" cy="1152525"/>
          </a:xfrm>
          <a:prstGeom prst="rect">
            <a:avLst/>
          </a:prstGeom>
          <a:solidFill>
            <a:srgbClr val="66FF33"/>
          </a:solidFill>
          <a:ln>
            <a:solidFill>
              <a:srgbClr val="66FF33"/>
            </a:solidFill>
            <a:round/>
          </a:ln>
        </p:spPr>
        <p:style>
          <a:lnRef idx="2">
            <a:schemeClr val="accent6"/>
          </a:lnRef>
          <a:fillRef idx="1">
            <a:schemeClr val="lt1"/>
          </a:fillRef>
          <a:effectRef idx="0">
            <a:schemeClr val="accent6"/>
          </a:effectRef>
          <a:fontRef idx="minor"/>
        </p:style>
        <p:txBody>
          <a:bodyPr lIns="90000" tIns="45000" rIns="90000" bIns="45000" anchor="ctr"/>
          <a:lstStyle/>
          <a:p>
            <a:pPr algn="ctr" fontAlgn="auto">
              <a:spcBef>
                <a:spcPts val="0"/>
              </a:spcBef>
              <a:spcAft>
                <a:spcPts val="0"/>
              </a:spcAft>
              <a:defRPr/>
            </a:pPr>
            <a:r>
              <a:rPr lang="it-IT" b="1" spc="-1" dirty="0">
                <a:solidFill>
                  <a:srgbClr val="FFFFFF"/>
                </a:solidFill>
                <a:latin typeface="Comic Sans MS"/>
              </a:rPr>
              <a:t>«UNA CONTINUA SCOPERTA»</a:t>
            </a:r>
          </a:p>
          <a:p>
            <a:pPr algn="ctr" fontAlgn="auto">
              <a:spcBef>
                <a:spcPts val="0"/>
              </a:spcBef>
              <a:spcAft>
                <a:spcPts val="0"/>
              </a:spcAft>
              <a:defRPr/>
            </a:pPr>
            <a:r>
              <a:rPr lang="it-IT" b="1" spc="-1" dirty="0">
                <a:solidFill>
                  <a:srgbClr val="FFFFFF"/>
                </a:solidFill>
                <a:latin typeface="Comic Sans MS"/>
              </a:rPr>
              <a:t>PROGETTI SEZIONE</a:t>
            </a:r>
            <a:endParaRPr lang="it-IT" spc="-1" dirty="0">
              <a:latin typeface="Arial"/>
            </a:endParaRPr>
          </a:p>
        </p:txBody>
      </p:sp>
      <p:sp>
        <p:nvSpPr>
          <p:cNvPr id="304" name="CustomShape 2"/>
          <p:cNvSpPr/>
          <p:nvPr/>
        </p:nvSpPr>
        <p:spPr>
          <a:xfrm>
            <a:off x="1045716" y="182973"/>
            <a:ext cx="2786062" cy="1358334"/>
          </a:xfrm>
          <a:prstGeom prst="rect">
            <a:avLst/>
          </a:prstGeom>
          <a:ln>
            <a:solidFill>
              <a:srgbClr val="66FF33"/>
            </a:solidFill>
            <a:round/>
          </a:ln>
        </p:spPr>
        <p:style>
          <a:lnRef idx="2">
            <a:schemeClr val="accent6"/>
          </a:lnRef>
          <a:fillRef idx="1">
            <a:schemeClr val="lt1"/>
          </a:fillRef>
          <a:effectRef idx="0">
            <a:schemeClr val="accent6"/>
          </a:effectRef>
          <a:fontRef idx="minor"/>
        </p:style>
        <p:txBody>
          <a:bodyPr lIns="90000" tIns="45000" rIns="90000" bIns="45000" anchor="ctr"/>
          <a:lstStyle/>
          <a:p>
            <a:pPr algn="ctr" fontAlgn="auto">
              <a:spcBef>
                <a:spcPts val="0"/>
              </a:spcBef>
              <a:spcAft>
                <a:spcPts val="0"/>
              </a:spcAft>
              <a:defRPr/>
            </a:pPr>
            <a:endParaRPr lang="it-IT" spc="-1" dirty="0">
              <a:latin typeface="Arial"/>
            </a:endParaRPr>
          </a:p>
          <a:p>
            <a:pPr algn="ctr" fontAlgn="auto">
              <a:spcBef>
                <a:spcPts val="0"/>
              </a:spcBef>
              <a:spcAft>
                <a:spcPts val="0"/>
              </a:spcAft>
              <a:defRPr/>
            </a:pPr>
            <a:r>
              <a:rPr lang="it-IT" sz="1400" b="1" spc="-1" dirty="0">
                <a:solidFill>
                  <a:srgbClr val="000000"/>
                </a:solidFill>
              </a:rPr>
              <a:t>«CHE COS’È UN BAMBINO?»</a:t>
            </a:r>
            <a:endParaRPr lang="it-IT" sz="1400" spc="-1" dirty="0"/>
          </a:p>
          <a:p>
            <a:pPr algn="ctr" fontAlgn="auto">
              <a:spcBef>
                <a:spcPts val="0"/>
              </a:spcBef>
              <a:spcAft>
                <a:spcPts val="0"/>
              </a:spcAft>
              <a:defRPr/>
            </a:pPr>
            <a:r>
              <a:rPr lang="it-IT" sz="1400" spc="-1" dirty="0">
                <a:solidFill>
                  <a:srgbClr val="000000"/>
                </a:solidFill>
              </a:rPr>
              <a:t>progetto accoglienza</a:t>
            </a:r>
            <a:endParaRPr lang="it-IT" sz="1400" spc="-1" dirty="0"/>
          </a:p>
          <a:p>
            <a:pPr algn="ctr" fontAlgn="auto">
              <a:spcBef>
                <a:spcPts val="0"/>
              </a:spcBef>
              <a:spcAft>
                <a:spcPts val="0"/>
              </a:spcAft>
              <a:defRPr/>
            </a:pPr>
            <a:r>
              <a:rPr lang="it-IT" sz="1400" spc="-1" dirty="0">
                <a:solidFill>
                  <a:srgbClr val="000000"/>
                </a:solidFill>
              </a:rPr>
              <a:t>settembre - ottobre</a:t>
            </a:r>
            <a:endParaRPr lang="it-IT" sz="1400" spc="-1" dirty="0"/>
          </a:p>
          <a:p>
            <a:pPr algn="ctr" fontAlgn="auto">
              <a:spcBef>
                <a:spcPts val="0"/>
              </a:spcBef>
              <a:spcAft>
                <a:spcPts val="0"/>
              </a:spcAft>
              <a:defRPr/>
            </a:pPr>
            <a:endParaRPr lang="it-IT" sz="1200" spc="-1" dirty="0">
              <a:latin typeface="Arial"/>
            </a:endParaRPr>
          </a:p>
        </p:txBody>
      </p:sp>
      <p:sp>
        <p:nvSpPr>
          <p:cNvPr id="15" name="CustomShape 3">
            <a:extLst>
              <a:ext uri="{FF2B5EF4-FFF2-40B4-BE49-F238E27FC236}">
                <a16:creationId xmlns="" xmlns:a16="http://schemas.microsoft.com/office/drawing/2014/main" id="{BDF82281-16CB-90CF-DEF0-DBA0278E7593}"/>
              </a:ext>
            </a:extLst>
          </p:cNvPr>
          <p:cNvSpPr/>
          <p:nvPr/>
        </p:nvSpPr>
        <p:spPr>
          <a:xfrm>
            <a:off x="763039" y="1692636"/>
            <a:ext cx="2784475" cy="1292449"/>
          </a:xfrm>
          <a:prstGeom prst="rect">
            <a:avLst/>
          </a:prstGeom>
          <a:ln>
            <a:solidFill>
              <a:srgbClr val="66FF33"/>
            </a:solidFill>
            <a:round/>
          </a:ln>
        </p:spPr>
        <p:style>
          <a:lnRef idx="2">
            <a:schemeClr val="accent6"/>
          </a:lnRef>
          <a:fillRef idx="1">
            <a:schemeClr val="lt1"/>
          </a:fillRef>
          <a:effectRef idx="0">
            <a:schemeClr val="accent6"/>
          </a:effectRef>
          <a:fontRef idx="minor"/>
        </p:style>
        <p:txBody>
          <a:bodyPr lIns="90000" tIns="45000" rIns="90000" bIns="45000" anchor="ctr"/>
          <a:lstStyle/>
          <a:p>
            <a:pPr algn="ctr" fontAlgn="auto">
              <a:spcBef>
                <a:spcPts val="0"/>
              </a:spcBef>
              <a:spcAft>
                <a:spcPts val="0"/>
              </a:spcAft>
              <a:defRPr/>
            </a:pPr>
            <a:r>
              <a:rPr lang="it-IT" sz="1400" b="1" spc="-1" dirty="0">
                <a:solidFill>
                  <a:srgbClr val="000000"/>
                </a:solidFill>
              </a:rPr>
              <a:t>«IL VIAGGIO DI UN SEMINO»</a:t>
            </a:r>
          </a:p>
          <a:p>
            <a:pPr algn="ctr" fontAlgn="auto">
              <a:spcBef>
                <a:spcPts val="0"/>
              </a:spcBef>
              <a:spcAft>
                <a:spcPts val="0"/>
              </a:spcAft>
              <a:defRPr/>
            </a:pPr>
            <a:r>
              <a:rPr lang="it-IT" sz="1400" spc="-1" dirty="0">
                <a:solidFill>
                  <a:srgbClr val="000000"/>
                </a:solidFill>
              </a:rPr>
              <a:t>Progetto alimentazione</a:t>
            </a:r>
          </a:p>
          <a:p>
            <a:pPr algn="ctr" fontAlgn="auto">
              <a:spcBef>
                <a:spcPts val="0"/>
              </a:spcBef>
              <a:spcAft>
                <a:spcPts val="0"/>
              </a:spcAft>
              <a:defRPr/>
            </a:pPr>
            <a:r>
              <a:rPr lang="it-IT" sz="1400" spc="-1" dirty="0">
                <a:solidFill>
                  <a:srgbClr val="000000"/>
                </a:solidFill>
              </a:rPr>
              <a:t>Il lunedì mattina</a:t>
            </a:r>
          </a:p>
          <a:p>
            <a:pPr algn="ctr" fontAlgn="auto">
              <a:spcBef>
                <a:spcPts val="0"/>
              </a:spcBef>
              <a:spcAft>
                <a:spcPts val="0"/>
              </a:spcAft>
              <a:defRPr/>
            </a:pPr>
            <a:r>
              <a:rPr lang="it-IT" sz="1400" spc="-1" dirty="0">
                <a:solidFill>
                  <a:srgbClr val="000000"/>
                </a:solidFill>
              </a:rPr>
              <a:t>Dal 10 marzo al 28 aprile</a:t>
            </a:r>
          </a:p>
          <a:p>
            <a:pPr algn="ctr" fontAlgn="auto">
              <a:spcBef>
                <a:spcPts val="0"/>
              </a:spcBef>
              <a:spcAft>
                <a:spcPts val="0"/>
              </a:spcAft>
              <a:defRPr/>
            </a:pPr>
            <a:r>
              <a:rPr lang="it-IT" sz="1400" spc="-1" dirty="0">
                <a:solidFill>
                  <a:srgbClr val="000000"/>
                </a:solidFill>
              </a:rPr>
              <a:t>marzo - aprile</a:t>
            </a:r>
            <a:endParaRPr lang="it-IT" sz="1400" spc="-1" dirty="0"/>
          </a:p>
          <a:p>
            <a:pPr algn="ctr" fontAlgn="auto">
              <a:spcBef>
                <a:spcPts val="0"/>
              </a:spcBef>
              <a:spcAft>
                <a:spcPts val="0"/>
              </a:spcAft>
              <a:defRPr/>
            </a:pPr>
            <a:endParaRPr lang="it-IT" sz="1200" spc="-1" dirty="0">
              <a:latin typeface="Arial"/>
            </a:endParaRPr>
          </a:p>
        </p:txBody>
      </p:sp>
      <p:sp>
        <p:nvSpPr>
          <p:cNvPr id="18" name="CustomShape 3">
            <a:extLst>
              <a:ext uri="{FF2B5EF4-FFF2-40B4-BE49-F238E27FC236}">
                <a16:creationId xmlns="" xmlns:a16="http://schemas.microsoft.com/office/drawing/2014/main" id="{1CCE2E26-692D-9EE7-6D7F-C4B060899C20}"/>
              </a:ext>
            </a:extLst>
          </p:cNvPr>
          <p:cNvSpPr/>
          <p:nvPr/>
        </p:nvSpPr>
        <p:spPr>
          <a:xfrm>
            <a:off x="8901557" y="1562976"/>
            <a:ext cx="2784475" cy="1044038"/>
          </a:xfrm>
          <a:prstGeom prst="rect">
            <a:avLst/>
          </a:prstGeom>
          <a:ln>
            <a:solidFill>
              <a:srgbClr val="66FF33"/>
            </a:solidFill>
            <a:round/>
          </a:ln>
        </p:spPr>
        <p:style>
          <a:lnRef idx="2">
            <a:schemeClr val="accent6"/>
          </a:lnRef>
          <a:fillRef idx="1">
            <a:schemeClr val="lt1"/>
          </a:fillRef>
          <a:effectRef idx="0">
            <a:schemeClr val="accent6"/>
          </a:effectRef>
          <a:fontRef idx="minor"/>
        </p:style>
        <p:txBody>
          <a:bodyPr lIns="90000" tIns="45000" rIns="90000" bIns="45000" anchor="ctr"/>
          <a:lstStyle/>
          <a:p>
            <a:pPr algn="ctr" fontAlgn="auto">
              <a:spcBef>
                <a:spcPts val="0"/>
              </a:spcBef>
              <a:spcAft>
                <a:spcPts val="0"/>
              </a:spcAft>
              <a:defRPr/>
            </a:pPr>
            <a:r>
              <a:rPr lang="it-IT" sz="1400" b="1" spc="-1" dirty="0">
                <a:solidFill>
                  <a:srgbClr val="000000"/>
                </a:solidFill>
              </a:rPr>
              <a:t>«METTITI AL SICURO»</a:t>
            </a:r>
          </a:p>
          <a:p>
            <a:pPr algn="ctr" fontAlgn="auto">
              <a:spcBef>
                <a:spcPts val="0"/>
              </a:spcBef>
              <a:spcAft>
                <a:spcPts val="0"/>
              </a:spcAft>
              <a:defRPr/>
            </a:pPr>
            <a:r>
              <a:rPr lang="it-IT" sz="1400" spc="-1" dirty="0">
                <a:solidFill>
                  <a:srgbClr val="000000"/>
                </a:solidFill>
              </a:rPr>
              <a:t>progetto sicurezza</a:t>
            </a:r>
          </a:p>
          <a:p>
            <a:pPr algn="ctr" fontAlgn="auto">
              <a:spcBef>
                <a:spcPts val="0"/>
              </a:spcBef>
              <a:spcAft>
                <a:spcPts val="0"/>
              </a:spcAft>
              <a:defRPr/>
            </a:pPr>
            <a:r>
              <a:rPr lang="it-IT" sz="1400" spc="-1" dirty="0">
                <a:solidFill>
                  <a:srgbClr val="000000"/>
                </a:solidFill>
              </a:rPr>
              <a:t>ottobre</a:t>
            </a:r>
            <a:endParaRPr lang="it-IT" sz="1400" spc="-1" dirty="0"/>
          </a:p>
          <a:p>
            <a:pPr algn="ctr" fontAlgn="auto">
              <a:spcBef>
                <a:spcPts val="0"/>
              </a:spcBef>
              <a:spcAft>
                <a:spcPts val="0"/>
              </a:spcAft>
              <a:defRPr/>
            </a:pPr>
            <a:endParaRPr lang="it-IT" sz="1200" spc="-1" dirty="0">
              <a:latin typeface="Arial"/>
            </a:endParaRPr>
          </a:p>
        </p:txBody>
      </p:sp>
      <p:sp>
        <p:nvSpPr>
          <p:cNvPr id="20" name="CustomShape 3">
            <a:extLst>
              <a:ext uri="{FF2B5EF4-FFF2-40B4-BE49-F238E27FC236}">
                <a16:creationId xmlns="" xmlns:a16="http://schemas.microsoft.com/office/drawing/2014/main" id="{B41EC319-390C-049A-7FF3-42FFFAA7F983}"/>
              </a:ext>
            </a:extLst>
          </p:cNvPr>
          <p:cNvSpPr/>
          <p:nvPr/>
        </p:nvSpPr>
        <p:spPr>
          <a:xfrm>
            <a:off x="3646710" y="2855425"/>
            <a:ext cx="2784475" cy="1044038"/>
          </a:xfrm>
          <a:prstGeom prst="rect">
            <a:avLst/>
          </a:prstGeom>
          <a:ln>
            <a:solidFill>
              <a:srgbClr val="66FF33"/>
            </a:solidFill>
            <a:round/>
          </a:ln>
        </p:spPr>
        <p:style>
          <a:lnRef idx="2">
            <a:schemeClr val="accent6"/>
          </a:lnRef>
          <a:fillRef idx="1">
            <a:schemeClr val="lt1"/>
          </a:fillRef>
          <a:effectRef idx="0">
            <a:schemeClr val="accent6"/>
          </a:effectRef>
          <a:fontRef idx="minor"/>
        </p:style>
        <p:txBody>
          <a:bodyPr lIns="90000" tIns="45000" rIns="90000" bIns="45000" anchor="ctr"/>
          <a:lstStyle/>
          <a:p>
            <a:pPr algn="ctr" fontAlgn="auto">
              <a:spcBef>
                <a:spcPts val="0"/>
              </a:spcBef>
              <a:spcAft>
                <a:spcPts val="0"/>
              </a:spcAft>
              <a:defRPr/>
            </a:pPr>
            <a:r>
              <a:rPr lang="it-IT" sz="1400" b="1" spc="-1" dirty="0">
                <a:solidFill>
                  <a:srgbClr val="000000"/>
                </a:solidFill>
              </a:rPr>
              <a:t>«IL CARNEVALE DEGLI ANIMALI»</a:t>
            </a:r>
          </a:p>
          <a:p>
            <a:pPr algn="ctr" fontAlgn="auto">
              <a:spcBef>
                <a:spcPts val="0"/>
              </a:spcBef>
              <a:spcAft>
                <a:spcPts val="0"/>
              </a:spcAft>
              <a:defRPr/>
            </a:pPr>
            <a:r>
              <a:rPr lang="it-IT" sz="1400" spc="-1" dirty="0">
                <a:solidFill>
                  <a:srgbClr val="000000"/>
                </a:solidFill>
              </a:rPr>
              <a:t>Il lunedì mattina </a:t>
            </a:r>
          </a:p>
          <a:p>
            <a:pPr algn="ctr" fontAlgn="auto">
              <a:spcBef>
                <a:spcPts val="0"/>
              </a:spcBef>
              <a:spcAft>
                <a:spcPts val="0"/>
              </a:spcAft>
              <a:defRPr/>
            </a:pPr>
            <a:r>
              <a:rPr lang="it-IT" sz="1400" spc="-1" dirty="0">
                <a:solidFill>
                  <a:srgbClr val="000000"/>
                </a:solidFill>
              </a:rPr>
              <a:t>dal 13 gennaio 24 febbraio</a:t>
            </a:r>
          </a:p>
          <a:p>
            <a:pPr algn="ctr" fontAlgn="auto">
              <a:spcBef>
                <a:spcPts val="0"/>
              </a:spcBef>
              <a:spcAft>
                <a:spcPts val="0"/>
              </a:spcAft>
              <a:defRPr/>
            </a:pPr>
            <a:r>
              <a:rPr lang="it-IT" sz="1400" spc="-1" dirty="0">
                <a:solidFill>
                  <a:srgbClr val="000000"/>
                </a:solidFill>
              </a:rPr>
              <a:t>Festa di carnevale il  27 febbraio</a:t>
            </a:r>
            <a:endParaRPr lang="it-IT" sz="1400" spc="-1" dirty="0"/>
          </a:p>
          <a:p>
            <a:pPr algn="ctr" fontAlgn="auto">
              <a:spcBef>
                <a:spcPts val="0"/>
              </a:spcBef>
              <a:spcAft>
                <a:spcPts val="0"/>
              </a:spcAft>
              <a:defRPr/>
            </a:pPr>
            <a:endParaRPr lang="it-IT" sz="1200" spc="-1" dirty="0">
              <a:latin typeface="Arial"/>
            </a:endParaRPr>
          </a:p>
        </p:txBody>
      </p:sp>
      <p:sp>
        <p:nvSpPr>
          <p:cNvPr id="3" name="CustomShape 3">
            <a:extLst>
              <a:ext uri="{FF2B5EF4-FFF2-40B4-BE49-F238E27FC236}">
                <a16:creationId xmlns="" xmlns:a16="http://schemas.microsoft.com/office/drawing/2014/main" id="{632C1E0E-542F-AB91-1FFE-EF5D561383D0}"/>
              </a:ext>
            </a:extLst>
          </p:cNvPr>
          <p:cNvSpPr/>
          <p:nvPr/>
        </p:nvSpPr>
        <p:spPr>
          <a:xfrm>
            <a:off x="7142392" y="277440"/>
            <a:ext cx="2784475" cy="1152524"/>
          </a:xfrm>
          <a:prstGeom prst="rect">
            <a:avLst/>
          </a:prstGeom>
          <a:ln>
            <a:solidFill>
              <a:srgbClr val="66FF33"/>
            </a:solidFill>
            <a:round/>
          </a:ln>
        </p:spPr>
        <p:style>
          <a:lnRef idx="2">
            <a:schemeClr val="accent6"/>
          </a:lnRef>
          <a:fillRef idx="1">
            <a:schemeClr val="lt1"/>
          </a:fillRef>
          <a:effectRef idx="0">
            <a:schemeClr val="accent6"/>
          </a:effectRef>
          <a:fontRef idx="minor"/>
        </p:style>
        <p:txBody>
          <a:bodyPr lIns="90000" tIns="45000" rIns="90000" bIns="45000" anchor="ctr"/>
          <a:lstStyle/>
          <a:p>
            <a:pPr algn="ctr" fontAlgn="auto">
              <a:spcBef>
                <a:spcPts val="0"/>
              </a:spcBef>
              <a:spcAft>
                <a:spcPts val="0"/>
              </a:spcAft>
              <a:defRPr/>
            </a:pPr>
            <a:r>
              <a:rPr lang="it-IT" sz="1400" b="1" spc="-1" dirty="0">
                <a:solidFill>
                  <a:srgbClr val="000000"/>
                </a:solidFill>
              </a:rPr>
              <a:t>«LA MERAVIGLIA DELLE PAROLE»</a:t>
            </a:r>
          </a:p>
          <a:p>
            <a:pPr algn="ctr" fontAlgn="auto">
              <a:spcBef>
                <a:spcPts val="0"/>
              </a:spcBef>
              <a:spcAft>
                <a:spcPts val="0"/>
              </a:spcAft>
              <a:defRPr/>
            </a:pPr>
            <a:r>
              <a:rPr lang="it-IT" sz="1400" spc="-1" dirty="0">
                <a:solidFill>
                  <a:srgbClr val="000000"/>
                </a:solidFill>
              </a:rPr>
              <a:t>ottobre - aprile</a:t>
            </a:r>
            <a:endParaRPr lang="it-IT" sz="1400" spc="-1" dirty="0"/>
          </a:p>
          <a:p>
            <a:pPr algn="ctr" fontAlgn="auto">
              <a:spcBef>
                <a:spcPts val="0"/>
              </a:spcBef>
              <a:spcAft>
                <a:spcPts val="0"/>
              </a:spcAft>
              <a:defRPr/>
            </a:pPr>
            <a:endParaRPr lang="it-IT" sz="1200" spc="-1" dirty="0">
              <a:latin typeface="Arial"/>
            </a:endParaRPr>
          </a:p>
        </p:txBody>
      </p:sp>
      <p:sp>
        <p:nvSpPr>
          <p:cNvPr id="5" name="CustomShape 3">
            <a:extLst>
              <a:ext uri="{FF2B5EF4-FFF2-40B4-BE49-F238E27FC236}">
                <a16:creationId xmlns="" xmlns:a16="http://schemas.microsoft.com/office/drawing/2014/main" id="{9C5DC75C-68AE-A111-D680-05DFA0599824}"/>
              </a:ext>
            </a:extLst>
          </p:cNvPr>
          <p:cNvSpPr/>
          <p:nvPr/>
        </p:nvSpPr>
        <p:spPr>
          <a:xfrm>
            <a:off x="7214129" y="2744234"/>
            <a:ext cx="2784475" cy="1152525"/>
          </a:xfrm>
          <a:prstGeom prst="rect">
            <a:avLst/>
          </a:prstGeom>
          <a:ln>
            <a:solidFill>
              <a:srgbClr val="66FF33"/>
            </a:solidFill>
            <a:round/>
          </a:ln>
        </p:spPr>
        <p:style>
          <a:lnRef idx="2">
            <a:schemeClr val="accent6"/>
          </a:lnRef>
          <a:fillRef idx="1">
            <a:schemeClr val="lt1"/>
          </a:fillRef>
          <a:effectRef idx="0">
            <a:schemeClr val="accent6"/>
          </a:effectRef>
          <a:fontRef idx="minor"/>
        </p:style>
        <p:txBody>
          <a:bodyPr lIns="90000" tIns="45000" rIns="90000" bIns="45000" anchor="ctr"/>
          <a:lstStyle/>
          <a:p>
            <a:pPr algn="ctr" fontAlgn="auto">
              <a:spcBef>
                <a:spcPts val="0"/>
              </a:spcBef>
              <a:spcAft>
                <a:spcPts val="0"/>
              </a:spcAft>
              <a:defRPr/>
            </a:pPr>
            <a:r>
              <a:rPr lang="it-IT" sz="1400" b="1" spc="-1" dirty="0">
                <a:solidFill>
                  <a:srgbClr val="000000"/>
                </a:solidFill>
              </a:rPr>
              <a:t>«L’ARTE DEL NATALE»</a:t>
            </a:r>
          </a:p>
          <a:p>
            <a:pPr algn="ctr" fontAlgn="auto">
              <a:spcBef>
                <a:spcPts val="0"/>
              </a:spcBef>
              <a:spcAft>
                <a:spcPts val="0"/>
              </a:spcAft>
              <a:defRPr/>
            </a:pPr>
            <a:r>
              <a:rPr lang="it-IT" sz="1400" spc="-1" dirty="0">
                <a:solidFill>
                  <a:srgbClr val="000000"/>
                </a:solidFill>
              </a:rPr>
              <a:t>novembre - dicembre</a:t>
            </a:r>
            <a:endParaRPr lang="it-IT" sz="1400" spc="-1" dirty="0"/>
          </a:p>
          <a:p>
            <a:pPr algn="ctr" fontAlgn="auto">
              <a:spcBef>
                <a:spcPts val="0"/>
              </a:spcBef>
              <a:spcAft>
                <a:spcPts val="0"/>
              </a:spcAft>
              <a:defRPr/>
            </a:pPr>
            <a:endParaRPr lang="it-IT" sz="1200" spc="-1" dirty="0">
              <a:latin typeface="Arial"/>
            </a:endParaRPr>
          </a:p>
        </p:txBody>
      </p:sp>
      <p:sp>
        <p:nvSpPr>
          <p:cNvPr id="7" name="CustomShape 1">
            <a:extLst>
              <a:ext uri="{FF2B5EF4-FFF2-40B4-BE49-F238E27FC236}">
                <a16:creationId xmlns="" xmlns:a16="http://schemas.microsoft.com/office/drawing/2014/main" id="{3E8C029C-3B9E-15DE-11CD-17E00E098E74}"/>
              </a:ext>
            </a:extLst>
          </p:cNvPr>
          <p:cNvSpPr/>
          <p:nvPr/>
        </p:nvSpPr>
        <p:spPr>
          <a:xfrm>
            <a:off x="4196770" y="4213078"/>
            <a:ext cx="4160174" cy="1152525"/>
          </a:xfrm>
          <a:prstGeom prst="rect">
            <a:avLst/>
          </a:prstGeom>
          <a:solidFill>
            <a:srgbClr val="FDCD03"/>
          </a:solidFill>
          <a:ln>
            <a:solidFill>
              <a:srgbClr val="FFC000"/>
            </a:solidFill>
            <a:round/>
          </a:ln>
        </p:spPr>
        <p:style>
          <a:lnRef idx="2">
            <a:schemeClr val="accent6"/>
          </a:lnRef>
          <a:fillRef idx="1">
            <a:schemeClr val="lt1"/>
          </a:fillRef>
          <a:effectRef idx="0">
            <a:schemeClr val="accent6"/>
          </a:effectRef>
          <a:fontRef idx="minor"/>
        </p:style>
        <p:txBody>
          <a:bodyPr lIns="90000" tIns="45000" rIns="90000" bIns="45000" anchor="ctr"/>
          <a:lstStyle/>
          <a:p>
            <a:pPr algn="ctr" fontAlgn="auto">
              <a:spcBef>
                <a:spcPts val="0"/>
              </a:spcBef>
              <a:spcAft>
                <a:spcPts val="0"/>
              </a:spcAft>
              <a:defRPr/>
            </a:pPr>
            <a:r>
              <a:rPr lang="it-IT" b="1" spc="-1" dirty="0">
                <a:solidFill>
                  <a:srgbClr val="FFFFFF"/>
                </a:solidFill>
                <a:latin typeface="Comic Sans MS"/>
              </a:rPr>
              <a:t>«UNA CONTINUA SCOPERTA»</a:t>
            </a:r>
          </a:p>
          <a:p>
            <a:pPr algn="ctr" fontAlgn="auto">
              <a:spcBef>
                <a:spcPts val="0"/>
              </a:spcBef>
              <a:spcAft>
                <a:spcPts val="0"/>
              </a:spcAft>
              <a:defRPr/>
            </a:pPr>
            <a:r>
              <a:rPr lang="it-IT" b="1" spc="-1" dirty="0">
                <a:solidFill>
                  <a:srgbClr val="FFFFFF"/>
                </a:solidFill>
                <a:latin typeface="Comic Sans MS"/>
              </a:rPr>
              <a:t>PROGETTI INTERSEZIONE</a:t>
            </a:r>
            <a:endParaRPr lang="it-IT" spc="-1" dirty="0">
              <a:latin typeface="Arial"/>
            </a:endParaRPr>
          </a:p>
        </p:txBody>
      </p:sp>
      <p:sp>
        <p:nvSpPr>
          <p:cNvPr id="9" name="CustomShape 3">
            <a:extLst>
              <a:ext uri="{FF2B5EF4-FFF2-40B4-BE49-F238E27FC236}">
                <a16:creationId xmlns="" xmlns:a16="http://schemas.microsoft.com/office/drawing/2014/main" id="{C9718553-E7EF-1F4E-6173-07F9DD2689B2}"/>
              </a:ext>
            </a:extLst>
          </p:cNvPr>
          <p:cNvSpPr/>
          <p:nvPr/>
        </p:nvSpPr>
        <p:spPr>
          <a:xfrm>
            <a:off x="4174457" y="5469342"/>
            <a:ext cx="3305511" cy="1152525"/>
          </a:xfrm>
          <a:prstGeom prst="rect">
            <a:avLst/>
          </a:prstGeom>
          <a:ln>
            <a:solidFill>
              <a:srgbClr val="FDCD03"/>
            </a:solidFill>
            <a:round/>
          </a:ln>
        </p:spPr>
        <p:style>
          <a:lnRef idx="2">
            <a:schemeClr val="accent6"/>
          </a:lnRef>
          <a:fillRef idx="1">
            <a:schemeClr val="lt1"/>
          </a:fillRef>
          <a:effectRef idx="0">
            <a:schemeClr val="accent6"/>
          </a:effectRef>
          <a:fontRef idx="minor"/>
        </p:style>
        <p:txBody>
          <a:bodyPr lIns="90000" tIns="45000" rIns="90000" bIns="45000" anchor="ctr"/>
          <a:lstStyle/>
          <a:p>
            <a:pPr algn="ctr" fontAlgn="auto">
              <a:spcBef>
                <a:spcPts val="0"/>
              </a:spcBef>
              <a:spcAft>
                <a:spcPts val="0"/>
              </a:spcAft>
              <a:defRPr/>
            </a:pPr>
            <a:r>
              <a:rPr lang="it-IT" sz="1400" b="1" spc="-1" dirty="0">
                <a:solidFill>
                  <a:srgbClr val="000000"/>
                </a:solidFill>
              </a:rPr>
              <a:t>«LA CITTÀ DEL SAPERE»</a:t>
            </a:r>
          </a:p>
          <a:p>
            <a:pPr algn="ctr" fontAlgn="auto">
              <a:spcBef>
                <a:spcPts val="0"/>
              </a:spcBef>
              <a:spcAft>
                <a:spcPts val="0"/>
              </a:spcAft>
              <a:defRPr/>
            </a:pPr>
            <a:r>
              <a:rPr lang="it-IT" sz="1400" spc="-1" dirty="0">
                <a:solidFill>
                  <a:srgbClr val="000000"/>
                </a:solidFill>
              </a:rPr>
              <a:t> gennaio - febbraio</a:t>
            </a:r>
            <a:endParaRPr lang="it-IT" sz="1400" spc="-1" dirty="0"/>
          </a:p>
          <a:p>
            <a:pPr algn="ctr" fontAlgn="auto">
              <a:spcBef>
                <a:spcPts val="0"/>
              </a:spcBef>
              <a:spcAft>
                <a:spcPts val="0"/>
              </a:spcAft>
              <a:defRPr/>
            </a:pPr>
            <a:endParaRPr lang="it-IT" sz="1200" spc="-1" dirty="0">
              <a:latin typeface="Arial"/>
            </a:endParaRPr>
          </a:p>
        </p:txBody>
      </p:sp>
      <p:sp>
        <p:nvSpPr>
          <p:cNvPr id="10" name="CustomShape 3">
            <a:extLst>
              <a:ext uri="{FF2B5EF4-FFF2-40B4-BE49-F238E27FC236}">
                <a16:creationId xmlns="" xmlns:a16="http://schemas.microsoft.com/office/drawing/2014/main" id="{DE4A9777-A99E-414A-7717-8416BC92459B}"/>
              </a:ext>
            </a:extLst>
          </p:cNvPr>
          <p:cNvSpPr/>
          <p:nvPr/>
        </p:nvSpPr>
        <p:spPr>
          <a:xfrm>
            <a:off x="295993" y="4279710"/>
            <a:ext cx="3718568" cy="1084603"/>
          </a:xfrm>
          <a:prstGeom prst="rect">
            <a:avLst/>
          </a:prstGeom>
          <a:ln>
            <a:solidFill>
              <a:srgbClr val="FDCD03"/>
            </a:solidFill>
            <a:round/>
          </a:ln>
        </p:spPr>
        <p:style>
          <a:lnRef idx="2">
            <a:schemeClr val="accent6"/>
          </a:lnRef>
          <a:fillRef idx="1">
            <a:schemeClr val="lt1"/>
          </a:fillRef>
          <a:effectRef idx="0">
            <a:schemeClr val="accent6"/>
          </a:effectRef>
          <a:fontRef idx="minor"/>
        </p:style>
        <p:txBody>
          <a:bodyPr lIns="90000" tIns="45000" rIns="90000" bIns="45000" anchor="ctr"/>
          <a:lstStyle/>
          <a:p>
            <a:pPr algn="ctr" fontAlgn="auto">
              <a:spcBef>
                <a:spcPts val="0"/>
              </a:spcBef>
              <a:spcAft>
                <a:spcPts val="0"/>
              </a:spcAft>
              <a:defRPr/>
            </a:pPr>
            <a:r>
              <a:rPr lang="it-IT" sz="1400" b="1" spc="-1" dirty="0">
                <a:solidFill>
                  <a:srgbClr val="000000"/>
                </a:solidFill>
              </a:rPr>
              <a:t>«IL MESSAGGERO DELLE STELLE»</a:t>
            </a:r>
          </a:p>
          <a:p>
            <a:pPr algn="ctr">
              <a:defRPr/>
            </a:pPr>
            <a:r>
              <a:rPr lang="it-IT" sz="1400" spc="-1" dirty="0">
                <a:solidFill>
                  <a:srgbClr val="000000"/>
                </a:solidFill>
              </a:rPr>
              <a:t>il giovedì e il venerdì</a:t>
            </a:r>
          </a:p>
          <a:p>
            <a:pPr algn="ctr" fontAlgn="auto">
              <a:spcBef>
                <a:spcPts val="0"/>
              </a:spcBef>
              <a:spcAft>
                <a:spcPts val="0"/>
              </a:spcAft>
              <a:defRPr/>
            </a:pPr>
            <a:r>
              <a:rPr lang="it-IT" sz="1400" spc="-1" dirty="0">
                <a:solidFill>
                  <a:srgbClr val="000000"/>
                </a:solidFill>
              </a:rPr>
              <a:t>da giovedì 6 marzo all’11 aprile</a:t>
            </a:r>
          </a:p>
          <a:p>
            <a:pPr algn="ctr" fontAlgn="auto">
              <a:spcBef>
                <a:spcPts val="0"/>
              </a:spcBef>
              <a:spcAft>
                <a:spcPts val="0"/>
              </a:spcAft>
              <a:defRPr/>
            </a:pPr>
            <a:r>
              <a:rPr lang="it-IT" sz="1400" spc="-1" dirty="0">
                <a:solidFill>
                  <a:srgbClr val="000000"/>
                </a:solidFill>
              </a:rPr>
              <a:t>marzo - aprile</a:t>
            </a:r>
            <a:endParaRPr lang="it-IT" sz="1400" spc="-1" dirty="0"/>
          </a:p>
          <a:p>
            <a:pPr algn="ctr" fontAlgn="auto">
              <a:spcBef>
                <a:spcPts val="0"/>
              </a:spcBef>
              <a:spcAft>
                <a:spcPts val="0"/>
              </a:spcAft>
              <a:defRPr/>
            </a:pPr>
            <a:endParaRPr lang="it-IT" sz="1200" spc="-1" dirty="0">
              <a:latin typeface="Arial"/>
            </a:endParaRPr>
          </a:p>
        </p:txBody>
      </p:sp>
      <p:sp>
        <p:nvSpPr>
          <p:cNvPr id="11" name="CustomShape 3">
            <a:extLst>
              <a:ext uri="{FF2B5EF4-FFF2-40B4-BE49-F238E27FC236}">
                <a16:creationId xmlns="" xmlns:a16="http://schemas.microsoft.com/office/drawing/2014/main" id="{4A4711F5-7758-5DF6-38B6-CD18A3FFF17D}"/>
              </a:ext>
            </a:extLst>
          </p:cNvPr>
          <p:cNvSpPr/>
          <p:nvPr/>
        </p:nvSpPr>
        <p:spPr>
          <a:xfrm>
            <a:off x="8539153" y="4245250"/>
            <a:ext cx="2784475" cy="1539220"/>
          </a:xfrm>
          <a:prstGeom prst="rect">
            <a:avLst/>
          </a:prstGeom>
          <a:ln>
            <a:solidFill>
              <a:srgbClr val="FDCD03"/>
            </a:solidFill>
            <a:round/>
          </a:ln>
        </p:spPr>
        <p:style>
          <a:lnRef idx="2">
            <a:schemeClr val="accent6"/>
          </a:lnRef>
          <a:fillRef idx="1">
            <a:schemeClr val="lt1"/>
          </a:fillRef>
          <a:effectRef idx="0">
            <a:schemeClr val="accent6"/>
          </a:effectRef>
          <a:fontRef idx="minor"/>
        </p:style>
        <p:txBody>
          <a:bodyPr lIns="90000" tIns="45000" rIns="90000" bIns="45000" anchor="ctr"/>
          <a:lstStyle/>
          <a:p>
            <a:pPr algn="ctr" fontAlgn="auto">
              <a:spcBef>
                <a:spcPts val="0"/>
              </a:spcBef>
              <a:spcAft>
                <a:spcPts val="0"/>
              </a:spcAft>
              <a:defRPr/>
            </a:pPr>
            <a:r>
              <a:rPr lang="it-IT" sz="1400" b="1" spc="-1" dirty="0">
                <a:solidFill>
                  <a:srgbClr val="000000"/>
                </a:solidFill>
              </a:rPr>
              <a:t>« UNA CONTINUA SCOPERTA»</a:t>
            </a:r>
          </a:p>
          <a:p>
            <a:pPr algn="ctr" fontAlgn="auto">
              <a:spcBef>
                <a:spcPts val="0"/>
              </a:spcBef>
              <a:spcAft>
                <a:spcPts val="0"/>
              </a:spcAft>
              <a:defRPr/>
            </a:pPr>
            <a:r>
              <a:rPr lang="it-IT" sz="1400" b="1" spc="-1" dirty="0">
                <a:solidFill>
                  <a:srgbClr val="000000"/>
                </a:solidFill>
              </a:rPr>
              <a:t>IRC</a:t>
            </a:r>
          </a:p>
          <a:p>
            <a:pPr algn="ctr" fontAlgn="auto">
              <a:spcBef>
                <a:spcPts val="0"/>
              </a:spcBef>
              <a:spcAft>
                <a:spcPts val="0"/>
              </a:spcAft>
              <a:defRPr/>
            </a:pPr>
            <a:endParaRPr lang="it-IT" sz="1400" b="1" spc="-1" dirty="0">
              <a:solidFill>
                <a:srgbClr val="000000"/>
              </a:solidFill>
            </a:endParaRPr>
          </a:p>
          <a:p>
            <a:pPr algn="ctr" fontAlgn="auto">
              <a:spcBef>
                <a:spcPts val="0"/>
              </a:spcBef>
              <a:spcAft>
                <a:spcPts val="0"/>
              </a:spcAft>
              <a:defRPr/>
            </a:pPr>
            <a:r>
              <a:rPr lang="it-IT" sz="1400" b="1" spc="-1" dirty="0">
                <a:solidFill>
                  <a:srgbClr val="000000"/>
                </a:solidFill>
              </a:rPr>
              <a:t>«UN’AUTENTICA MERAVIGLIA»</a:t>
            </a:r>
            <a:r>
              <a:rPr lang="it-IT" sz="1400" spc="-1" dirty="0">
                <a:solidFill>
                  <a:srgbClr val="000000"/>
                </a:solidFill>
              </a:rPr>
              <a:t> </a:t>
            </a:r>
          </a:p>
          <a:p>
            <a:pPr algn="ctr" fontAlgn="auto">
              <a:spcBef>
                <a:spcPts val="0"/>
              </a:spcBef>
              <a:spcAft>
                <a:spcPts val="0"/>
              </a:spcAft>
              <a:defRPr/>
            </a:pPr>
            <a:r>
              <a:rPr lang="it-IT" sz="1400" spc="-1" dirty="0">
                <a:solidFill>
                  <a:srgbClr val="000000"/>
                </a:solidFill>
              </a:rPr>
              <a:t> ottobre - dicembre</a:t>
            </a:r>
          </a:p>
        </p:txBody>
      </p:sp>
      <p:cxnSp>
        <p:nvCxnSpPr>
          <p:cNvPr id="21" name="Connettore diritto 20">
            <a:extLst>
              <a:ext uri="{FF2B5EF4-FFF2-40B4-BE49-F238E27FC236}">
                <a16:creationId xmlns="" xmlns:a16="http://schemas.microsoft.com/office/drawing/2014/main" id="{6C86DF46-D6D4-D0B1-F02D-E62315B1E705}"/>
              </a:ext>
            </a:extLst>
          </p:cNvPr>
          <p:cNvCxnSpPr>
            <a:cxnSpLocks/>
          </p:cNvCxnSpPr>
          <p:nvPr/>
        </p:nvCxnSpPr>
        <p:spPr>
          <a:xfrm>
            <a:off x="347472" y="4050792"/>
            <a:ext cx="11338560" cy="0"/>
          </a:xfrm>
          <a:prstGeom prst="line">
            <a:avLst/>
          </a:prstGeom>
        </p:spPr>
        <p:style>
          <a:lnRef idx="3">
            <a:schemeClr val="accent1"/>
          </a:lnRef>
          <a:fillRef idx="0">
            <a:schemeClr val="accent1"/>
          </a:fillRef>
          <a:effectRef idx="2">
            <a:schemeClr val="accent1"/>
          </a:effectRef>
          <a:fontRef idx="minor">
            <a:schemeClr val="tx1"/>
          </a:fontRef>
        </p:style>
      </p:cxnSp>
      <p:sp>
        <p:nvSpPr>
          <p:cNvPr id="25" name="Rettangolo 24">
            <a:extLst>
              <a:ext uri="{FF2B5EF4-FFF2-40B4-BE49-F238E27FC236}">
                <a16:creationId xmlns="" xmlns:a16="http://schemas.microsoft.com/office/drawing/2014/main" id="{EA76C16D-4A0F-1FDB-A941-7F8034A356AD}"/>
              </a:ext>
            </a:extLst>
          </p:cNvPr>
          <p:cNvSpPr/>
          <p:nvPr/>
        </p:nvSpPr>
        <p:spPr>
          <a:xfrm>
            <a:off x="3830192" y="303450"/>
            <a:ext cx="3077330"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it-IT" sz="1400" dirty="0"/>
              <a:t>« </a:t>
            </a:r>
            <a:r>
              <a:rPr lang="it-IT" sz="1400" b="1" dirty="0"/>
              <a:t>TU CHIAMALE SE VUOI…EMOZIONI</a:t>
            </a:r>
            <a:r>
              <a:rPr lang="it-IT" sz="1400" dirty="0"/>
              <a:t>»</a:t>
            </a:r>
          </a:p>
          <a:p>
            <a:pPr algn="ctr"/>
            <a:r>
              <a:rPr lang="it-IT" sz="1400" dirty="0"/>
              <a:t>ottobre - aprile</a:t>
            </a:r>
          </a:p>
        </p:txBody>
      </p:sp>
      <p:sp>
        <p:nvSpPr>
          <p:cNvPr id="2" name="Rettangolo 1">
            <a:extLst>
              <a:ext uri="{FF2B5EF4-FFF2-40B4-BE49-F238E27FC236}">
                <a16:creationId xmlns="" xmlns:a16="http://schemas.microsoft.com/office/drawing/2014/main" id="{208BBDB1-DE08-148E-A846-47AC896E530E}"/>
              </a:ext>
            </a:extLst>
          </p:cNvPr>
          <p:cNvSpPr/>
          <p:nvPr/>
        </p:nvSpPr>
        <p:spPr>
          <a:xfrm>
            <a:off x="1045716" y="3152248"/>
            <a:ext cx="2410716" cy="765531"/>
          </a:xfrm>
          <a:prstGeom prst="rect">
            <a:avLst/>
          </a:prstGeom>
          <a:ln>
            <a:solidFill>
              <a:srgbClr val="66FF33"/>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it-IT" b="1" dirty="0"/>
              <a:t>«</a:t>
            </a:r>
            <a:r>
              <a:rPr lang="it-IT" sz="1400" b="1" dirty="0"/>
              <a:t>IDEE IN GIOCO</a:t>
            </a:r>
            <a:r>
              <a:rPr lang="it-IT" b="1" dirty="0"/>
              <a:t>»</a:t>
            </a:r>
          </a:p>
          <a:p>
            <a:pPr algn="ctr"/>
            <a:r>
              <a:rPr lang="it-IT" sz="1400" dirty="0"/>
              <a:t>Il martedì pomeriggio</a:t>
            </a:r>
          </a:p>
          <a:p>
            <a:pPr algn="ctr"/>
            <a:r>
              <a:rPr lang="it-IT" sz="1400" dirty="0"/>
              <a:t>Dal 14 gennaio al 20 aprile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CustomShape 6"/>
          <p:cNvSpPr/>
          <p:nvPr/>
        </p:nvSpPr>
        <p:spPr>
          <a:xfrm>
            <a:off x="8422761" y="3684484"/>
            <a:ext cx="2357438" cy="1212850"/>
          </a:xfrm>
          <a:prstGeom prst="rect">
            <a:avLst/>
          </a:prstGeom>
          <a:ln>
            <a:solidFill>
              <a:srgbClr val="FF0000"/>
            </a:solidFill>
            <a:round/>
          </a:ln>
        </p:spPr>
        <p:style>
          <a:lnRef idx="2">
            <a:schemeClr val="accent6"/>
          </a:lnRef>
          <a:fillRef idx="1">
            <a:schemeClr val="lt1"/>
          </a:fillRef>
          <a:effectRef idx="0">
            <a:schemeClr val="accent6"/>
          </a:effectRef>
          <a:fontRef idx="minor"/>
        </p:style>
        <p:txBody>
          <a:bodyPr lIns="90000" tIns="45000" rIns="90000" bIns="45000" anchor="ctr"/>
          <a:lstStyle/>
          <a:p>
            <a:pPr algn="ctr" fontAlgn="auto">
              <a:spcBef>
                <a:spcPts val="0"/>
              </a:spcBef>
              <a:spcAft>
                <a:spcPts val="0"/>
              </a:spcAft>
              <a:defRPr/>
            </a:pPr>
            <a:r>
              <a:rPr lang="it-IT" sz="1400" b="1" spc="-1" dirty="0">
                <a:solidFill>
                  <a:srgbClr val="000000"/>
                </a:solidFill>
                <a:latin typeface="Arial Narrow"/>
              </a:rPr>
              <a:t>«DIRE, FARE, SUONARE» </a:t>
            </a:r>
          </a:p>
          <a:p>
            <a:pPr algn="ctr" fontAlgn="auto">
              <a:spcBef>
                <a:spcPts val="0"/>
              </a:spcBef>
              <a:spcAft>
                <a:spcPts val="0"/>
              </a:spcAft>
              <a:defRPr/>
            </a:pPr>
            <a:r>
              <a:rPr lang="it-IT" sz="1400" b="1" spc="-1" dirty="0">
                <a:solidFill>
                  <a:srgbClr val="000000"/>
                </a:solidFill>
                <a:latin typeface="Arial Narrow"/>
              </a:rPr>
              <a:t>progetto musica  </a:t>
            </a:r>
            <a:endParaRPr lang="it-IT" sz="1400" spc="-1" dirty="0">
              <a:latin typeface="Arial"/>
            </a:endParaRPr>
          </a:p>
          <a:p>
            <a:pPr algn="ctr" fontAlgn="auto">
              <a:spcBef>
                <a:spcPts val="0"/>
              </a:spcBef>
              <a:spcAft>
                <a:spcPts val="0"/>
              </a:spcAft>
              <a:defRPr/>
            </a:pPr>
            <a:r>
              <a:rPr lang="it-IT" sz="1400" spc="-1" dirty="0">
                <a:solidFill>
                  <a:srgbClr val="000000"/>
                </a:solidFill>
                <a:latin typeface="Arial Narrow"/>
              </a:rPr>
              <a:t>ottobre - maggio</a:t>
            </a:r>
            <a:endParaRPr lang="it-IT" sz="1400" spc="-1" dirty="0">
              <a:latin typeface="Arial"/>
            </a:endParaRPr>
          </a:p>
        </p:txBody>
      </p:sp>
      <p:sp>
        <p:nvSpPr>
          <p:cNvPr id="8" name="CustomShape 3"/>
          <p:cNvSpPr/>
          <p:nvPr/>
        </p:nvSpPr>
        <p:spPr>
          <a:xfrm>
            <a:off x="2462832" y="5264022"/>
            <a:ext cx="2784475" cy="857250"/>
          </a:xfrm>
          <a:prstGeom prst="rect">
            <a:avLst/>
          </a:prstGeom>
          <a:ln>
            <a:solidFill>
              <a:srgbClr val="FF0000"/>
            </a:solidFill>
            <a:round/>
          </a:ln>
        </p:spPr>
        <p:style>
          <a:lnRef idx="2">
            <a:schemeClr val="accent6"/>
          </a:lnRef>
          <a:fillRef idx="1">
            <a:schemeClr val="lt1"/>
          </a:fillRef>
          <a:effectRef idx="0">
            <a:schemeClr val="accent6"/>
          </a:effectRef>
          <a:fontRef idx="minor"/>
        </p:style>
        <p:txBody>
          <a:bodyPr lIns="90000" tIns="45000" rIns="90000" bIns="45000" anchor="ctr"/>
          <a:lstStyle/>
          <a:p>
            <a:pPr algn="ctr" fontAlgn="auto">
              <a:spcBef>
                <a:spcPts val="0"/>
              </a:spcBef>
              <a:spcAft>
                <a:spcPts val="0"/>
              </a:spcAft>
              <a:defRPr/>
            </a:pPr>
            <a:r>
              <a:rPr lang="it-IT" sz="1400" b="1" spc="-1" dirty="0">
                <a:solidFill>
                  <a:srgbClr val="000000"/>
                </a:solidFill>
              </a:rPr>
              <a:t>«DINO SCOPRE, APPRENDE»</a:t>
            </a:r>
            <a:endParaRPr lang="it-IT" sz="1400" spc="-1" dirty="0">
              <a:solidFill>
                <a:srgbClr val="000000"/>
              </a:solidFill>
            </a:endParaRPr>
          </a:p>
          <a:p>
            <a:pPr algn="ctr" fontAlgn="auto">
              <a:spcBef>
                <a:spcPts val="0"/>
              </a:spcBef>
              <a:spcAft>
                <a:spcPts val="0"/>
              </a:spcAft>
              <a:defRPr/>
            </a:pPr>
            <a:r>
              <a:rPr lang="it-IT" sz="1400" spc="-1" dirty="0">
                <a:solidFill>
                  <a:srgbClr val="000000"/>
                </a:solidFill>
              </a:rPr>
              <a:t>ottobre - aprile</a:t>
            </a:r>
            <a:endParaRPr lang="it-IT" sz="1400" spc="-1" dirty="0"/>
          </a:p>
        </p:txBody>
      </p:sp>
      <p:sp>
        <p:nvSpPr>
          <p:cNvPr id="18" name="CustomShape 3">
            <a:extLst>
              <a:ext uri="{FF2B5EF4-FFF2-40B4-BE49-F238E27FC236}">
                <a16:creationId xmlns="" xmlns:a16="http://schemas.microsoft.com/office/drawing/2014/main" id="{1CCE2E26-692D-9EE7-6D7F-C4B060899C20}"/>
              </a:ext>
            </a:extLst>
          </p:cNvPr>
          <p:cNvSpPr/>
          <p:nvPr/>
        </p:nvSpPr>
        <p:spPr>
          <a:xfrm>
            <a:off x="8342753" y="2626708"/>
            <a:ext cx="2784475" cy="857250"/>
          </a:xfrm>
          <a:prstGeom prst="rect">
            <a:avLst/>
          </a:prstGeom>
          <a:ln>
            <a:solidFill>
              <a:srgbClr val="FF0000"/>
            </a:solidFill>
            <a:round/>
          </a:ln>
        </p:spPr>
        <p:style>
          <a:lnRef idx="2">
            <a:schemeClr val="accent6"/>
          </a:lnRef>
          <a:fillRef idx="1">
            <a:schemeClr val="lt1"/>
          </a:fillRef>
          <a:effectRef idx="0">
            <a:schemeClr val="accent6"/>
          </a:effectRef>
          <a:fontRef idx="minor"/>
        </p:style>
        <p:txBody>
          <a:bodyPr lIns="90000" tIns="45000" rIns="90000" bIns="45000" anchor="ctr"/>
          <a:lstStyle/>
          <a:p>
            <a:pPr algn="ctr" fontAlgn="auto">
              <a:spcBef>
                <a:spcPts val="0"/>
              </a:spcBef>
              <a:spcAft>
                <a:spcPts val="0"/>
              </a:spcAft>
              <a:defRPr/>
            </a:pPr>
            <a:r>
              <a:rPr lang="it-IT" sz="1400" b="1" spc="-1" dirty="0">
                <a:solidFill>
                  <a:srgbClr val="000000"/>
                </a:solidFill>
              </a:rPr>
              <a:t>«CORPO DENTRO, CORPO FUORI»</a:t>
            </a:r>
          </a:p>
          <a:p>
            <a:pPr algn="ctr" fontAlgn="auto">
              <a:spcBef>
                <a:spcPts val="0"/>
              </a:spcBef>
              <a:spcAft>
                <a:spcPts val="0"/>
              </a:spcAft>
              <a:defRPr/>
            </a:pPr>
            <a:r>
              <a:rPr lang="it-IT" sz="1400" b="1" spc="-1" dirty="0">
                <a:solidFill>
                  <a:srgbClr val="000000"/>
                </a:solidFill>
              </a:rPr>
              <a:t>attività motoria</a:t>
            </a:r>
          </a:p>
          <a:p>
            <a:pPr algn="ctr" fontAlgn="auto">
              <a:spcBef>
                <a:spcPts val="0"/>
              </a:spcBef>
              <a:spcAft>
                <a:spcPts val="0"/>
              </a:spcAft>
              <a:defRPr/>
            </a:pPr>
            <a:r>
              <a:rPr lang="it-IT" sz="1400" spc="-1" dirty="0">
                <a:solidFill>
                  <a:srgbClr val="000000"/>
                </a:solidFill>
              </a:rPr>
              <a:t>ottobre - maggio</a:t>
            </a:r>
            <a:endParaRPr lang="it-IT" sz="1400" spc="-1" dirty="0"/>
          </a:p>
          <a:p>
            <a:pPr algn="ctr" fontAlgn="auto">
              <a:spcBef>
                <a:spcPts val="0"/>
              </a:spcBef>
              <a:spcAft>
                <a:spcPts val="0"/>
              </a:spcAft>
              <a:defRPr/>
            </a:pPr>
            <a:endParaRPr lang="it-IT" sz="1200" spc="-1" dirty="0">
              <a:latin typeface="Arial"/>
            </a:endParaRPr>
          </a:p>
        </p:txBody>
      </p:sp>
      <p:sp>
        <p:nvSpPr>
          <p:cNvPr id="19" name="CustomShape 3">
            <a:extLst>
              <a:ext uri="{FF2B5EF4-FFF2-40B4-BE49-F238E27FC236}">
                <a16:creationId xmlns="" xmlns:a16="http://schemas.microsoft.com/office/drawing/2014/main" id="{94FA656D-6CB3-6DD6-D33A-A3FE0D68AEBD}"/>
              </a:ext>
            </a:extLst>
          </p:cNvPr>
          <p:cNvSpPr/>
          <p:nvPr/>
        </p:nvSpPr>
        <p:spPr>
          <a:xfrm>
            <a:off x="575309" y="4290909"/>
            <a:ext cx="2784475" cy="857250"/>
          </a:xfrm>
          <a:prstGeom prst="rect">
            <a:avLst/>
          </a:prstGeom>
          <a:ln>
            <a:solidFill>
              <a:srgbClr val="FF0000"/>
            </a:solidFill>
            <a:round/>
          </a:ln>
        </p:spPr>
        <p:style>
          <a:lnRef idx="2">
            <a:schemeClr val="accent6"/>
          </a:lnRef>
          <a:fillRef idx="1">
            <a:schemeClr val="lt1"/>
          </a:fillRef>
          <a:effectRef idx="0">
            <a:schemeClr val="accent6"/>
          </a:effectRef>
          <a:fontRef idx="minor"/>
        </p:style>
        <p:txBody>
          <a:bodyPr lIns="90000" tIns="45000" rIns="90000" bIns="45000" anchor="ctr"/>
          <a:lstStyle/>
          <a:p>
            <a:pPr algn="ctr" fontAlgn="auto">
              <a:spcBef>
                <a:spcPts val="0"/>
              </a:spcBef>
              <a:spcAft>
                <a:spcPts val="0"/>
              </a:spcAft>
              <a:defRPr/>
            </a:pPr>
            <a:r>
              <a:rPr lang="it-IT" sz="1400" b="1" spc="-1" dirty="0">
                <a:solidFill>
                  <a:srgbClr val="000000"/>
                </a:solidFill>
              </a:rPr>
              <a:t>«ASCOLTO, CAPISCO, RISOLVO»</a:t>
            </a:r>
            <a:endParaRPr lang="it-IT" sz="1400" spc="-1" dirty="0"/>
          </a:p>
          <a:p>
            <a:pPr algn="ctr" fontAlgn="auto">
              <a:spcBef>
                <a:spcPts val="0"/>
              </a:spcBef>
              <a:spcAft>
                <a:spcPts val="0"/>
              </a:spcAft>
              <a:defRPr/>
            </a:pPr>
            <a:r>
              <a:rPr lang="it-IT" sz="1400" spc="-1" dirty="0">
                <a:solidFill>
                  <a:srgbClr val="000000"/>
                </a:solidFill>
              </a:rPr>
              <a:t>ottobre - aprile</a:t>
            </a:r>
            <a:endParaRPr lang="it-IT" sz="1400" spc="-1" dirty="0"/>
          </a:p>
        </p:txBody>
      </p:sp>
      <p:sp>
        <p:nvSpPr>
          <p:cNvPr id="21" name="CustomShape 3">
            <a:extLst>
              <a:ext uri="{FF2B5EF4-FFF2-40B4-BE49-F238E27FC236}">
                <a16:creationId xmlns="" xmlns:a16="http://schemas.microsoft.com/office/drawing/2014/main" id="{2D93D872-97EB-F81D-1F94-11A2A6B524C6}"/>
              </a:ext>
            </a:extLst>
          </p:cNvPr>
          <p:cNvSpPr/>
          <p:nvPr/>
        </p:nvSpPr>
        <p:spPr>
          <a:xfrm>
            <a:off x="304459" y="3103642"/>
            <a:ext cx="3326176" cy="857250"/>
          </a:xfrm>
          <a:prstGeom prst="rect">
            <a:avLst/>
          </a:prstGeom>
          <a:ln>
            <a:solidFill>
              <a:srgbClr val="FF0000"/>
            </a:solidFill>
            <a:round/>
          </a:ln>
        </p:spPr>
        <p:style>
          <a:lnRef idx="2">
            <a:schemeClr val="accent6"/>
          </a:lnRef>
          <a:fillRef idx="1">
            <a:schemeClr val="lt1"/>
          </a:fillRef>
          <a:effectRef idx="0">
            <a:schemeClr val="accent6"/>
          </a:effectRef>
          <a:fontRef idx="minor"/>
        </p:style>
        <p:txBody>
          <a:bodyPr lIns="90000" tIns="45000" rIns="90000" bIns="45000" anchor="ctr"/>
          <a:lstStyle/>
          <a:p>
            <a:pPr algn="ctr" fontAlgn="auto">
              <a:spcBef>
                <a:spcPts val="0"/>
              </a:spcBef>
              <a:spcAft>
                <a:spcPts val="0"/>
              </a:spcAft>
              <a:defRPr/>
            </a:pPr>
            <a:r>
              <a:rPr lang="it-IT" sz="1400" b="1" spc="-1" dirty="0">
                <a:solidFill>
                  <a:srgbClr val="000000"/>
                </a:solidFill>
              </a:rPr>
              <a:t>«UNA CONTINUA SCOPERTA»</a:t>
            </a:r>
          </a:p>
          <a:p>
            <a:pPr algn="ctr" fontAlgn="auto">
              <a:spcBef>
                <a:spcPts val="0"/>
              </a:spcBef>
              <a:spcAft>
                <a:spcPts val="0"/>
              </a:spcAft>
              <a:defRPr/>
            </a:pPr>
            <a:r>
              <a:rPr lang="it-IT" sz="1400" b="1" spc="-1" dirty="0">
                <a:solidFill>
                  <a:srgbClr val="000000"/>
                </a:solidFill>
              </a:rPr>
              <a:t>FESTA</a:t>
            </a:r>
            <a:r>
              <a:rPr lang="it-IT" sz="1400" spc="-1" dirty="0">
                <a:solidFill>
                  <a:srgbClr val="000000"/>
                </a:solidFill>
              </a:rPr>
              <a:t> </a:t>
            </a:r>
          </a:p>
          <a:p>
            <a:pPr algn="ctr" fontAlgn="auto">
              <a:spcBef>
                <a:spcPts val="0"/>
              </a:spcBef>
              <a:spcAft>
                <a:spcPts val="0"/>
              </a:spcAft>
              <a:defRPr/>
            </a:pPr>
            <a:r>
              <a:rPr lang="it-IT" sz="1400" spc="-1" dirty="0">
                <a:solidFill>
                  <a:srgbClr val="000000"/>
                </a:solidFill>
              </a:rPr>
              <a:t>maggio- giugno</a:t>
            </a:r>
            <a:endParaRPr lang="it-IT" sz="1400" spc="-1" dirty="0"/>
          </a:p>
        </p:txBody>
      </p:sp>
      <p:sp>
        <p:nvSpPr>
          <p:cNvPr id="13" name="CustomShape 1">
            <a:extLst>
              <a:ext uri="{FF2B5EF4-FFF2-40B4-BE49-F238E27FC236}">
                <a16:creationId xmlns="" xmlns:a16="http://schemas.microsoft.com/office/drawing/2014/main" id="{EFA04573-06BB-9BBC-5FD7-1AAACCC746A3}"/>
              </a:ext>
            </a:extLst>
          </p:cNvPr>
          <p:cNvSpPr/>
          <p:nvPr/>
        </p:nvSpPr>
        <p:spPr>
          <a:xfrm>
            <a:off x="3919631" y="2771780"/>
            <a:ext cx="4054118" cy="1152525"/>
          </a:xfrm>
          <a:prstGeom prst="rect">
            <a:avLst/>
          </a:prstGeom>
          <a:solidFill>
            <a:srgbClr val="FF0000"/>
          </a:solidFill>
          <a:ln>
            <a:solidFill>
              <a:srgbClr val="FFC000"/>
            </a:solidFill>
            <a:round/>
          </a:ln>
        </p:spPr>
        <p:style>
          <a:lnRef idx="2">
            <a:schemeClr val="accent6"/>
          </a:lnRef>
          <a:fillRef idx="1">
            <a:schemeClr val="lt1"/>
          </a:fillRef>
          <a:effectRef idx="0">
            <a:schemeClr val="accent6"/>
          </a:effectRef>
          <a:fontRef idx="minor"/>
        </p:style>
        <p:txBody>
          <a:bodyPr lIns="90000" tIns="45000" rIns="90000" bIns="45000" anchor="ctr"/>
          <a:lstStyle/>
          <a:p>
            <a:pPr algn="ctr" fontAlgn="auto">
              <a:spcBef>
                <a:spcPts val="0"/>
              </a:spcBef>
              <a:spcAft>
                <a:spcPts val="0"/>
              </a:spcAft>
              <a:defRPr/>
            </a:pPr>
            <a:r>
              <a:rPr lang="it-IT" sz="1600" b="1" spc="-1" dirty="0">
                <a:solidFill>
                  <a:srgbClr val="FFFFFF"/>
                </a:solidFill>
                <a:latin typeface="Comic Sans MS"/>
              </a:rPr>
              <a:t>«UNA CONTINUA SCOPERTA»</a:t>
            </a:r>
          </a:p>
          <a:p>
            <a:pPr algn="ctr" fontAlgn="auto">
              <a:spcBef>
                <a:spcPts val="0"/>
              </a:spcBef>
              <a:spcAft>
                <a:spcPts val="0"/>
              </a:spcAft>
              <a:defRPr/>
            </a:pPr>
            <a:r>
              <a:rPr lang="it-IT" sz="1600" b="1" spc="-1" dirty="0">
                <a:solidFill>
                  <a:srgbClr val="FFFFFF"/>
                </a:solidFill>
                <a:latin typeface="Comic Sans MS"/>
              </a:rPr>
              <a:t>TRASVERSALI SEZIONE E INTERSEZIONE</a:t>
            </a:r>
            <a:endParaRPr lang="it-IT" sz="1600" spc="-1" dirty="0">
              <a:latin typeface="Arial"/>
            </a:endParaRPr>
          </a:p>
        </p:txBody>
      </p:sp>
      <p:sp>
        <p:nvSpPr>
          <p:cNvPr id="3" name="CustomShape 6">
            <a:extLst>
              <a:ext uri="{FF2B5EF4-FFF2-40B4-BE49-F238E27FC236}">
                <a16:creationId xmlns="" xmlns:a16="http://schemas.microsoft.com/office/drawing/2014/main" id="{3C4460E5-F702-642C-17BF-3B9E499FF0DA}"/>
              </a:ext>
            </a:extLst>
          </p:cNvPr>
          <p:cNvSpPr/>
          <p:nvPr/>
        </p:nvSpPr>
        <p:spPr>
          <a:xfrm>
            <a:off x="5427406" y="4657597"/>
            <a:ext cx="2546343" cy="1212850"/>
          </a:xfrm>
          <a:prstGeom prst="rect">
            <a:avLst/>
          </a:prstGeom>
          <a:ln>
            <a:solidFill>
              <a:srgbClr val="FF0000"/>
            </a:solidFill>
            <a:round/>
          </a:ln>
        </p:spPr>
        <p:style>
          <a:lnRef idx="2">
            <a:schemeClr val="accent6"/>
          </a:lnRef>
          <a:fillRef idx="1">
            <a:schemeClr val="lt1"/>
          </a:fillRef>
          <a:effectRef idx="0">
            <a:schemeClr val="accent6"/>
          </a:effectRef>
          <a:fontRef idx="minor"/>
        </p:style>
        <p:txBody>
          <a:bodyPr lIns="90000" tIns="45000" rIns="90000" bIns="45000" anchor="ctr"/>
          <a:lstStyle/>
          <a:p>
            <a:pPr algn="ctr" fontAlgn="auto">
              <a:spcBef>
                <a:spcPts val="0"/>
              </a:spcBef>
              <a:spcAft>
                <a:spcPts val="0"/>
              </a:spcAft>
              <a:defRPr/>
            </a:pPr>
            <a:r>
              <a:rPr lang="it-IT" sz="1400" b="1" spc="-1" dirty="0">
                <a:solidFill>
                  <a:srgbClr val="000000"/>
                </a:solidFill>
              </a:rPr>
              <a:t>«</a:t>
            </a:r>
            <a:r>
              <a:rPr lang="it-IT" sz="1400" b="1" dirty="0">
                <a:cs typeface="Arial" panose="020B0604020202020204" pitchFamily="34" charset="0"/>
              </a:rPr>
              <a:t>MI MUOVO… SENTO, PENSO</a:t>
            </a:r>
            <a:r>
              <a:rPr lang="it-IT" sz="1400" b="1" spc="-1" dirty="0">
                <a:solidFill>
                  <a:srgbClr val="000000"/>
                </a:solidFill>
              </a:rPr>
              <a:t>» </a:t>
            </a:r>
          </a:p>
          <a:p>
            <a:pPr algn="ctr" fontAlgn="auto">
              <a:spcBef>
                <a:spcPts val="0"/>
              </a:spcBef>
              <a:spcAft>
                <a:spcPts val="0"/>
              </a:spcAft>
              <a:defRPr/>
            </a:pPr>
            <a:r>
              <a:rPr lang="it-IT" sz="1400" b="1" spc="-1" dirty="0">
                <a:solidFill>
                  <a:srgbClr val="000000"/>
                </a:solidFill>
              </a:rPr>
              <a:t>topologico</a:t>
            </a:r>
            <a:endParaRPr lang="it-IT" sz="1400" spc="-1" dirty="0"/>
          </a:p>
          <a:p>
            <a:pPr algn="ctr" fontAlgn="auto">
              <a:spcBef>
                <a:spcPts val="0"/>
              </a:spcBef>
              <a:spcAft>
                <a:spcPts val="0"/>
              </a:spcAft>
              <a:defRPr/>
            </a:pPr>
            <a:r>
              <a:rPr lang="it-IT" sz="1400" spc="-1" dirty="0">
                <a:solidFill>
                  <a:srgbClr val="000000"/>
                </a:solidFill>
              </a:rPr>
              <a:t>ottobre - aprile</a:t>
            </a:r>
            <a:endParaRPr lang="it-IT" sz="1400" spc="-1" dirty="0"/>
          </a:p>
        </p:txBody>
      </p:sp>
      <p:sp>
        <p:nvSpPr>
          <p:cNvPr id="14" name="CustomShape 3">
            <a:extLst>
              <a:ext uri="{FF2B5EF4-FFF2-40B4-BE49-F238E27FC236}">
                <a16:creationId xmlns="" xmlns:a16="http://schemas.microsoft.com/office/drawing/2014/main" id="{0268D418-F110-AF35-41D7-9CD023F5B405}"/>
              </a:ext>
            </a:extLst>
          </p:cNvPr>
          <p:cNvSpPr/>
          <p:nvPr/>
        </p:nvSpPr>
        <p:spPr>
          <a:xfrm>
            <a:off x="3658216" y="290889"/>
            <a:ext cx="3954831" cy="1414621"/>
          </a:xfrm>
          <a:prstGeom prst="rect">
            <a:avLst/>
          </a:prstGeom>
          <a:ln>
            <a:solidFill>
              <a:srgbClr val="FF0000"/>
            </a:solidFill>
            <a:round/>
          </a:ln>
        </p:spPr>
        <p:style>
          <a:lnRef idx="2">
            <a:schemeClr val="accent6"/>
          </a:lnRef>
          <a:fillRef idx="1">
            <a:schemeClr val="lt1"/>
          </a:fillRef>
          <a:effectRef idx="0">
            <a:schemeClr val="accent6"/>
          </a:effectRef>
          <a:fontRef idx="minor"/>
        </p:style>
        <p:txBody>
          <a:bodyPr lIns="90000" tIns="45000" rIns="90000" bIns="45000" anchor="ctr"/>
          <a:lstStyle/>
          <a:p>
            <a:pPr algn="ctr" fontAlgn="auto">
              <a:spcBef>
                <a:spcPts val="0"/>
              </a:spcBef>
              <a:spcAft>
                <a:spcPts val="0"/>
              </a:spcAft>
              <a:defRPr/>
            </a:pPr>
            <a:r>
              <a:rPr lang="it-IT" sz="1400" b="1" spc="-1" dirty="0">
                <a:solidFill>
                  <a:srgbClr val="000000"/>
                </a:solidFill>
              </a:rPr>
              <a:t>« UNA CONTINUA SCOPERTA»</a:t>
            </a:r>
          </a:p>
          <a:p>
            <a:pPr algn="ctr" fontAlgn="auto">
              <a:spcBef>
                <a:spcPts val="0"/>
              </a:spcBef>
              <a:spcAft>
                <a:spcPts val="0"/>
              </a:spcAft>
              <a:defRPr/>
            </a:pPr>
            <a:r>
              <a:rPr lang="it-IT" sz="1400" b="1" spc="-1" dirty="0">
                <a:solidFill>
                  <a:srgbClr val="000000"/>
                </a:solidFill>
              </a:rPr>
              <a:t>IRC</a:t>
            </a:r>
          </a:p>
          <a:p>
            <a:pPr algn="ctr" fontAlgn="auto">
              <a:spcBef>
                <a:spcPts val="0"/>
              </a:spcBef>
              <a:spcAft>
                <a:spcPts val="0"/>
              </a:spcAft>
              <a:defRPr/>
            </a:pPr>
            <a:endParaRPr lang="it-IT" sz="1400" spc="-1" dirty="0">
              <a:solidFill>
                <a:srgbClr val="000000"/>
              </a:solidFill>
            </a:endParaRPr>
          </a:p>
          <a:p>
            <a:pPr algn="ctr" fontAlgn="auto">
              <a:spcBef>
                <a:spcPts val="0"/>
              </a:spcBef>
              <a:spcAft>
                <a:spcPts val="0"/>
              </a:spcAft>
              <a:defRPr/>
            </a:pPr>
            <a:r>
              <a:rPr lang="it-IT" sz="1400" b="1" spc="-1" dirty="0">
                <a:solidFill>
                  <a:srgbClr val="000000"/>
                </a:solidFill>
              </a:rPr>
              <a:t>«I VOLTI DI DIO»</a:t>
            </a:r>
          </a:p>
          <a:p>
            <a:pPr algn="ctr" fontAlgn="auto">
              <a:spcBef>
                <a:spcPts val="0"/>
              </a:spcBef>
              <a:spcAft>
                <a:spcPts val="0"/>
              </a:spcAft>
              <a:defRPr/>
            </a:pPr>
            <a:r>
              <a:rPr lang="it-IT" sz="1400" spc="-1" dirty="0">
                <a:solidFill>
                  <a:srgbClr val="000000"/>
                </a:solidFill>
              </a:rPr>
              <a:t>gennaio - maggio</a:t>
            </a:r>
          </a:p>
          <a:p>
            <a:pPr algn="ctr" fontAlgn="auto">
              <a:spcBef>
                <a:spcPts val="0"/>
              </a:spcBef>
              <a:spcAft>
                <a:spcPts val="0"/>
              </a:spcAft>
              <a:defRPr/>
            </a:pPr>
            <a:endParaRPr lang="it-IT" sz="1400" spc="-1" dirty="0">
              <a:solidFill>
                <a:srgbClr val="000000"/>
              </a:solidFill>
              <a:latin typeface="Arial Narrow"/>
            </a:endParaRPr>
          </a:p>
        </p:txBody>
      </p:sp>
      <p:sp>
        <p:nvSpPr>
          <p:cNvPr id="4" name="CustomShape 6">
            <a:extLst>
              <a:ext uri="{FF2B5EF4-FFF2-40B4-BE49-F238E27FC236}">
                <a16:creationId xmlns="" xmlns:a16="http://schemas.microsoft.com/office/drawing/2014/main" id="{C283E1F3-7DD7-214B-1869-27D5E7234CEC}"/>
              </a:ext>
            </a:extLst>
          </p:cNvPr>
          <p:cNvSpPr/>
          <p:nvPr/>
        </p:nvSpPr>
        <p:spPr>
          <a:xfrm>
            <a:off x="7830354" y="987553"/>
            <a:ext cx="2635428" cy="1212850"/>
          </a:xfrm>
          <a:prstGeom prst="rect">
            <a:avLst/>
          </a:prstGeom>
          <a:ln>
            <a:solidFill>
              <a:srgbClr val="FF0000"/>
            </a:solidFill>
            <a:round/>
          </a:ln>
        </p:spPr>
        <p:style>
          <a:lnRef idx="2">
            <a:schemeClr val="accent6"/>
          </a:lnRef>
          <a:fillRef idx="1">
            <a:schemeClr val="lt1"/>
          </a:fillRef>
          <a:effectRef idx="0">
            <a:schemeClr val="accent6"/>
          </a:effectRef>
          <a:fontRef idx="minor"/>
        </p:style>
        <p:txBody>
          <a:bodyPr lIns="90000" tIns="45000" rIns="90000" bIns="45000" anchor="ctr"/>
          <a:lstStyle/>
          <a:p>
            <a:pPr algn="ctr" fontAlgn="auto">
              <a:spcBef>
                <a:spcPts val="0"/>
              </a:spcBef>
              <a:spcAft>
                <a:spcPts val="0"/>
              </a:spcAft>
              <a:defRPr/>
            </a:pPr>
            <a:r>
              <a:rPr lang="it-IT" sz="1400" b="1" spc="-1" dirty="0">
                <a:solidFill>
                  <a:srgbClr val="000000"/>
                </a:solidFill>
              </a:rPr>
              <a:t>«LA BOTTEGA FANTASTICA»</a:t>
            </a:r>
          </a:p>
          <a:p>
            <a:pPr algn="ctr" fontAlgn="auto">
              <a:spcBef>
                <a:spcPts val="0"/>
              </a:spcBef>
              <a:spcAft>
                <a:spcPts val="0"/>
              </a:spcAft>
              <a:defRPr/>
            </a:pPr>
            <a:r>
              <a:rPr lang="it-IT" sz="1400" b="1" spc="-1" dirty="0">
                <a:solidFill>
                  <a:srgbClr val="000000"/>
                </a:solidFill>
              </a:rPr>
              <a:t>prestito libri </a:t>
            </a:r>
            <a:r>
              <a:rPr lang="it-IT" sz="1400" spc="-1" dirty="0">
                <a:solidFill>
                  <a:srgbClr val="000000"/>
                </a:solidFill>
              </a:rPr>
              <a:t>   </a:t>
            </a:r>
            <a:endParaRPr lang="it-IT" sz="1400" spc="-1" dirty="0"/>
          </a:p>
          <a:p>
            <a:pPr algn="ctr" fontAlgn="auto">
              <a:spcBef>
                <a:spcPts val="0"/>
              </a:spcBef>
              <a:spcAft>
                <a:spcPts val="0"/>
              </a:spcAft>
              <a:defRPr/>
            </a:pPr>
            <a:r>
              <a:rPr lang="it-IT" sz="1400" spc="-1" dirty="0">
                <a:solidFill>
                  <a:srgbClr val="000000"/>
                </a:solidFill>
              </a:rPr>
              <a:t>ottobre - aprile</a:t>
            </a:r>
            <a:endParaRPr lang="it-IT" sz="1400" spc="-1" dirty="0"/>
          </a:p>
        </p:txBody>
      </p:sp>
      <p:sp>
        <p:nvSpPr>
          <p:cNvPr id="15" name="CustomShape 3">
            <a:extLst>
              <a:ext uri="{FF2B5EF4-FFF2-40B4-BE49-F238E27FC236}">
                <a16:creationId xmlns="" xmlns:a16="http://schemas.microsoft.com/office/drawing/2014/main" id="{B9EACB21-7129-EE3E-E227-DF2F999B342B}"/>
              </a:ext>
            </a:extLst>
          </p:cNvPr>
          <p:cNvSpPr/>
          <p:nvPr/>
        </p:nvSpPr>
        <p:spPr>
          <a:xfrm>
            <a:off x="420858" y="1916375"/>
            <a:ext cx="2784475" cy="857250"/>
          </a:xfrm>
          <a:prstGeom prst="rect">
            <a:avLst/>
          </a:prstGeom>
          <a:ln>
            <a:solidFill>
              <a:srgbClr val="FF0000"/>
            </a:solidFill>
            <a:round/>
          </a:ln>
        </p:spPr>
        <p:style>
          <a:lnRef idx="2">
            <a:schemeClr val="accent6"/>
          </a:lnRef>
          <a:fillRef idx="1">
            <a:schemeClr val="lt1"/>
          </a:fillRef>
          <a:effectRef idx="0">
            <a:schemeClr val="accent6"/>
          </a:effectRef>
          <a:fontRef idx="minor"/>
        </p:style>
        <p:txBody>
          <a:bodyPr lIns="90000" tIns="45000" rIns="90000" bIns="45000" anchor="ctr"/>
          <a:lstStyle/>
          <a:p>
            <a:pPr algn="ctr" fontAlgn="auto">
              <a:spcBef>
                <a:spcPts val="0"/>
              </a:spcBef>
              <a:spcAft>
                <a:spcPts val="0"/>
              </a:spcAft>
              <a:defRPr/>
            </a:pPr>
            <a:r>
              <a:rPr lang="it-IT" sz="1400" b="1" spc="-1" dirty="0">
                <a:solidFill>
                  <a:srgbClr val="000000"/>
                </a:solidFill>
              </a:rPr>
              <a:t>«UNA COSA E DOPO UN’ALTRA»</a:t>
            </a:r>
          </a:p>
          <a:p>
            <a:pPr algn="ctr" fontAlgn="auto">
              <a:spcBef>
                <a:spcPts val="0"/>
              </a:spcBef>
              <a:spcAft>
                <a:spcPts val="0"/>
              </a:spcAft>
              <a:defRPr/>
            </a:pPr>
            <a:r>
              <a:rPr lang="it-IT" sz="1400" b="1" spc="-1" dirty="0">
                <a:solidFill>
                  <a:srgbClr val="000000"/>
                </a:solidFill>
              </a:rPr>
              <a:t>le routine</a:t>
            </a:r>
            <a:endParaRPr lang="it-IT" sz="1400" b="1" spc="-1" dirty="0"/>
          </a:p>
          <a:p>
            <a:pPr algn="ctr" fontAlgn="auto">
              <a:spcBef>
                <a:spcPts val="0"/>
              </a:spcBef>
              <a:spcAft>
                <a:spcPts val="0"/>
              </a:spcAft>
              <a:defRPr/>
            </a:pPr>
            <a:r>
              <a:rPr lang="it-IT" sz="1400" spc="-1" dirty="0">
                <a:solidFill>
                  <a:srgbClr val="000000"/>
                </a:solidFill>
              </a:rPr>
              <a:t>ottobre - maggio</a:t>
            </a:r>
            <a:endParaRPr lang="it-IT" sz="1400" spc="-1" dirty="0"/>
          </a:p>
        </p:txBody>
      </p:sp>
      <p:sp>
        <p:nvSpPr>
          <p:cNvPr id="2" name="Rettangolo 1">
            <a:extLst>
              <a:ext uri="{FF2B5EF4-FFF2-40B4-BE49-F238E27FC236}">
                <a16:creationId xmlns="" xmlns:a16="http://schemas.microsoft.com/office/drawing/2014/main" id="{C8B5D8C2-B899-BD7A-3F97-E11C95278A08}"/>
              </a:ext>
            </a:extLst>
          </p:cNvPr>
          <p:cNvSpPr/>
          <p:nvPr/>
        </p:nvSpPr>
        <p:spPr>
          <a:xfrm>
            <a:off x="859537" y="868680"/>
            <a:ext cx="2527828" cy="914400"/>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it-IT" sz="1400" b="1" dirty="0"/>
              <a:t>«ENGLISH IS </a:t>
            </a:r>
            <a:r>
              <a:rPr lang="it-IT" sz="1400" b="1" dirty="0" err="1"/>
              <a:t>FUNtastic</a:t>
            </a:r>
            <a:r>
              <a:rPr lang="it-IT" sz="1400" b="1" dirty="0"/>
              <a:t>!»</a:t>
            </a:r>
          </a:p>
          <a:p>
            <a:pPr algn="ctr"/>
            <a:r>
              <a:rPr lang="it-IT" sz="1400" b="1" dirty="0"/>
              <a:t>progetto in lingua inglese</a:t>
            </a:r>
          </a:p>
          <a:p>
            <a:pPr algn="ctr"/>
            <a:r>
              <a:rPr lang="it-IT" sz="1400" dirty="0"/>
              <a:t>ottobre - maggio</a:t>
            </a:r>
          </a:p>
        </p:txBody>
      </p:sp>
      <p:sp>
        <p:nvSpPr>
          <p:cNvPr id="5" name="CustomShape 6">
            <a:extLst>
              <a:ext uri="{FF2B5EF4-FFF2-40B4-BE49-F238E27FC236}">
                <a16:creationId xmlns="" xmlns:a16="http://schemas.microsoft.com/office/drawing/2014/main" id="{BFA6B80A-1839-F63E-7A67-AA5816F04864}"/>
              </a:ext>
            </a:extLst>
          </p:cNvPr>
          <p:cNvSpPr/>
          <p:nvPr/>
        </p:nvSpPr>
        <p:spPr>
          <a:xfrm>
            <a:off x="8342752" y="5264022"/>
            <a:ext cx="2931799" cy="1212850"/>
          </a:xfrm>
          <a:prstGeom prst="rect">
            <a:avLst/>
          </a:prstGeom>
          <a:ln>
            <a:solidFill>
              <a:srgbClr val="FF0000"/>
            </a:solidFill>
            <a:round/>
          </a:ln>
        </p:spPr>
        <p:style>
          <a:lnRef idx="2">
            <a:schemeClr val="accent6"/>
          </a:lnRef>
          <a:fillRef idx="1">
            <a:schemeClr val="lt1"/>
          </a:fillRef>
          <a:effectRef idx="0">
            <a:schemeClr val="accent6"/>
          </a:effectRef>
          <a:fontRef idx="minor"/>
        </p:style>
        <p:txBody>
          <a:bodyPr lIns="90000" tIns="45000" rIns="90000" bIns="45000" anchor="ctr"/>
          <a:lstStyle/>
          <a:p>
            <a:pPr algn="ctr">
              <a:defRPr/>
            </a:pPr>
            <a:r>
              <a:rPr lang="it-IT" sz="1400" b="1" dirty="0">
                <a:latin typeface="Aptos Narrow" panose="020B0004020202020204" pitchFamily="34" charset="0"/>
                <a:cs typeface="Arial" panose="020B0604020202020204" pitchFamily="34" charset="0"/>
              </a:rPr>
              <a:t>«</a:t>
            </a:r>
            <a:r>
              <a:rPr lang="it-IT" sz="1400" b="1" dirty="0">
                <a:cs typeface="Arial" panose="020B0604020202020204" pitchFamily="34" charset="0"/>
              </a:rPr>
              <a:t>CONOSCO IL MIO CORPO»</a:t>
            </a:r>
            <a:endParaRPr lang="it-IT" sz="1400" b="1" spc="-1" dirty="0">
              <a:solidFill>
                <a:srgbClr val="000000"/>
              </a:solidFill>
            </a:endParaRPr>
          </a:p>
          <a:p>
            <a:pPr algn="ctr" fontAlgn="auto">
              <a:spcBef>
                <a:spcPts val="0"/>
              </a:spcBef>
              <a:spcAft>
                <a:spcPts val="0"/>
              </a:spcAft>
              <a:defRPr/>
            </a:pPr>
            <a:r>
              <a:rPr lang="it-IT" sz="1400" spc="-1" dirty="0">
                <a:solidFill>
                  <a:srgbClr val="000000"/>
                </a:solidFill>
              </a:rPr>
              <a:t>ottobre - dicembre</a:t>
            </a:r>
            <a:endParaRPr lang="it-IT" sz="1400" spc="-1" dirty="0"/>
          </a:p>
        </p:txBody>
      </p:sp>
    </p:spTree>
    <p:extLst>
      <p:ext uri="{BB962C8B-B14F-4D97-AF65-F5344CB8AC3E}">
        <p14:creationId xmlns:p14="http://schemas.microsoft.com/office/powerpoint/2010/main" val="41166618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 xmlns:a16="http://schemas.microsoft.com/office/drawing/2014/main" id="{D690B39C-519A-3683-95C9-BBA1D70D71DB}"/>
              </a:ext>
            </a:extLst>
          </p:cNvPr>
          <p:cNvSpPr/>
          <p:nvPr/>
        </p:nvSpPr>
        <p:spPr>
          <a:xfrm>
            <a:off x="304798" y="1414613"/>
            <a:ext cx="11669839" cy="573627"/>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rgbClr val="FF0000"/>
                </a:solidFill>
                <a:effectLst/>
                <a:ea typeface="Times New Roman" pitchFamily="18" charset="0"/>
                <a:cs typeface="Arial Narrow" pitchFamily="34" charset="0"/>
              </a:rPr>
              <a:t>COMPETENZA CHIAVE EUROPEA: COMPETENZA ALFABETICA FUNZIONALE</a:t>
            </a:r>
          </a:p>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rgbClr val="FF0000"/>
                </a:solidFill>
                <a:effectLst/>
                <a:ea typeface="Times New Roman" pitchFamily="18" charset="0"/>
                <a:cs typeface="Arial Narrow" pitchFamily="34" charset="0"/>
              </a:rPr>
              <a:t>Competenza specifica: </a:t>
            </a:r>
            <a:r>
              <a:rPr lang="it-IT" sz="1400" dirty="0">
                <a:cs typeface="Arial MT"/>
              </a:rPr>
              <a:t>P</a:t>
            </a:r>
            <a:r>
              <a:rPr lang="it-IT" sz="1400" spc="-10" dirty="0">
                <a:cs typeface="Arial MT"/>
              </a:rPr>
              <a:t>a</a:t>
            </a:r>
            <a:r>
              <a:rPr lang="it-IT" sz="1400" spc="5" dirty="0">
                <a:cs typeface="Arial MT"/>
              </a:rPr>
              <a:t>d</a:t>
            </a:r>
            <a:r>
              <a:rPr lang="it-IT" sz="1400" spc="-5" dirty="0">
                <a:cs typeface="Arial MT"/>
              </a:rPr>
              <a:t>r</a:t>
            </a:r>
            <a:r>
              <a:rPr lang="it-IT" sz="1400" spc="-10" dirty="0">
                <a:cs typeface="Arial MT"/>
              </a:rPr>
              <a:t>o</a:t>
            </a:r>
            <a:r>
              <a:rPr lang="it-IT" sz="1400" spc="5" dirty="0">
                <a:cs typeface="Arial MT"/>
              </a:rPr>
              <a:t>n</a:t>
            </a:r>
            <a:r>
              <a:rPr lang="it-IT" sz="1400" spc="-10" dirty="0">
                <a:cs typeface="Arial MT"/>
              </a:rPr>
              <a:t>e</a:t>
            </a:r>
            <a:r>
              <a:rPr lang="it-IT" sz="1400" spc="5" dirty="0">
                <a:cs typeface="Arial MT"/>
              </a:rPr>
              <a:t>gg</a:t>
            </a:r>
            <a:r>
              <a:rPr lang="it-IT" sz="1400" spc="-15" dirty="0">
                <a:cs typeface="Arial MT"/>
              </a:rPr>
              <a:t>i</a:t>
            </a:r>
            <a:r>
              <a:rPr lang="it-IT" sz="1400" spc="5" dirty="0">
                <a:cs typeface="Arial MT"/>
              </a:rPr>
              <a:t>a</a:t>
            </a:r>
            <a:r>
              <a:rPr lang="it-IT" sz="1400" spc="-5" dirty="0">
                <a:cs typeface="Arial MT"/>
              </a:rPr>
              <a:t>r</a:t>
            </a:r>
            <a:r>
              <a:rPr lang="it-IT" sz="1400" dirty="0">
                <a:cs typeface="Arial MT"/>
              </a:rPr>
              <a:t>e</a:t>
            </a:r>
            <a:r>
              <a:rPr lang="it-IT" sz="1400" spc="-50" dirty="0">
                <a:cs typeface="Arial MT"/>
              </a:rPr>
              <a:t> </a:t>
            </a:r>
            <a:r>
              <a:rPr lang="it-IT" sz="1400" spc="5" dirty="0">
                <a:cs typeface="Arial MT"/>
              </a:rPr>
              <a:t>g</a:t>
            </a:r>
            <a:r>
              <a:rPr lang="it-IT" sz="1400" spc="-5" dirty="0">
                <a:cs typeface="Arial MT"/>
              </a:rPr>
              <a:t>l</a:t>
            </a:r>
            <a:r>
              <a:rPr lang="it-IT" sz="1400" dirty="0">
                <a:cs typeface="Arial MT"/>
              </a:rPr>
              <a:t>i</a:t>
            </a:r>
            <a:r>
              <a:rPr lang="it-IT" sz="1400" spc="-75" dirty="0">
                <a:cs typeface="Arial MT"/>
              </a:rPr>
              <a:t> </a:t>
            </a:r>
            <a:r>
              <a:rPr lang="it-IT" sz="1400" spc="5" dirty="0">
                <a:cs typeface="Arial MT"/>
              </a:rPr>
              <a:t>s</a:t>
            </a:r>
            <a:r>
              <a:rPr lang="it-IT" sz="1400" spc="-5" dirty="0">
                <a:cs typeface="Arial MT"/>
              </a:rPr>
              <a:t>tr</a:t>
            </a:r>
            <a:r>
              <a:rPr lang="it-IT" sz="1400" spc="5" dirty="0">
                <a:cs typeface="Arial MT"/>
              </a:rPr>
              <a:t>u</a:t>
            </a:r>
            <a:r>
              <a:rPr lang="it-IT" sz="1400" spc="-10" dirty="0">
                <a:cs typeface="Arial MT"/>
              </a:rPr>
              <a:t>m</a:t>
            </a:r>
            <a:r>
              <a:rPr lang="it-IT" sz="1400" spc="5" dirty="0">
                <a:cs typeface="Arial MT"/>
              </a:rPr>
              <a:t>en</a:t>
            </a:r>
            <a:r>
              <a:rPr lang="it-IT" sz="1400" spc="-5" dirty="0">
                <a:cs typeface="Arial MT"/>
              </a:rPr>
              <a:t>t</a:t>
            </a:r>
            <a:r>
              <a:rPr lang="it-IT" sz="1400" dirty="0">
                <a:cs typeface="Arial MT"/>
              </a:rPr>
              <a:t>i</a:t>
            </a:r>
            <a:r>
              <a:rPr lang="it-IT" sz="1400" spc="-60" dirty="0">
                <a:cs typeface="Arial MT"/>
              </a:rPr>
              <a:t> </a:t>
            </a:r>
            <a:r>
              <a:rPr lang="it-IT" sz="1400" spc="-10" dirty="0">
                <a:cs typeface="Arial MT"/>
              </a:rPr>
              <a:t>e</a:t>
            </a:r>
            <a:r>
              <a:rPr lang="it-IT" sz="1400" spc="5" dirty="0">
                <a:cs typeface="Arial MT"/>
              </a:rPr>
              <a:t>sp</a:t>
            </a:r>
            <a:r>
              <a:rPr lang="it-IT" sz="1400" spc="-20" dirty="0">
                <a:cs typeface="Arial MT"/>
              </a:rPr>
              <a:t>r</a:t>
            </a:r>
            <a:r>
              <a:rPr lang="it-IT" sz="1400" spc="5" dirty="0">
                <a:cs typeface="Arial MT"/>
              </a:rPr>
              <a:t>e</a:t>
            </a:r>
            <a:r>
              <a:rPr lang="it-IT" sz="1400" spc="-10" dirty="0">
                <a:cs typeface="Arial MT"/>
              </a:rPr>
              <a:t>s</a:t>
            </a:r>
            <a:r>
              <a:rPr lang="it-IT" sz="1400" spc="5" dirty="0">
                <a:cs typeface="Arial MT"/>
              </a:rPr>
              <a:t>s</a:t>
            </a:r>
            <a:r>
              <a:rPr lang="it-IT" sz="1400" spc="-5" dirty="0">
                <a:cs typeface="Arial MT"/>
              </a:rPr>
              <a:t>i</a:t>
            </a:r>
            <a:r>
              <a:rPr lang="it-IT" sz="1400" spc="5" dirty="0">
                <a:cs typeface="Arial MT"/>
              </a:rPr>
              <a:t>v</a:t>
            </a:r>
            <a:r>
              <a:rPr lang="it-IT" sz="1400" dirty="0">
                <a:cs typeface="Arial MT"/>
              </a:rPr>
              <a:t>i</a:t>
            </a:r>
            <a:r>
              <a:rPr lang="it-IT" sz="1400" spc="-60" dirty="0">
                <a:cs typeface="Arial MT"/>
              </a:rPr>
              <a:t> </a:t>
            </a:r>
            <a:r>
              <a:rPr lang="it-IT" sz="1400" dirty="0">
                <a:cs typeface="Arial MT"/>
              </a:rPr>
              <a:t>e </a:t>
            </a:r>
            <a:r>
              <a:rPr lang="it-IT" sz="1400" spc="-5" dirty="0">
                <a:cs typeface="Arial MT"/>
              </a:rPr>
              <a:t>l</a:t>
            </a:r>
            <a:r>
              <a:rPr lang="it-IT" sz="1400" spc="5" dirty="0">
                <a:cs typeface="Arial MT"/>
              </a:rPr>
              <a:t>e</a:t>
            </a:r>
            <a:r>
              <a:rPr lang="it-IT" sz="1400" spc="-10" dirty="0">
                <a:cs typeface="Arial MT"/>
              </a:rPr>
              <a:t>s</a:t>
            </a:r>
            <a:r>
              <a:rPr lang="it-IT" sz="1400" spc="5" dirty="0">
                <a:cs typeface="Arial MT"/>
              </a:rPr>
              <a:t>s</a:t>
            </a:r>
            <a:r>
              <a:rPr lang="it-IT" sz="1400" spc="-5" dirty="0">
                <a:cs typeface="Arial MT"/>
              </a:rPr>
              <a:t>i</a:t>
            </a:r>
            <a:r>
              <a:rPr lang="it-IT" sz="1400" spc="-10" dirty="0">
                <a:cs typeface="Arial MT"/>
              </a:rPr>
              <a:t>c</a:t>
            </a:r>
            <a:r>
              <a:rPr lang="it-IT" sz="1400" spc="5" dirty="0">
                <a:cs typeface="Arial MT"/>
              </a:rPr>
              <a:t>a</a:t>
            </a:r>
            <a:r>
              <a:rPr lang="it-IT" sz="1400" spc="-5" dirty="0">
                <a:cs typeface="Arial MT"/>
              </a:rPr>
              <a:t>l</a:t>
            </a:r>
            <a:r>
              <a:rPr lang="it-IT" sz="1400" dirty="0">
                <a:cs typeface="Arial MT"/>
              </a:rPr>
              <a:t>i </a:t>
            </a:r>
            <a:r>
              <a:rPr lang="it-IT" sz="1400" spc="-65" dirty="0">
                <a:cs typeface="Arial MT"/>
              </a:rPr>
              <a:t> </a:t>
            </a:r>
            <a:r>
              <a:rPr lang="it-IT" sz="1400" spc="-5" dirty="0">
                <a:cs typeface="Arial MT"/>
              </a:rPr>
              <a:t>i</a:t>
            </a:r>
            <a:r>
              <a:rPr lang="it-IT" sz="1400" spc="-10" dirty="0">
                <a:cs typeface="Arial MT"/>
              </a:rPr>
              <a:t>n</a:t>
            </a:r>
            <a:r>
              <a:rPr lang="it-IT" sz="1400" spc="5" dirty="0">
                <a:cs typeface="Arial MT"/>
              </a:rPr>
              <a:t>d</a:t>
            </a:r>
            <a:r>
              <a:rPr lang="it-IT" sz="1400" spc="-5" dirty="0">
                <a:cs typeface="Arial MT"/>
              </a:rPr>
              <a:t>i</a:t>
            </a:r>
            <a:r>
              <a:rPr lang="it-IT" sz="1400" spc="-10" dirty="0">
                <a:cs typeface="Arial MT"/>
              </a:rPr>
              <a:t>s</a:t>
            </a:r>
            <a:r>
              <a:rPr lang="it-IT" sz="1400" spc="5" dirty="0">
                <a:cs typeface="Arial MT"/>
              </a:rPr>
              <a:t>p</a:t>
            </a:r>
            <a:r>
              <a:rPr lang="it-IT" sz="1400" spc="-10" dirty="0">
                <a:cs typeface="Arial MT"/>
              </a:rPr>
              <a:t>en</a:t>
            </a:r>
            <a:r>
              <a:rPr lang="it-IT" sz="1400" spc="5" dirty="0">
                <a:cs typeface="Arial MT"/>
              </a:rPr>
              <a:t>s</a:t>
            </a:r>
            <a:r>
              <a:rPr lang="it-IT" sz="1400" spc="-10" dirty="0">
                <a:cs typeface="Arial MT"/>
              </a:rPr>
              <a:t>a</a:t>
            </a:r>
            <a:r>
              <a:rPr lang="it-IT" sz="1400" spc="5" dirty="0">
                <a:cs typeface="Arial MT"/>
              </a:rPr>
              <a:t>b</a:t>
            </a:r>
            <a:r>
              <a:rPr lang="it-IT" sz="1400" spc="-5" dirty="0">
                <a:cs typeface="Arial MT"/>
              </a:rPr>
              <a:t>il</a:t>
            </a:r>
            <a:r>
              <a:rPr lang="it-IT" sz="1400" dirty="0">
                <a:cs typeface="Arial MT"/>
              </a:rPr>
              <a:t>i</a:t>
            </a:r>
            <a:r>
              <a:rPr lang="it-IT" sz="1400" spc="-95" dirty="0">
                <a:cs typeface="Arial MT"/>
              </a:rPr>
              <a:t> </a:t>
            </a:r>
            <a:r>
              <a:rPr lang="it-IT" sz="1400" spc="5" dirty="0">
                <a:cs typeface="Arial MT"/>
              </a:rPr>
              <a:t>pe</a:t>
            </a:r>
            <a:r>
              <a:rPr lang="it-IT" sz="1400" dirty="0">
                <a:cs typeface="Arial MT"/>
              </a:rPr>
              <a:t>r</a:t>
            </a:r>
            <a:r>
              <a:rPr lang="it-IT" sz="1400" spc="-95" dirty="0">
                <a:cs typeface="Arial MT"/>
              </a:rPr>
              <a:t> </a:t>
            </a:r>
            <a:r>
              <a:rPr lang="it-IT" sz="1400" spc="-10" dirty="0">
                <a:cs typeface="Arial MT"/>
              </a:rPr>
              <a:t>g</a:t>
            </a:r>
            <a:r>
              <a:rPr lang="it-IT" sz="1400" spc="5" dirty="0">
                <a:cs typeface="Arial MT"/>
              </a:rPr>
              <a:t>es</a:t>
            </a:r>
            <a:r>
              <a:rPr lang="it-IT" sz="1400" spc="-5" dirty="0">
                <a:cs typeface="Arial MT"/>
              </a:rPr>
              <a:t>tire  </a:t>
            </a:r>
            <a:r>
              <a:rPr lang="it-IT" sz="1400" spc="-65" dirty="0">
                <a:cs typeface="Arial MT"/>
              </a:rPr>
              <a:t>l’interazione</a:t>
            </a:r>
            <a:r>
              <a:rPr lang="it-IT" sz="1400" spc="-80" dirty="0">
                <a:cs typeface="Arial MT"/>
              </a:rPr>
              <a:t> </a:t>
            </a:r>
            <a:r>
              <a:rPr lang="it-IT" sz="1400" spc="-75" dirty="0">
                <a:cs typeface="Arial MT"/>
              </a:rPr>
              <a:t>comunicativa</a:t>
            </a:r>
            <a:r>
              <a:rPr lang="it-IT" sz="1400" spc="40" dirty="0">
                <a:cs typeface="Arial MT"/>
              </a:rPr>
              <a:t> </a:t>
            </a:r>
            <a:r>
              <a:rPr lang="it-IT" sz="1400" spc="-75" dirty="0">
                <a:cs typeface="Arial MT"/>
              </a:rPr>
              <a:t>verbale</a:t>
            </a:r>
            <a:r>
              <a:rPr lang="it-IT" sz="1400" spc="-35" dirty="0">
                <a:cs typeface="Arial MT"/>
              </a:rPr>
              <a:t> </a:t>
            </a:r>
            <a:r>
              <a:rPr lang="it-IT" sz="1400" spc="-60" dirty="0">
                <a:cs typeface="Arial MT"/>
              </a:rPr>
              <a:t>in</a:t>
            </a:r>
            <a:r>
              <a:rPr lang="it-IT" sz="1400" spc="-35" dirty="0">
                <a:cs typeface="Arial MT"/>
              </a:rPr>
              <a:t> </a:t>
            </a:r>
            <a:r>
              <a:rPr lang="it-IT" sz="1400" spc="-60" dirty="0">
                <a:cs typeface="Arial MT"/>
              </a:rPr>
              <a:t>vari </a:t>
            </a:r>
            <a:r>
              <a:rPr lang="it-IT" sz="1400" spc="-210" dirty="0">
                <a:cs typeface="Arial MT"/>
              </a:rPr>
              <a:t> </a:t>
            </a:r>
            <a:r>
              <a:rPr lang="it-IT" sz="1400" spc="5" dirty="0">
                <a:cs typeface="Arial MT"/>
              </a:rPr>
              <a:t>c</a:t>
            </a:r>
            <a:r>
              <a:rPr lang="it-IT" sz="1400" spc="-10" dirty="0">
                <a:cs typeface="Arial MT"/>
              </a:rPr>
              <a:t>a</a:t>
            </a:r>
            <a:r>
              <a:rPr lang="it-IT" sz="1400" dirty="0">
                <a:cs typeface="Arial MT"/>
              </a:rPr>
              <a:t>m</a:t>
            </a:r>
            <a:r>
              <a:rPr lang="it-IT" sz="1400" spc="5" dirty="0">
                <a:cs typeface="Arial MT"/>
              </a:rPr>
              <a:t>p</a:t>
            </a:r>
            <a:r>
              <a:rPr lang="it-IT" sz="1400" dirty="0">
                <a:cs typeface="Arial MT"/>
              </a:rPr>
              <a:t>i</a:t>
            </a:r>
            <a:r>
              <a:rPr lang="it-IT" sz="1400" spc="-60" dirty="0">
                <a:cs typeface="Arial MT"/>
              </a:rPr>
              <a:t> </a:t>
            </a:r>
            <a:r>
              <a:rPr lang="it-IT" sz="1400" spc="5" dirty="0">
                <a:cs typeface="Arial MT"/>
              </a:rPr>
              <a:t>d</a:t>
            </a:r>
            <a:r>
              <a:rPr lang="it-IT" sz="1400" spc="-5" dirty="0">
                <a:cs typeface="Arial MT"/>
              </a:rPr>
              <a:t>’</a:t>
            </a:r>
            <a:r>
              <a:rPr lang="it-IT" sz="1400" spc="-10" dirty="0">
                <a:cs typeface="Arial MT"/>
              </a:rPr>
              <a:t>e</a:t>
            </a:r>
            <a:r>
              <a:rPr lang="it-IT" sz="1400" spc="5" dirty="0">
                <a:cs typeface="Arial MT"/>
              </a:rPr>
              <a:t>s</a:t>
            </a:r>
            <a:r>
              <a:rPr lang="it-IT" sz="1400" spc="-10" dirty="0">
                <a:cs typeface="Arial MT"/>
              </a:rPr>
              <a:t>p</a:t>
            </a:r>
            <a:r>
              <a:rPr lang="it-IT" sz="1400" spc="5" dirty="0">
                <a:cs typeface="Arial MT"/>
              </a:rPr>
              <a:t>e</a:t>
            </a:r>
            <a:r>
              <a:rPr lang="it-IT" sz="1400" spc="-5" dirty="0">
                <a:cs typeface="Arial MT"/>
              </a:rPr>
              <a:t>ri</a:t>
            </a:r>
            <a:r>
              <a:rPr lang="it-IT" sz="1400" spc="-10" dirty="0">
                <a:cs typeface="Arial MT"/>
              </a:rPr>
              <a:t>e</a:t>
            </a:r>
            <a:r>
              <a:rPr lang="it-IT" sz="1400" spc="5" dirty="0">
                <a:cs typeface="Arial MT"/>
              </a:rPr>
              <a:t>n</a:t>
            </a:r>
            <a:r>
              <a:rPr lang="it-IT" sz="1400" spc="-10" dirty="0">
                <a:cs typeface="Arial MT"/>
              </a:rPr>
              <a:t>z</a:t>
            </a:r>
            <a:r>
              <a:rPr lang="it-IT" sz="1400" spc="5" dirty="0">
                <a:cs typeface="Arial MT"/>
              </a:rPr>
              <a:t>a.</a:t>
            </a:r>
            <a:endParaRPr lang="it-IT" sz="1400" dirty="0">
              <a:cs typeface="Arial MT"/>
            </a:endParaRPr>
          </a:p>
        </p:txBody>
      </p:sp>
      <p:sp>
        <p:nvSpPr>
          <p:cNvPr id="4" name="Rettangolo 3">
            <a:extLst>
              <a:ext uri="{FF2B5EF4-FFF2-40B4-BE49-F238E27FC236}">
                <a16:creationId xmlns="" xmlns:a16="http://schemas.microsoft.com/office/drawing/2014/main" id="{10A76333-7A8C-3D8A-461E-0FEAD9811E7D}"/>
              </a:ext>
            </a:extLst>
          </p:cNvPr>
          <p:cNvSpPr/>
          <p:nvPr/>
        </p:nvSpPr>
        <p:spPr>
          <a:xfrm>
            <a:off x="234428" y="2711669"/>
            <a:ext cx="11664585" cy="781321"/>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rgbClr val="FF0000"/>
                </a:solidFill>
                <a:effectLst/>
              </a:rPr>
              <a:t>COMPETENZA CHIAVE EUROPEA: </a:t>
            </a:r>
            <a:r>
              <a:rPr kumimoji="0" lang="it-IT" sz="1400" b="1" i="0" u="none" strike="noStrike" cap="none" normalizeH="0" baseline="0" dirty="0">
                <a:ln>
                  <a:noFill/>
                </a:ln>
                <a:solidFill>
                  <a:srgbClr val="FF0000"/>
                </a:solidFill>
                <a:effectLst/>
                <a:ea typeface="Times New Roman" pitchFamily="18" charset="0"/>
                <a:cs typeface="Arial Narrow" pitchFamily="34" charset="0"/>
              </a:rPr>
              <a:t>COMPETENZA PERSONALE, SOCIALE E CAPACITÀ DI IMPARARE AD IMPARARE</a:t>
            </a:r>
          </a:p>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rgbClr val="FF0000"/>
                </a:solidFill>
                <a:effectLst/>
              </a:rPr>
              <a:t>Competenza specifica: </a:t>
            </a:r>
            <a:r>
              <a:rPr lang="it-IT" sz="1400" spc="-65" dirty="0">
                <a:ea typeface="Calibri" panose="020F0502020204030204" pitchFamily="34" charset="0"/>
                <a:cs typeface="Calibri" panose="020F0502020204030204" pitchFamily="34" charset="0"/>
              </a:rPr>
              <a:t>Manifestare</a:t>
            </a:r>
            <a:r>
              <a:rPr lang="it-IT" sz="1400" spc="-60" dirty="0">
                <a:ea typeface="Calibri" panose="020F0502020204030204" pitchFamily="34" charset="0"/>
                <a:cs typeface="Calibri" panose="020F0502020204030204" pitchFamily="34" charset="0"/>
              </a:rPr>
              <a:t> </a:t>
            </a:r>
            <a:r>
              <a:rPr lang="it-IT" sz="1400" spc="-30" dirty="0">
                <a:ea typeface="Calibri" panose="020F0502020204030204" pitchFamily="34" charset="0"/>
                <a:cs typeface="Calibri" panose="020F0502020204030204" pitchFamily="34" charset="0"/>
              </a:rPr>
              <a:t>il</a:t>
            </a:r>
            <a:r>
              <a:rPr lang="it-IT" sz="1400" spc="135" dirty="0">
                <a:ea typeface="Calibri" panose="020F0502020204030204" pitchFamily="34" charset="0"/>
                <a:cs typeface="Calibri" panose="020F0502020204030204" pitchFamily="34" charset="0"/>
              </a:rPr>
              <a:t> </a:t>
            </a:r>
            <a:r>
              <a:rPr lang="it-IT" sz="1400" spc="-75" dirty="0">
                <a:ea typeface="Calibri" panose="020F0502020204030204" pitchFamily="34" charset="0"/>
                <a:cs typeface="Calibri" panose="020F0502020204030204" pitchFamily="34" charset="0"/>
              </a:rPr>
              <a:t>senso</a:t>
            </a:r>
            <a:r>
              <a:rPr lang="it-IT" sz="1400" spc="45" dirty="0">
                <a:ea typeface="Calibri" panose="020F0502020204030204" pitchFamily="34" charset="0"/>
                <a:cs typeface="Calibri" panose="020F0502020204030204" pitchFamily="34" charset="0"/>
              </a:rPr>
              <a:t> </a:t>
            </a:r>
            <a:r>
              <a:rPr lang="it-IT" sz="1400" spc="-55" dirty="0">
                <a:ea typeface="Calibri" panose="020F0502020204030204" pitchFamily="34" charset="0"/>
                <a:cs typeface="Calibri" panose="020F0502020204030204" pitchFamily="34" charset="0"/>
              </a:rPr>
              <a:t>dell’identità</a:t>
            </a:r>
            <a:r>
              <a:rPr lang="it-IT" sz="1400" spc="85" dirty="0">
                <a:ea typeface="Calibri" panose="020F0502020204030204" pitchFamily="34" charset="0"/>
                <a:cs typeface="Calibri" panose="020F0502020204030204" pitchFamily="34" charset="0"/>
              </a:rPr>
              <a:t> </a:t>
            </a:r>
            <a:r>
              <a:rPr lang="it-IT" sz="1400" spc="-65" dirty="0">
                <a:ea typeface="Calibri" panose="020F0502020204030204" pitchFamily="34" charset="0"/>
                <a:cs typeface="Calibri" panose="020F0502020204030204" pitchFamily="34" charset="0"/>
              </a:rPr>
              <a:t>personale, </a:t>
            </a:r>
            <a:r>
              <a:rPr lang="it-IT" sz="1400" spc="-60" dirty="0">
                <a:ea typeface="Calibri" panose="020F0502020204030204" pitchFamily="34" charset="0"/>
                <a:cs typeface="Calibri" panose="020F0502020204030204" pitchFamily="34" charset="0"/>
              </a:rPr>
              <a:t> attraverso</a:t>
            </a:r>
            <a:r>
              <a:rPr lang="it-IT" sz="1400" spc="-55" dirty="0">
                <a:ea typeface="Calibri" panose="020F0502020204030204" pitchFamily="34" charset="0"/>
                <a:cs typeface="Calibri" panose="020F0502020204030204" pitchFamily="34" charset="0"/>
              </a:rPr>
              <a:t> </a:t>
            </a:r>
            <a:r>
              <a:rPr lang="it-IT" sz="1400" spc="-60" dirty="0">
                <a:ea typeface="Calibri" panose="020F0502020204030204" pitchFamily="34" charset="0"/>
                <a:cs typeface="Calibri" panose="020F0502020204030204" pitchFamily="34" charset="0"/>
              </a:rPr>
              <a:t>l’espressione</a:t>
            </a:r>
            <a:r>
              <a:rPr lang="it-IT" sz="1400" spc="-55" dirty="0">
                <a:ea typeface="Calibri" panose="020F0502020204030204" pitchFamily="34" charset="0"/>
                <a:cs typeface="Calibri" panose="020F0502020204030204" pitchFamily="34" charset="0"/>
              </a:rPr>
              <a:t> </a:t>
            </a:r>
            <a:r>
              <a:rPr lang="it-IT" sz="1400" spc="-70" dirty="0">
                <a:ea typeface="Calibri" panose="020F0502020204030204" pitchFamily="34" charset="0"/>
                <a:cs typeface="Calibri" panose="020F0502020204030204" pitchFamily="34" charset="0"/>
              </a:rPr>
              <a:t>consapevole</a:t>
            </a:r>
            <a:r>
              <a:rPr lang="it-IT" sz="1400" spc="-65" dirty="0">
                <a:ea typeface="Calibri" panose="020F0502020204030204" pitchFamily="34" charset="0"/>
                <a:cs typeface="Calibri" panose="020F0502020204030204" pitchFamily="34" charset="0"/>
              </a:rPr>
              <a:t> </a:t>
            </a:r>
            <a:r>
              <a:rPr lang="it-IT" sz="1400" spc="-60" dirty="0">
                <a:ea typeface="Calibri" panose="020F0502020204030204" pitchFamily="34" charset="0"/>
                <a:cs typeface="Calibri" panose="020F0502020204030204" pitchFamily="34" charset="0"/>
              </a:rPr>
              <a:t>delle</a:t>
            </a:r>
            <a:r>
              <a:rPr lang="it-IT" sz="1400" spc="-55" dirty="0">
                <a:ea typeface="Calibri" panose="020F0502020204030204" pitchFamily="34" charset="0"/>
                <a:cs typeface="Calibri" panose="020F0502020204030204" pitchFamily="34" charset="0"/>
              </a:rPr>
              <a:t> </a:t>
            </a:r>
            <a:r>
              <a:rPr lang="it-IT" sz="1400" spc="-60" dirty="0">
                <a:ea typeface="Calibri" panose="020F0502020204030204" pitchFamily="34" charset="0"/>
                <a:cs typeface="Calibri" panose="020F0502020204030204" pitchFamily="34" charset="0"/>
              </a:rPr>
              <a:t>proprie </a:t>
            </a:r>
            <a:r>
              <a:rPr lang="it-IT" sz="1400" spc="-55" dirty="0">
                <a:ea typeface="Calibri" panose="020F0502020204030204" pitchFamily="34" charset="0"/>
                <a:cs typeface="Calibri" panose="020F0502020204030204" pitchFamily="34" charset="0"/>
              </a:rPr>
              <a:t> </a:t>
            </a:r>
            <a:r>
              <a:rPr lang="it-IT" sz="1400" spc="-70" dirty="0">
                <a:ea typeface="Calibri" panose="020F0502020204030204" pitchFamily="34" charset="0"/>
                <a:cs typeface="Calibri" panose="020F0502020204030204" pitchFamily="34" charset="0"/>
              </a:rPr>
              <a:t>esigenze</a:t>
            </a:r>
            <a:r>
              <a:rPr lang="it-IT" sz="1400" spc="10" dirty="0">
                <a:ea typeface="Calibri" panose="020F0502020204030204" pitchFamily="34" charset="0"/>
                <a:cs typeface="Calibri" panose="020F0502020204030204" pitchFamily="34" charset="0"/>
              </a:rPr>
              <a:t> </a:t>
            </a:r>
            <a:r>
              <a:rPr lang="it-IT" sz="1400" spc="-75" dirty="0">
                <a:ea typeface="Calibri" panose="020F0502020204030204" pitchFamily="34" charset="0"/>
                <a:cs typeface="Calibri" panose="020F0502020204030204" pitchFamily="34" charset="0"/>
              </a:rPr>
              <a:t>e</a:t>
            </a:r>
            <a:r>
              <a:rPr lang="it-IT" sz="1400" spc="30" dirty="0">
                <a:ea typeface="Calibri" panose="020F0502020204030204" pitchFamily="34" charset="0"/>
                <a:cs typeface="Calibri" panose="020F0502020204030204" pitchFamily="34" charset="0"/>
              </a:rPr>
              <a:t> </a:t>
            </a:r>
            <a:r>
              <a:rPr lang="it-IT" sz="1400" spc="-65" dirty="0">
                <a:ea typeface="Calibri" panose="020F0502020204030204" pitchFamily="34" charset="0"/>
                <a:cs typeface="Calibri" panose="020F0502020204030204" pitchFamily="34" charset="0"/>
              </a:rPr>
              <a:t>dei</a:t>
            </a:r>
            <a:r>
              <a:rPr lang="it-IT" sz="1400" spc="10" dirty="0">
                <a:ea typeface="Calibri" panose="020F0502020204030204" pitchFamily="34" charset="0"/>
                <a:cs typeface="Calibri" panose="020F0502020204030204" pitchFamily="34" charset="0"/>
              </a:rPr>
              <a:t> </a:t>
            </a:r>
            <a:r>
              <a:rPr lang="it-IT" sz="1400" spc="-60" dirty="0">
                <a:ea typeface="Calibri" panose="020F0502020204030204" pitchFamily="34" charset="0"/>
                <a:cs typeface="Calibri" panose="020F0502020204030204" pitchFamily="34" charset="0"/>
              </a:rPr>
              <a:t>propri</a:t>
            </a:r>
            <a:r>
              <a:rPr lang="it-IT" sz="1400" dirty="0">
                <a:ea typeface="Calibri" panose="020F0502020204030204" pitchFamily="34" charset="0"/>
                <a:cs typeface="Calibri" panose="020F0502020204030204" pitchFamily="34" charset="0"/>
              </a:rPr>
              <a:t> </a:t>
            </a:r>
            <a:r>
              <a:rPr lang="it-IT" sz="1400" spc="-60" dirty="0">
                <a:ea typeface="Calibri" panose="020F0502020204030204" pitchFamily="34" charset="0"/>
                <a:cs typeface="Calibri" panose="020F0502020204030204" pitchFamily="34" charset="0"/>
              </a:rPr>
              <a:t>sentimenti,</a:t>
            </a:r>
            <a:r>
              <a:rPr lang="it-IT" sz="1400" spc="-10" dirty="0">
                <a:ea typeface="Calibri" panose="020F0502020204030204" pitchFamily="34" charset="0"/>
                <a:cs typeface="Calibri" panose="020F0502020204030204" pitchFamily="34" charset="0"/>
              </a:rPr>
              <a:t> </a:t>
            </a:r>
            <a:r>
              <a:rPr lang="it-IT" sz="1400" spc="-55" dirty="0">
                <a:ea typeface="Calibri" panose="020F0502020204030204" pitchFamily="34" charset="0"/>
                <a:cs typeface="Calibri" panose="020F0502020204030204" pitchFamily="34" charset="0"/>
              </a:rPr>
              <a:t>controllati</a:t>
            </a:r>
            <a:r>
              <a:rPr lang="it-IT" sz="1400" spc="-10" dirty="0">
                <a:ea typeface="Calibri" panose="020F0502020204030204" pitchFamily="34" charset="0"/>
                <a:cs typeface="Calibri" panose="020F0502020204030204" pitchFamily="34" charset="0"/>
              </a:rPr>
              <a:t> </a:t>
            </a:r>
            <a:r>
              <a:rPr lang="it-IT" sz="1400" spc="-85" dirty="0">
                <a:ea typeface="Calibri" panose="020F0502020204030204" pitchFamily="34" charset="0"/>
                <a:cs typeface="Calibri" panose="020F0502020204030204" pitchFamily="34" charset="0"/>
              </a:rPr>
              <a:t>ed </a:t>
            </a:r>
            <a:r>
              <a:rPr lang="it-IT" sz="1400" spc="-10" dirty="0">
                <a:ea typeface="Calibri" panose="020F0502020204030204" pitchFamily="34" charset="0"/>
                <a:cs typeface="Calibri" panose="020F0502020204030204" pitchFamily="34" charset="0"/>
              </a:rPr>
              <a:t>e</a:t>
            </a:r>
            <a:r>
              <a:rPr lang="it-IT" sz="1400" dirty="0">
                <a:ea typeface="Calibri" panose="020F0502020204030204" pitchFamily="34" charset="0"/>
                <a:cs typeface="Calibri" panose="020F0502020204030204" pitchFamily="34" charset="0"/>
              </a:rPr>
              <a:t>s</a:t>
            </a:r>
            <a:r>
              <a:rPr lang="it-IT" sz="1400" spc="-10" dirty="0">
                <a:ea typeface="Calibri" panose="020F0502020204030204" pitchFamily="34" charset="0"/>
                <a:cs typeface="Calibri" panose="020F0502020204030204" pitchFamily="34" charset="0"/>
              </a:rPr>
              <a:t>p</a:t>
            </a:r>
            <a:r>
              <a:rPr lang="it-IT" sz="1400" spc="10" dirty="0">
                <a:ea typeface="Calibri" panose="020F0502020204030204" pitchFamily="34" charset="0"/>
                <a:cs typeface="Calibri" panose="020F0502020204030204" pitchFamily="34" charset="0"/>
              </a:rPr>
              <a:t>r</a:t>
            </a:r>
            <a:r>
              <a:rPr lang="it-IT" sz="1400" spc="-10" dirty="0">
                <a:ea typeface="Calibri" panose="020F0502020204030204" pitchFamily="34" charset="0"/>
                <a:cs typeface="Calibri" panose="020F0502020204030204" pitchFamily="34" charset="0"/>
              </a:rPr>
              <a:t>e</a:t>
            </a:r>
            <a:r>
              <a:rPr lang="it-IT" sz="1400" dirty="0">
                <a:ea typeface="Calibri" panose="020F0502020204030204" pitchFamily="34" charset="0"/>
                <a:cs typeface="Calibri" panose="020F0502020204030204" pitchFamily="34" charset="0"/>
              </a:rPr>
              <a:t>ssi</a:t>
            </a:r>
            <a:r>
              <a:rPr lang="it-IT" sz="1400" spc="-35" dirty="0">
                <a:ea typeface="Calibri" panose="020F0502020204030204" pitchFamily="34" charset="0"/>
                <a:cs typeface="Calibri" panose="020F0502020204030204" pitchFamily="34" charset="0"/>
              </a:rPr>
              <a:t> </a:t>
            </a:r>
            <a:r>
              <a:rPr lang="it-IT" sz="1400" spc="5" dirty="0">
                <a:ea typeface="Calibri" panose="020F0502020204030204" pitchFamily="34" charset="0"/>
                <a:cs typeface="Calibri" panose="020F0502020204030204" pitchFamily="34" charset="0"/>
              </a:rPr>
              <a:t>i</a:t>
            </a:r>
            <a:r>
              <a:rPr lang="it-IT" sz="1400" dirty="0">
                <a:ea typeface="Calibri" panose="020F0502020204030204" pitchFamily="34" charset="0"/>
                <a:cs typeface="Calibri" panose="020F0502020204030204" pitchFamily="34" charset="0"/>
              </a:rPr>
              <a:t>n</a:t>
            </a:r>
            <a:r>
              <a:rPr lang="it-IT" sz="1400" spc="-45" dirty="0">
                <a:ea typeface="Calibri" panose="020F0502020204030204" pitchFamily="34" charset="0"/>
                <a:cs typeface="Calibri" panose="020F0502020204030204" pitchFamily="34" charset="0"/>
              </a:rPr>
              <a:t> </a:t>
            </a:r>
            <a:r>
              <a:rPr lang="it-IT" sz="1400" dirty="0">
                <a:ea typeface="Calibri" panose="020F0502020204030204" pitchFamily="34" charset="0"/>
                <a:cs typeface="Calibri" panose="020F0502020204030204" pitchFamily="34" charset="0"/>
              </a:rPr>
              <a:t>m</a:t>
            </a:r>
            <a:r>
              <a:rPr lang="it-IT" sz="1400" spc="5" dirty="0">
                <a:ea typeface="Calibri" panose="020F0502020204030204" pitchFamily="34" charset="0"/>
                <a:cs typeface="Calibri" panose="020F0502020204030204" pitchFamily="34" charset="0"/>
              </a:rPr>
              <a:t>od</a:t>
            </a:r>
            <a:r>
              <a:rPr lang="it-IT" sz="1400" dirty="0">
                <a:ea typeface="Calibri" panose="020F0502020204030204" pitchFamily="34" charset="0"/>
                <a:cs typeface="Calibri" panose="020F0502020204030204" pitchFamily="34" charset="0"/>
              </a:rPr>
              <a:t>o</a:t>
            </a:r>
            <a:r>
              <a:rPr lang="it-IT" sz="1400" spc="-35" dirty="0">
                <a:ea typeface="Calibri" panose="020F0502020204030204" pitchFamily="34" charset="0"/>
                <a:cs typeface="Calibri" panose="020F0502020204030204" pitchFamily="34" charset="0"/>
              </a:rPr>
              <a:t> </a:t>
            </a:r>
            <a:r>
              <a:rPr lang="it-IT" sz="1400" spc="-10" dirty="0">
                <a:ea typeface="Calibri" panose="020F0502020204030204" pitchFamily="34" charset="0"/>
                <a:cs typeface="Calibri" panose="020F0502020204030204" pitchFamily="34" charset="0"/>
              </a:rPr>
              <a:t>a</a:t>
            </a:r>
            <a:r>
              <a:rPr lang="it-IT" sz="1400" spc="5" dirty="0">
                <a:ea typeface="Calibri" panose="020F0502020204030204" pitchFamily="34" charset="0"/>
                <a:cs typeface="Calibri" panose="020F0502020204030204" pitchFamily="34" charset="0"/>
              </a:rPr>
              <a:t>d</a:t>
            </a:r>
            <a:r>
              <a:rPr lang="it-IT" sz="1400" spc="-10" dirty="0">
                <a:ea typeface="Calibri" panose="020F0502020204030204" pitchFamily="34" charset="0"/>
                <a:cs typeface="Calibri" panose="020F0502020204030204" pitchFamily="34" charset="0"/>
              </a:rPr>
              <a:t>e</a:t>
            </a:r>
            <a:r>
              <a:rPr lang="it-IT" sz="1400" spc="5" dirty="0">
                <a:ea typeface="Calibri" panose="020F0502020204030204" pitchFamily="34" charset="0"/>
                <a:cs typeface="Calibri" panose="020F0502020204030204" pitchFamily="34" charset="0"/>
              </a:rPr>
              <a:t>gu</a:t>
            </a:r>
            <a:r>
              <a:rPr lang="it-IT" sz="1400" spc="-10" dirty="0">
                <a:ea typeface="Calibri" panose="020F0502020204030204" pitchFamily="34" charset="0"/>
                <a:cs typeface="Calibri" panose="020F0502020204030204" pitchFamily="34" charset="0"/>
              </a:rPr>
              <a:t>a</a:t>
            </a:r>
            <a:r>
              <a:rPr lang="it-IT" sz="1400" spc="-5" dirty="0">
                <a:ea typeface="Calibri" panose="020F0502020204030204" pitchFamily="34" charset="0"/>
                <a:cs typeface="Calibri" panose="020F0502020204030204" pitchFamily="34" charset="0"/>
              </a:rPr>
              <a:t>t</a:t>
            </a:r>
            <a:r>
              <a:rPr lang="it-IT" sz="1400" spc="5" dirty="0">
                <a:ea typeface="Calibri" panose="020F0502020204030204" pitchFamily="34" charset="0"/>
                <a:cs typeface="Calibri" panose="020F0502020204030204" pitchFamily="34" charset="0"/>
              </a:rPr>
              <a:t>o</a:t>
            </a:r>
            <a:r>
              <a:rPr lang="it-IT" sz="1400" dirty="0">
                <a:ea typeface="Calibri" panose="020F0502020204030204" pitchFamily="34" charset="0"/>
                <a:cs typeface="Calibri" panose="020F0502020204030204" pitchFamily="34" charset="0"/>
              </a:rPr>
              <a:t>.</a:t>
            </a:r>
          </a:p>
          <a:p>
            <a:endParaRPr lang="it-IT" sz="1400" dirty="0">
              <a:cs typeface="Arial MT"/>
            </a:endParaRPr>
          </a:p>
        </p:txBody>
      </p:sp>
      <p:sp>
        <p:nvSpPr>
          <p:cNvPr id="5" name="Rettangolo 4">
            <a:extLst>
              <a:ext uri="{FF2B5EF4-FFF2-40B4-BE49-F238E27FC236}">
                <a16:creationId xmlns="" xmlns:a16="http://schemas.microsoft.com/office/drawing/2014/main" id="{33AAB2F6-FA41-3615-749F-67E5B7F36376}"/>
              </a:ext>
            </a:extLst>
          </p:cNvPr>
          <p:cNvSpPr/>
          <p:nvPr/>
        </p:nvSpPr>
        <p:spPr>
          <a:xfrm>
            <a:off x="242868" y="3560044"/>
            <a:ext cx="11677215" cy="696351"/>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rgbClr val="FF0000"/>
                </a:solidFill>
                <a:effectLst/>
              </a:rPr>
              <a:t>COMPETENZA CHIAVE EUROPEA: </a:t>
            </a:r>
            <a:r>
              <a:rPr kumimoji="0" lang="it-IT" sz="1400" b="1" i="0" u="none" strike="noStrike" cap="none" normalizeH="0" baseline="0" dirty="0">
                <a:ln>
                  <a:noFill/>
                </a:ln>
                <a:solidFill>
                  <a:srgbClr val="FF0000"/>
                </a:solidFill>
                <a:effectLst/>
                <a:ea typeface="Times New Roman" pitchFamily="18" charset="0"/>
                <a:cs typeface="Arial Narrow" pitchFamily="34" charset="0"/>
              </a:rPr>
              <a:t>COMPETENZA IN MATERIA DI CITTADINANZA</a:t>
            </a:r>
            <a:endParaRPr kumimoji="0" lang="it-IT" sz="1400" b="0" i="0" u="none" strike="noStrike" cap="none" normalizeH="0" baseline="0" dirty="0">
              <a:ln>
                <a:noFill/>
              </a:ln>
              <a:solidFill>
                <a:srgbClr val="FF0000"/>
              </a:solidFill>
              <a:effectLst/>
              <a:cs typeface="Times New Roman" pitchFamily="18" charset="0"/>
            </a:endParaRPr>
          </a:p>
          <a:p>
            <a:r>
              <a:rPr kumimoji="0" lang="it-IT" sz="1400" b="1" i="0" u="none" strike="noStrike" cap="none" normalizeH="0" baseline="0" dirty="0">
                <a:ln>
                  <a:noFill/>
                </a:ln>
                <a:solidFill>
                  <a:srgbClr val="FF0000"/>
                </a:solidFill>
                <a:effectLst/>
              </a:rPr>
              <a:t>Competenza specifica: </a:t>
            </a:r>
            <a:r>
              <a:rPr lang="it-IT" sz="1400" spc="-70" dirty="0">
                <a:cs typeface="Arial MT"/>
              </a:rPr>
              <a:t>Riflettere,</a:t>
            </a:r>
            <a:r>
              <a:rPr lang="it-IT" sz="1400" spc="-40" dirty="0">
                <a:cs typeface="Arial MT"/>
              </a:rPr>
              <a:t> </a:t>
            </a:r>
            <a:r>
              <a:rPr lang="it-IT" sz="1400" spc="-75" dirty="0">
                <a:cs typeface="Arial MT"/>
              </a:rPr>
              <a:t>confrontarsi,</a:t>
            </a:r>
            <a:r>
              <a:rPr lang="it-IT" sz="1400" spc="-40" dirty="0">
                <a:cs typeface="Arial MT"/>
              </a:rPr>
              <a:t> </a:t>
            </a:r>
            <a:r>
              <a:rPr lang="it-IT" sz="1400" spc="-75" dirty="0">
                <a:cs typeface="Arial MT"/>
              </a:rPr>
              <a:t>ascoltare, </a:t>
            </a:r>
            <a:r>
              <a:rPr lang="it-IT" sz="1400" spc="-235" dirty="0">
                <a:cs typeface="Arial MT"/>
              </a:rPr>
              <a:t> </a:t>
            </a:r>
            <a:r>
              <a:rPr lang="it-IT" sz="1400" spc="-5" dirty="0">
                <a:cs typeface="Arial MT"/>
              </a:rPr>
              <a:t>d</a:t>
            </a:r>
            <a:r>
              <a:rPr lang="it-IT" sz="1400" dirty="0">
                <a:cs typeface="Arial MT"/>
              </a:rPr>
              <a:t>isc</a:t>
            </a:r>
            <a:r>
              <a:rPr lang="it-IT" sz="1400" spc="-5" dirty="0">
                <a:cs typeface="Arial MT"/>
              </a:rPr>
              <a:t>ute</a:t>
            </a:r>
            <a:r>
              <a:rPr lang="it-IT" sz="1400" spc="5" dirty="0">
                <a:cs typeface="Arial MT"/>
              </a:rPr>
              <a:t>r</a:t>
            </a:r>
            <a:r>
              <a:rPr lang="it-IT" sz="1400" dirty="0">
                <a:cs typeface="Arial MT"/>
              </a:rPr>
              <a:t>e</a:t>
            </a:r>
            <a:r>
              <a:rPr lang="it-IT" sz="1400" spc="-50" dirty="0">
                <a:cs typeface="Arial MT"/>
              </a:rPr>
              <a:t> </a:t>
            </a:r>
            <a:r>
              <a:rPr lang="it-IT" sz="1400" dirty="0">
                <a:cs typeface="Arial MT"/>
              </a:rPr>
              <a:t>c</a:t>
            </a:r>
            <a:r>
              <a:rPr lang="it-IT" sz="1400" spc="-5" dirty="0">
                <a:cs typeface="Arial MT"/>
              </a:rPr>
              <a:t>o</a:t>
            </a:r>
            <a:r>
              <a:rPr lang="it-IT" sz="1400" dirty="0">
                <a:cs typeface="Arial MT"/>
              </a:rPr>
              <a:t>n </a:t>
            </a:r>
            <a:r>
              <a:rPr lang="it-IT" sz="1400" spc="-95" dirty="0">
                <a:cs typeface="Arial MT"/>
              </a:rPr>
              <a:t> </a:t>
            </a:r>
            <a:r>
              <a:rPr lang="it-IT" sz="1400" spc="-5" dirty="0">
                <a:cs typeface="Arial MT"/>
              </a:rPr>
              <a:t>g</a:t>
            </a:r>
            <a:r>
              <a:rPr lang="it-IT" sz="1400" dirty="0">
                <a:cs typeface="Arial MT"/>
              </a:rPr>
              <a:t>li</a:t>
            </a:r>
            <a:r>
              <a:rPr lang="it-IT" sz="1400" spc="-45" dirty="0">
                <a:cs typeface="Arial MT"/>
              </a:rPr>
              <a:t> </a:t>
            </a:r>
            <a:r>
              <a:rPr lang="it-IT" sz="1400" spc="-5" dirty="0">
                <a:cs typeface="Arial MT"/>
              </a:rPr>
              <a:t>adu</a:t>
            </a:r>
            <a:r>
              <a:rPr lang="it-IT" sz="1400" dirty="0">
                <a:cs typeface="Arial MT"/>
              </a:rPr>
              <a:t>l</a:t>
            </a:r>
            <a:r>
              <a:rPr lang="it-IT" sz="1400" spc="-5" dirty="0">
                <a:cs typeface="Arial MT"/>
              </a:rPr>
              <a:t>t</a:t>
            </a:r>
            <a:r>
              <a:rPr lang="it-IT" sz="1400" dirty="0">
                <a:cs typeface="Arial MT"/>
              </a:rPr>
              <a:t>i</a:t>
            </a:r>
            <a:r>
              <a:rPr lang="it-IT" sz="1400" spc="-45" dirty="0">
                <a:cs typeface="Arial MT"/>
              </a:rPr>
              <a:t> </a:t>
            </a:r>
            <a:r>
              <a:rPr lang="it-IT" sz="1400" dirty="0">
                <a:cs typeface="Arial MT"/>
              </a:rPr>
              <a:t>e</a:t>
            </a:r>
            <a:r>
              <a:rPr lang="it-IT" sz="1400" spc="-50" dirty="0">
                <a:cs typeface="Arial MT"/>
              </a:rPr>
              <a:t> </a:t>
            </a:r>
            <a:r>
              <a:rPr lang="it-IT" sz="1400" dirty="0">
                <a:cs typeface="Arial MT"/>
              </a:rPr>
              <a:t>c</a:t>
            </a:r>
            <a:r>
              <a:rPr lang="it-IT" sz="1400" spc="-5" dirty="0">
                <a:cs typeface="Arial MT"/>
              </a:rPr>
              <a:t>o</a:t>
            </a:r>
            <a:r>
              <a:rPr lang="it-IT" sz="1400" dirty="0">
                <a:cs typeface="Arial MT"/>
              </a:rPr>
              <a:t>n</a:t>
            </a:r>
            <a:r>
              <a:rPr lang="it-IT" sz="1400" spc="-50" dirty="0">
                <a:cs typeface="Arial MT"/>
              </a:rPr>
              <a:t> </a:t>
            </a:r>
            <a:r>
              <a:rPr lang="it-IT" sz="1400" spc="-5" dirty="0">
                <a:cs typeface="Arial MT"/>
              </a:rPr>
              <a:t>g</a:t>
            </a:r>
            <a:r>
              <a:rPr lang="it-IT" sz="1400" dirty="0">
                <a:cs typeface="Arial MT"/>
              </a:rPr>
              <a:t>li  </a:t>
            </a:r>
            <a:r>
              <a:rPr lang="it-IT" sz="1400" spc="-5" dirty="0">
                <a:cs typeface="Arial MT"/>
              </a:rPr>
              <a:t>a</a:t>
            </a:r>
            <a:r>
              <a:rPr lang="it-IT" sz="1400" dirty="0">
                <a:cs typeface="Arial MT"/>
              </a:rPr>
              <a:t>l</a:t>
            </a:r>
            <a:r>
              <a:rPr lang="it-IT" sz="1400" spc="-5" dirty="0">
                <a:cs typeface="Arial MT"/>
              </a:rPr>
              <a:t>t</a:t>
            </a:r>
            <a:r>
              <a:rPr lang="it-IT" sz="1400" spc="5" dirty="0">
                <a:cs typeface="Arial MT"/>
              </a:rPr>
              <a:t>r</a:t>
            </a:r>
            <a:r>
              <a:rPr lang="it-IT" sz="1400" dirty="0">
                <a:cs typeface="Arial MT"/>
              </a:rPr>
              <a:t>i</a:t>
            </a:r>
            <a:r>
              <a:rPr lang="it-IT" sz="1400" spc="-45" dirty="0">
                <a:cs typeface="Arial MT"/>
              </a:rPr>
              <a:t> </a:t>
            </a:r>
            <a:r>
              <a:rPr lang="it-IT" sz="1400" spc="-5" dirty="0">
                <a:cs typeface="Arial MT"/>
              </a:rPr>
              <a:t>bamb</a:t>
            </a:r>
            <a:r>
              <a:rPr lang="it-IT" sz="1400" dirty="0">
                <a:cs typeface="Arial MT"/>
              </a:rPr>
              <a:t>i</a:t>
            </a:r>
            <a:r>
              <a:rPr lang="it-IT" sz="1400" spc="-5" dirty="0">
                <a:cs typeface="Arial MT"/>
              </a:rPr>
              <a:t>n</a:t>
            </a:r>
            <a:r>
              <a:rPr lang="it-IT" sz="1400" dirty="0">
                <a:cs typeface="Arial MT"/>
              </a:rPr>
              <a:t>i,</a:t>
            </a:r>
            <a:r>
              <a:rPr lang="it-IT" sz="1400" spc="-50" dirty="0">
                <a:cs typeface="Arial MT"/>
              </a:rPr>
              <a:t> </a:t>
            </a:r>
            <a:r>
              <a:rPr lang="it-IT" sz="1400" spc="-5" dirty="0">
                <a:cs typeface="Arial MT"/>
              </a:rPr>
              <a:t>tenend</a:t>
            </a:r>
            <a:r>
              <a:rPr lang="it-IT" sz="1400" dirty="0">
                <a:cs typeface="Arial MT"/>
              </a:rPr>
              <a:t>o</a:t>
            </a:r>
            <a:r>
              <a:rPr lang="it-IT" sz="1400" spc="-50" dirty="0">
                <a:cs typeface="Arial MT"/>
              </a:rPr>
              <a:t> </a:t>
            </a:r>
            <a:r>
              <a:rPr lang="it-IT" sz="1400" dirty="0">
                <a:cs typeface="Arial MT"/>
              </a:rPr>
              <a:t>c</a:t>
            </a:r>
            <a:r>
              <a:rPr lang="it-IT" sz="1400" spc="-5" dirty="0">
                <a:cs typeface="Arial MT"/>
              </a:rPr>
              <a:t>o</a:t>
            </a:r>
            <a:r>
              <a:rPr lang="it-IT" sz="1400" spc="5" dirty="0">
                <a:cs typeface="Arial MT"/>
              </a:rPr>
              <a:t>n</a:t>
            </a:r>
            <a:r>
              <a:rPr lang="it-IT" sz="1400" spc="-5" dirty="0">
                <a:cs typeface="Arial MT"/>
              </a:rPr>
              <a:t>t</a:t>
            </a:r>
            <a:r>
              <a:rPr lang="it-IT" sz="1400" dirty="0">
                <a:cs typeface="Arial MT"/>
              </a:rPr>
              <a:t>o</a:t>
            </a:r>
            <a:r>
              <a:rPr lang="it-IT" sz="1400" spc="-50" dirty="0">
                <a:cs typeface="Arial MT"/>
              </a:rPr>
              <a:t> </a:t>
            </a:r>
            <a:r>
              <a:rPr lang="it-IT" sz="1400" spc="-5" dirty="0">
                <a:cs typeface="Arial MT"/>
              </a:rPr>
              <a:t>del  p</a:t>
            </a:r>
            <a:r>
              <a:rPr lang="it-IT" sz="1400" spc="5" dirty="0">
                <a:cs typeface="Arial MT"/>
              </a:rPr>
              <a:t>r</a:t>
            </a:r>
            <a:r>
              <a:rPr lang="it-IT" sz="1400" spc="-5" dirty="0">
                <a:cs typeface="Arial MT"/>
              </a:rPr>
              <a:t>op</a:t>
            </a:r>
            <a:r>
              <a:rPr lang="it-IT" sz="1400" spc="5" dirty="0">
                <a:cs typeface="Arial MT"/>
              </a:rPr>
              <a:t>r</a:t>
            </a:r>
            <a:r>
              <a:rPr lang="it-IT" sz="1400" dirty="0">
                <a:cs typeface="Arial MT"/>
              </a:rPr>
              <a:t>io</a:t>
            </a:r>
            <a:r>
              <a:rPr lang="it-IT" sz="1400" spc="-50" dirty="0">
                <a:cs typeface="Arial MT"/>
              </a:rPr>
              <a:t> </a:t>
            </a:r>
            <a:r>
              <a:rPr lang="it-IT" sz="1400" dirty="0">
                <a:cs typeface="Arial MT"/>
              </a:rPr>
              <a:t>e</a:t>
            </a:r>
            <a:r>
              <a:rPr lang="it-IT" sz="1400" spc="-50" dirty="0">
                <a:cs typeface="Arial MT"/>
              </a:rPr>
              <a:t> </a:t>
            </a:r>
            <a:r>
              <a:rPr lang="it-IT" sz="1400" spc="-5" dirty="0">
                <a:cs typeface="Arial MT"/>
              </a:rPr>
              <a:t>de</a:t>
            </a:r>
            <a:r>
              <a:rPr lang="it-IT" sz="1400" dirty="0">
                <a:cs typeface="Arial MT"/>
              </a:rPr>
              <a:t>ll’</a:t>
            </a:r>
            <a:r>
              <a:rPr lang="it-IT" sz="1400" spc="-5" dirty="0">
                <a:cs typeface="Arial MT"/>
              </a:rPr>
              <a:t>a</a:t>
            </a:r>
            <a:r>
              <a:rPr lang="it-IT" sz="1400" dirty="0">
                <a:cs typeface="Arial MT"/>
              </a:rPr>
              <a:t>l</a:t>
            </a:r>
            <a:r>
              <a:rPr lang="it-IT" sz="1400" spc="-5" dirty="0">
                <a:cs typeface="Arial MT"/>
              </a:rPr>
              <a:t>t</a:t>
            </a:r>
            <a:r>
              <a:rPr lang="it-IT" sz="1400" spc="5" dirty="0">
                <a:cs typeface="Arial MT"/>
              </a:rPr>
              <a:t>r</a:t>
            </a:r>
            <a:r>
              <a:rPr lang="it-IT" sz="1400" spc="-5" dirty="0">
                <a:cs typeface="Arial MT"/>
              </a:rPr>
              <a:t>u</a:t>
            </a:r>
            <a:r>
              <a:rPr lang="it-IT" sz="1400" dirty="0">
                <a:cs typeface="Arial MT"/>
              </a:rPr>
              <a:t>i</a:t>
            </a:r>
            <a:r>
              <a:rPr lang="it-IT" sz="1400" spc="-65" dirty="0">
                <a:cs typeface="Arial MT"/>
              </a:rPr>
              <a:t> </a:t>
            </a:r>
            <a:r>
              <a:rPr lang="it-IT" sz="1400" spc="-5" dirty="0">
                <a:cs typeface="Arial MT"/>
              </a:rPr>
              <a:t>punt</a:t>
            </a:r>
            <a:r>
              <a:rPr lang="it-IT" sz="1400" dirty="0">
                <a:cs typeface="Arial MT"/>
              </a:rPr>
              <a:t>o</a:t>
            </a:r>
            <a:r>
              <a:rPr lang="it-IT" sz="1400" spc="-75" dirty="0">
                <a:cs typeface="Arial MT"/>
              </a:rPr>
              <a:t> </a:t>
            </a:r>
            <a:r>
              <a:rPr lang="it-IT" sz="1400" spc="-5" dirty="0">
                <a:cs typeface="Arial MT"/>
              </a:rPr>
              <a:t>d</a:t>
            </a:r>
            <a:r>
              <a:rPr lang="it-IT" sz="1400" dirty="0">
                <a:cs typeface="Arial MT"/>
              </a:rPr>
              <a:t>i</a:t>
            </a:r>
            <a:r>
              <a:rPr lang="it-IT" sz="1400" spc="-55" dirty="0">
                <a:cs typeface="Arial MT"/>
              </a:rPr>
              <a:t> </a:t>
            </a:r>
            <a:r>
              <a:rPr lang="it-IT" sz="1400" dirty="0">
                <a:cs typeface="Arial MT"/>
              </a:rPr>
              <a:t>vis</a:t>
            </a:r>
            <a:r>
              <a:rPr lang="it-IT" sz="1400" spc="-5" dirty="0">
                <a:cs typeface="Arial MT"/>
              </a:rPr>
              <a:t>ta</a:t>
            </a:r>
            <a:r>
              <a:rPr lang="it-IT" sz="1400" dirty="0">
                <a:cs typeface="Arial MT"/>
              </a:rPr>
              <a:t>,  </a:t>
            </a:r>
            <a:r>
              <a:rPr lang="it-IT" sz="1400" spc="-5" dirty="0">
                <a:cs typeface="Arial MT"/>
              </a:rPr>
              <a:t>de</a:t>
            </a:r>
            <a:r>
              <a:rPr lang="it-IT" sz="1400" dirty="0">
                <a:cs typeface="Arial MT"/>
              </a:rPr>
              <a:t>lle</a:t>
            </a:r>
            <a:r>
              <a:rPr lang="it-IT" sz="1400" spc="-75" dirty="0">
                <a:cs typeface="Arial MT"/>
              </a:rPr>
              <a:t> </a:t>
            </a:r>
            <a:r>
              <a:rPr lang="it-IT" sz="1400" spc="-5" dirty="0">
                <a:cs typeface="Arial MT"/>
              </a:rPr>
              <a:t>d</a:t>
            </a:r>
            <a:r>
              <a:rPr lang="it-IT" sz="1400" dirty="0">
                <a:cs typeface="Arial MT"/>
              </a:rPr>
              <a:t>i</a:t>
            </a:r>
            <a:r>
              <a:rPr lang="it-IT" sz="1400" spc="-5" dirty="0">
                <a:cs typeface="Arial MT"/>
              </a:rPr>
              <a:t>ffe</a:t>
            </a:r>
            <a:r>
              <a:rPr lang="it-IT" sz="1400" spc="5" dirty="0">
                <a:cs typeface="Arial MT"/>
              </a:rPr>
              <a:t>r</a:t>
            </a:r>
            <a:r>
              <a:rPr lang="it-IT" sz="1400" spc="-5" dirty="0">
                <a:cs typeface="Arial MT"/>
              </a:rPr>
              <a:t>en</a:t>
            </a:r>
            <a:r>
              <a:rPr lang="it-IT" sz="1400" dirty="0">
                <a:cs typeface="Arial MT"/>
              </a:rPr>
              <a:t>ze</a:t>
            </a:r>
            <a:r>
              <a:rPr lang="it-IT" sz="1400" spc="-50" dirty="0">
                <a:cs typeface="Arial MT"/>
              </a:rPr>
              <a:t> </a:t>
            </a:r>
            <a:r>
              <a:rPr lang="it-IT" sz="1400" dirty="0">
                <a:cs typeface="Arial MT"/>
              </a:rPr>
              <a:t>e </a:t>
            </a:r>
            <a:r>
              <a:rPr lang="it-IT" sz="1400" spc="-95" dirty="0">
                <a:cs typeface="Arial MT"/>
              </a:rPr>
              <a:t> </a:t>
            </a:r>
            <a:r>
              <a:rPr lang="it-IT" sz="1400" spc="5" dirty="0">
                <a:cs typeface="Arial MT"/>
              </a:rPr>
              <a:t>r</a:t>
            </a:r>
            <a:r>
              <a:rPr lang="it-IT" sz="1400" dirty="0">
                <a:cs typeface="Arial MT"/>
              </a:rPr>
              <a:t>is</a:t>
            </a:r>
            <a:r>
              <a:rPr lang="it-IT" sz="1400" spc="-5" dirty="0">
                <a:cs typeface="Arial MT"/>
              </a:rPr>
              <a:t>pettando</a:t>
            </a:r>
            <a:r>
              <a:rPr lang="it-IT" sz="1400" dirty="0">
                <a:cs typeface="Arial MT"/>
              </a:rPr>
              <a:t>li.</a:t>
            </a:r>
            <a:endParaRPr lang="it-IT" sz="1400" dirty="0">
              <a:solidFill>
                <a:schemeClr val="tx1"/>
              </a:solidFill>
              <a:ea typeface="Times New Roman"/>
              <a:cs typeface="Arial Narrow"/>
            </a:endParaRPr>
          </a:p>
        </p:txBody>
      </p:sp>
      <p:sp>
        <p:nvSpPr>
          <p:cNvPr id="7" name="Rettangolo 6">
            <a:extLst>
              <a:ext uri="{FF2B5EF4-FFF2-40B4-BE49-F238E27FC236}">
                <a16:creationId xmlns="" xmlns:a16="http://schemas.microsoft.com/office/drawing/2014/main" id="{E8AB63FC-F019-810D-13E8-BCF1131E1694}"/>
              </a:ext>
            </a:extLst>
          </p:cNvPr>
          <p:cNvSpPr/>
          <p:nvPr/>
        </p:nvSpPr>
        <p:spPr>
          <a:xfrm>
            <a:off x="304799" y="447040"/>
            <a:ext cx="11667204" cy="9144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dirty="0">
                <a:solidFill>
                  <a:srgbClr val="FF0000"/>
                </a:solidFill>
              </a:rPr>
              <a:t>«</a:t>
            </a:r>
            <a:r>
              <a:rPr lang="it-IT" sz="1400" b="1" kern="1200" dirty="0">
                <a:solidFill>
                  <a:srgbClr val="FF0000"/>
                </a:solidFill>
                <a:effectLst/>
                <a:latin typeface="+mn-lt"/>
                <a:ea typeface="+mn-ea"/>
                <a:cs typeface="+mn-cs"/>
              </a:rPr>
              <a:t>CHE COS’È UN BAMBINO?»</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kern="1200" dirty="0">
                <a:solidFill>
                  <a:srgbClr val="FF0000"/>
                </a:solidFill>
                <a:effectLst/>
                <a:latin typeface="+mn-lt"/>
                <a:ea typeface="+mn-ea"/>
                <a:cs typeface="+mn-cs"/>
              </a:rPr>
              <a:t>PROGETTO ACCOGLIENZA</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kern="1200" dirty="0">
                <a:solidFill>
                  <a:schemeClr val="tx1"/>
                </a:solidFill>
                <a:effectLst/>
                <a:latin typeface="+mn-lt"/>
                <a:ea typeface="+mn-ea"/>
                <a:cs typeface="+mn-cs"/>
              </a:rPr>
              <a:t>SEZIONE</a:t>
            </a:r>
            <a:endParaRPr lang="it-IT" sz="1400" b="1" dirty="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kern="1200" dirty="0">
                <a:solidFill>
                  <a:schemeClr val="tx1"/>
                </a:solidFill>
                <a:effectLst/>
                <a:latin typeface="+mn-lt"/>
                <a:ea typeface="+mn-ea"/>
                <a:cs typeface="+mn-cs"/>
              </a:rPr>
              <a:t>SETTEMBRE - OTTOBRE</a:t>
            </a:r>
            <a:endParaRPr lang="it-IT" sz="1400" dirty="0"/>
          </a:p>
        </p:txBody>
      </p:sp>
      <p:sp>
        <p:nvSpPr>
          <p:cNvPr id="8" name="Rettangolo 7">
            <a:extLst>
              <a:ext uri="{FF2B5EF4-FFF2-40B4-BE49-F238E27FC236}">
                <a16:creationId xmlns="" xmlns:a16="http://schemas.microsoft.com/office/drawing/2014/main" id="{B24D1815-7746-230E-A322-5BE862ED110E}"/>
              </a:ext>
            </a:extLst>
          </p:cNvPr>
          <p:cNvSpPr/>
          <p:nvPr/>
        </p:nvSpPr>
        <p:spPr>
          <a:xfrm>
            <a:off x="304799" y="174661"/>
            <a:ext cx="11667204" cy="246579"/>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it-IT" sz="1200" dirty="0"/>
              <a:t>UNITÀ DI APPRENDIMENTO</a:t>
            </a:r>
          </a:p>
        </p:txBody>
      </p:sp>
      <p:sp>
        <p:nvSpPr>
          <p:cNvPr id="11" name="Rettangolo 10">
            <a:extLst>
              <a:ext uri="{FF2B5EF4-FFF2-40B4-BE49-F238E27FC236}">
                <a16:creationId xmlns="" xmlns:a16="http://schemas.microsoft.com/office/drawing/2014/main" id="{5E93114B-950B-60A2-54E3-FE384BE3AE36}"/>
              </a:ext>
            </a:extLst>
          </p:cNvPr>
          <p:cNvSpPr/>
          <p:nvPr/>
        </p:nvSpPr>
        <p:spPr>
          <a:xfrm>
            <a:off x="251179" y="4317876"/>
            <a:ext cx="11672220" cy="69635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rgbClr val="FF0000"/>
                </a:solidFill>
                <a:effectLst/>
                <a:ea typeface="Verdana" pitchFamily="34" charset="0"/>
                <a:cs typeface="Verdana" pitchFamily="34" charset="0"/>
              </a:rPr>
              <a:t>COM</a:t>
            </a:r>
            <a:r>
              <a:rPr kumimoji="0" lang="it-IT" sz="1400" b="1" i="0" u="none" strike="noStrike" cap="none" normalizeH="0" baseline="0" dirty="0">
                <a:ln>
                  <a:noFill/>
                </a:ln>
                <a:solidFill>
                  <a:srgbClr val="FF0000"/>
                </a:solidFill>
                <a:effectLst/>
              </a:rPr>
              <a:t>PETENZA CHIAVE EUROPEA: </a:t>
            </a:r>
            <a:r>
              <a:rPr kumimoji="0" lang="it-IT" sz="1400" b="1" i="0" u="none" strike="noStrike" cap="none" normalizeH="0" baseline="0" dirty="0">
                <a:ln>
                  <a:noFill/>
                </a:ln>
                <a:solidFill>
                  <a:srgbClr val="FF0000"/>
                </a:solidFill>
                <a:effectLst/>
                <a:ea typeface="Times New Roman" pitchFamily="18" charset="0"/>
                <a:cs typeface="Arial Narrow" pitchFamily="34" charset="0"/>
              </a:rPr>
              <a:t>COMPETENZA IN MATERIA DI CONSAPEVOLEZZA ED ESPRESSIONE CULTURALI – </a:t>
            </a:r>
            <a:r>
              <a:rPr lang="it-IT" sz="1400" b="1" dirty="0">
                <a:solidFill>
                  <a:srgbClr val="FF0000"/>
                </a:solidFill>
                <a:ea typeface="Times New Roman" pitchFamily="18" charset="0"/>
                <a:cs typeface="Arial Narrow" pitchFamily="34" charset="0"/>
              </a:rPr>
              <a:t>IMMAGINI, SUONI, COLORI</a:t>
            </a:r>
            <a:endParaRPr kumimoji="0" lang="it-IT" sz="1400" b="0" i="0" u="none" strike="noStrike" cap="none" normalizeH="0" baseline="0" dirty="0">
              <a:ln>
                <a:noFill/>
              </a:ln>
              <a:solidFill>
                <a:srgbClr val="FF0000"/>
              </a:solidFill>
              <a:effectLst/>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400" b="1" i="0" u="none" strike="noStrike" cap="none" normalizeH="0" baseline="0" dirty="0">
                <a:ln>
                  <a:noFill/>
                </a:ln>
                <a:solidFill>
                  <a:srgbClr val="FF0000"/>
                </a:solidFill>
                <a:effectLst/>
              </a:rPr>
              <a:t>Competenza specifica:</a:t>
            </a:r>
            <a:r>
              <a:rPr lang="it-IT" sz="1400" kern="1200" dirty="0">
                <a:solidFill>
                  <a:schemeClr val="tx1"/>
                </a:solidFill>
                <a:effectLst/>
                <a:ea typeface="Times New Roman" panose="02020603050405020304" pitchFamily="18" charset="0"/>
                <a:cs typeface="Arial Narrow" panose="020B0606020202030204" pitchFamily="34" charset="0"/>
              </a:rPr>
              <a:t> Padroneggiare</a:t>
            </a:r>
            <a:r>
              <a:rPr lang="it-IT" sz="1400" kern="1200" dirty="0">
                <a:solidFill>
                  <a:srgbClr val="FF0000"/>
                </a:solidFill>
                <a:effectLst/>
                <a:ea typeface="Times New Roman" panose="02020603050405020304" pitchFamily="18" charset="0"/>
                <a:cs typeface="Arial Narrow" panose="020B0606020202030204" pitchFamily="34" charset="0"/>
              </a:rPr>
              <a:t> </a:t>
            </a:r>
            <a:r>
              <a:rPr lang="it-IT" sz="1400" kern="1200" dirty="0">
                <a:solidFill>
                  <a:srgbClr val="00000A"/>
                </a:solidFill>
                <a:effectLst/>
                <a:ea typeface="Times New Roman" panose="02020603050405020304" pitchFamily="18" charset="0"/>
                <a:cs typeface="Arial Narrow" panose="020B0606020202030204" pitchFamily="34" charset="0"/>
              </a:rPr>
              <a:t>gli strumenti necessari ad un utilizzo dei linguaggi espressivi, artistici, visivi, multimediali (strumenti e tecniche di fruizione e produzione, lettura).</a:t>
            </a:r>
            <a:endParaRPr lang="it-IT" sz="1400" dirty="0">
              <a:solidFill>
                <a:srgbClr val="00000A"/>
              </a:solidFill>
              <a:effectLst/>
              <a:ea typeface="Times New Roman" panose="02020603050405020304" pitchFamily="18" charset="0"/>
              <a:cs typeface="Times New Roman" panose="02020603050405020304" pitchFamily="18" charset="0"/>
            </a:endParaRPr>
          </a:p>
        </p:txBody>
      </p:sp>
      <p:sp>
        <p:nvSpPr>
          <p:cNvPr id="12" name="Rettangolo 11">
            <a:extLst>
              <a:ext uri="{FF2B5EF4-FFF2-40B4-BE49-F238E27FC236}">
                <a16:creationId xmlns="" xmlns:a16="http://schemas.microsoft.com/office/drawing/2014/main" id="{A5CCA543-6DF2-0A38-4EB9-EF50A02521CC}"/>
              </a:ext>
            </a:extLst>
          </p:cNvPr>
          <p:cNvSpPr/>
          <p:nvPr/>
        </p:nvSpPr>
        <p:spPr>
          <a:xfrm>
            <a:off x="242868" y="5086853"/>
            <a:ext cx="11672220" cy="619049"/>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rgbClr val="FF0000"/>
                </a:solidFill>
                <a:effectLst/>
                <a:ea typeface="Verdana" pitchFamily="34" charset="0"/>
                <a:cs typeface="Verdana" pitchFamily="34" charset="0"/>
              </a:rPr>
              <a:t>COM</a:t>
            </a:r>
            <a:r>
              <a:rPr kumimoji="0" lang="it-IT" sz="1400" b="1" i="0" u="none" strike="noStrike" cap="none" normalizeH="0" baseline="0" dirty="0">
                <a:ln>
                  <a:noFill/>
                </a:ln>
                <a:solidFill>
                  <a:srgbClr val="FF0000"/>
                </a:solidFill>
                <a:effectLst/>
              </a:rPr>
              <a:t>PETENZA CHIAVE EUROPEA: </a:t>
            </a:r>
            <a:r>
              <a:rPr kumimoji="0" lang="it-IT" sz="1400" b="1" i="0" u="none" strike="noStrike" cap="none" normalizeH="0" baseline="0" dirty="0">
                <a:ln>
                  <a:noFill/>
                </a:ln>
                <a:solidFill>
                  <a:srgbClr val="FF0000"/>
                </a:solidFill>
                <a:effectLst/>
                <a:ea typeface="Times New Roman" pitchFamily="18" charset="0"/>
                <a:cs typeface="Arial Narrow" pitchFamily="34" charset="0"/>
              </a:rPr>
              <a:t>COMPETENZA IN MATERIA DI CONSAPEVOLEZZA ED ESPRESSIONE CULTURALI - IL CORPO E IL MOVIMENTO</a:t>
            </a:r>
            <a:endParaRPr kumimoji="0" lang="it-IT" sz="1400" b="0" i="0" u="none" strike="noStrike" cap="none" normalizeH="0" baseline="0" dirty="0">
              <a:ln>
                <a:noFill/>
              </a:ln>
              <a:solidFill>
                <a:srgbClr val="FF0000"/>
              </a:solidFill>
              <a:effectLst/>
              <a:cs typeface="Times New Roman" pitchFamily="18" charset="0"/>
            </a:endParaRPr>
          </a:p>
          <a:p>
            <a:pPr fontAlgn="base">
              <a:spcBef>
                <a:spcPct val="0"/>
              </a:spcBef>
              <a:spcAft>
                <a:spcPct val="0"/>
              </a:spcAft>
              <a:defRPr/>
            </a:pPr>
            <a:r>
              <a:rPr kumimoji="0" lang="it-IT" sz="1400" b="1" i="0" u="none" strike="noStrike" cap="none" normalizeH="0" baseline="0" dirty="0">
                <a:ln>
                  <a:noFill/>
                </a:ln>
                <a:solidFill>
                  <a:srgbClr val="FF0000"/>
                </a:solidFill>
                <a:effectLst/>
              </a:rPr>
              <a:t>Competenza specifica:</a:t>
            </a:r>
            <a:r>
              <a:rPr lang="it-IT" sz="1400" dirty="0">
                <a:solidFill>
                  <a:srgbClr val="00000A"/>
                </a:solidFill>
                <a:effectLst/>
                <a:ea typeface="Times New Roman" panose="02020603050405020304" pitchFamily="18" charset="0"/>
                <a:cs typeface="Arial Narrow" panose="020B0606020202030204" pitchFamily="34" charset="0"/>
              </a:rPr>
              <a:t> </a:t>
            </a:r>
            <a:r>
              <a:rPr lang="it-IT" sz="1400" spc="-5" dirty="0">
                <a:solidFill>
                  <a:srgbClr val="000006"/>
                </a:solidFill>
                <a:cs typeface="Arial MT"/>
              </a:rPr>
              <a:t>Cono</a:t>
            </a:r>
            <a:r>
              <a:rPr lang="it-IT" sz="1400" dirty="0">
                <a:solidFill>
                  <a:srgbClr val="000006"/>
                </a:solidFill>
                <a:cs typeface="Arial MT"/>
              </a:rPr>
              <a:t>sc</a:t>
            </a:r>
            <a:r>
              <a:rPr lang="it-IT" sz="1400" spc="-5" dirty="0">
                <a:solidFill>
                  <a:srgbClr val="000006"/>
                </a:solidFill>
                <a:cs typeface="Arial MT"/>
              </a:rPr>
              <a:t>e</a:t>
            </a:r>
            <a:r>
              <a:rPr lang="it-IT" sz="1400" spc="5" dirty="0">
                <a:solidFill>
                  <a:srgbClr val="000006"/>
                </a:solidFill>
                <a:cs typeface="Arial MT"/>
              </a:rPr>
              <a:t>r</a:t>
            </a:r>
            <a:r>
              <a:rPr lang="it-IT" sz="1400" dirty="0">
                <a:solidFill>
                  <a:srgbClr val="000006"/>
                </a:solidFill>
                <a:cs typeface="Arial MT"/>
              </a:rPr>
              <a:t>e</a:t>
            </a:r>
            <a:r>
              <a:rPr lang="it-IT" sz="1400" spc="-40" dirty="0">
                <a:solidFill>
                  <a:srgbClr val="000006"/>
                </a:solidFill>
                <a:cs typeface="Arial MT"/>
              </a:rPr>
              <a:t> </a:t>
            </a:r>
            <a:r>
              <a:rPr lang="it-IT" sz="1400" dirty="0">
                <a:solidFill>
                  <a:srgbClr val="000006"/>
                </a:solidFill>
                <a:cs typeface="Arial MT"/>
              </a:rPr>
              <a:t>il</a:t>
            </a:r>
            <a:r>
              <a:rPr lang="it-IT" sz="1400" spc="-95" dirty="0">
                <a:solidFill>
                  <a:srgbClr val="000006"/>
                </a:solidFill>
                <a:cs typeface="Arial MT"/>
              </a:rPr>
              <a:t> </a:t>
            </a:r>
            <a:r>
              <a:rPr lang="it-IT" sz="1400" spc="-5" dirty="0">
                <a:solidFill>
                  <a:srgbClr val="000006"/>
                </a:solidFill>
                <a:cs typeface="Arial MT"/>
              </a:rPr>
              <a:t>p</a:t>
            </a:r>
            <a:r>
              <a:rPr lang="it-IT" sz="1400" spc="5" dirty="0">
                <a:solidFill>
                  <a:srgbClr val="000006"/>
                </a:solidFill>
                <a:cs typeface="Arial MT"/>
              </a:rPr>
              <a:t>r</a:t>
            </a:r>
            <a:r>
              <a:rPr lang="it-IT" sz="1400" spc="-5" dirty="0">
                <a:solidFill>
                  <a:srgbClr val="000006"/>
                </a:solidFill>
                <a:cs typeface="Arial MT"/>
              </a:rPr>
              <a:t>op</a:t>
            </a:r>
            <a:r>
              <a:rPr lang="it-IT" sz="1400" spc="5" dirty="0">
                <a:solidFill>
                  <a:srgbClr val="000006"/>
                </a:solidFill>
                <a:cs typeface="Arial MT"/>
              </a:rPr>
              <a:t>r</a:t>
            </a:r>
            <a:r>
              <a:rPr lang="it-IT" sz="1400" dirty="0">
                <a:solidFill>
                  <a:srgbClr val="000006"/>
                </a:solidFill>
                <a:cs typeface="Arial MT"/>
              </a:rPr>
              <a:t>io</a:t>
            </a:r>
            <a:r>
              <a:rPr lang="it-IT" sz="1400" spc="-50" dirty="0">
                <a:solidFill>
                  <a:srgbClr val="000006"/>
                </a:solidFill>
                <a:cs typeface="Arial MT"/>
              </a:rPr>
              <a:t> </a:t>
            </a:r>
            <a:r>
              <a:rPr lang="it-IT" sz="1400" dirty="0">
                <a:solidFill>
                  <a:srgbClr val="000006"/>
                </a:solidFill>
                <a:cs typeface="Arial MT"/>
              </a:rPr>
              <a:t>c</a:t>
            </a:r>
            <a:r>
              <a:rPr lang="it-IT" sz="1400" spc="-5" dirty="0">
                <a:solidFill>
                  <a:srgbClr val="000006"/>
                </a:solidFill>
                <a:cs typeface="Arial MT"/>
              </a:rPr>
              <a:t>o</a:t>
            </a:r>
            <a:r>
              <a:rPr lang="it-IT" sz="1400" spc="5" dirty="0">
                <a:solidFill>
                  <a:srgbClr val="000006"/>
                </a:solidFill>
                <a:cs typeface="Arial MT"/>
              </a:rPr>
              <a:t>r</a:t>
            </a:r>
            <a:r>
              <a:rPr lang="it-IT" sz="1400" spc="-5" dirty="0">
                <a:solidFill>
                  <a:srgbClr val="000006"/>
                </a:solidFill>
                <a:cs typeface="Arial MT"/>
              </a:rPr>
              <a:t>po</a:t>
            </a:r>
            <a:endParaRPr lang="it-IT" sz="1400" dirty="0">
              <a:solidFill>
                <a:srgbClr val="00000A"/>
              </a:solidFill>
              <a:effectLst/>
              <a:ea typeface="Times New Roman" panose="02020603050405020304" pitchFamily="18" charset="0"/>
              <a:cs typeface="Times New Roman" panose="02020603050405020304" pitchFamily="18" charset="0"/>
            </a:endParaRPr>
          </a:p>
        </p:txBody>
      </p:sp>
      <p:sp>
        <p:nvSpPr>
          <p:cNvPr id="6" name="Rettangolo 5">
            <a:extLst>
              <a:ext uri="{FF2B5EF4-FFF2-40B4-BE49-F238E27FC236}">
                <a16:creationId xmlns="" xmlns:a16="http://schemas.microsoft.com/office/drawing/2014/main" id="{A500125E-D546-E516-D838-C7F6E60C30E8}"/>
              </a:ext>
            </a:extLst>
          </p:cNvPr>
          <p:cNvSpPr/>
          <p:nvPr/>
        </p:nvSpPr>
        <p:spPr>
          <a:xfrm>
            <a:off x="257239" y="1992232"/>
            <a:ext cx="11677522" cy="674292"/>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rgbClr val="FF0000"/>
                </a:solidFill>
                <a:effectLst/>
              </a:rPr>
              <a:t>COMPETENZA CHIAVE EUROPEA: </a:t>
            </a:r>
            <a:r>
              <a:rPr kumimoji="0" lang="de-DE" sz="1400" b="1" i="0" u="none" strike="noStrike" cap="none" normalizeH="0" baseline="0" dirty="0">
                <a:ln>
                  <a:noFill/>
                </a:ln>
                <a:solidFill>
                  <a:srgbClr val="FF0000"/>
                </a:solidFill>
                <a:effectLst/>
              </a:rPr>
              <a:t>COMPETENZA MATEMATICA E COMPETENZA IN SCIENZE, TECNOLOGIE E INGEGNERIA</a:t>
            </a:r>
            <a:endParaRPr lang="it-IT" sz="1400" b="1" dirty="0">
              <a:solidFill>
                <a:srgbClr val="FF0000"/>
              </a:solidFill>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rgbClr val="FF0000"/>
                </a:solidFill>
                <a:effectLst/>
              </a:rPr>
              <a:t>Competenza specifica</a:t>
            </a:r>
            <a:r>
              <a:rPr kumimoji="0" lang="it-IT" sz="1400" b="0" i="0" u="none" strike="noStrike" cap="none" normalizeH="0" baseline="0" dirty="0">
                <a:ln>
                  <a:noFill/>
                </a:ln>
                <a:solidFill>
                  <a:srgbClr val="FF0000"/>
                </a:solidFill>
                <a:effectLst/>
              </a:rPr>
              <a:t>: </a:t>
            </a:r>
            <a:r>
              <a:rPr lang="it-IT" sz="1400" spc="-75" dirty="0">
                <a:cs typeface="Arial MT"/>
              </a:rPr>
              <a:t>Osservare</a:t>
            </a:r>
            <a:r>
              <a:rPr lang="it-IT" sz="1400" spc="-70" dirty="0">
                <a:cs typeface="Arial MT"/>
              </a:rPr>
              <a:t> </a:t>
            </a:r>
            <a:r>
              <a:rPr lang="it-IT" sz="1400" spc="-30" dirty="0">
                <a:cs typeface="Arial MT"/>
              </a:rPr>
              <a:t>il </a:t>
            </a:r>
            <a:r>
              <a:rPr lang="it-IT" sz="1400" spc="-65" dirty="0">
                <a:cs typeface="Arial MT"/>
              </a:rPr>
              <a:t>proprio</a:t>
            </a:r>
            <a:r>
              <a:rPr lang="it-IT" sz="1400" spc="-60" dirty="0">
                <a:cs typeface="Arial MT"/>
              </a:rPr>
              <a:t> </a:t>
            </a:r>
            <a:r>
              <a:rPr lang="it-IT" sz="1400" spc="-65" dirty="0">
                <a:cs typeface="Arial MT"/>
              </a:rPr>
              <a:t>corpo, </a:t>
            </a:r>
            <a:r>
              <a:rPr lang="it-IT" sz="1400" spc="-30" dirty="0">
                <a:cs typeface="Arial MT"/>
              </a:rPr>
              <a:t>i </a:t>
            </a:r>
            <a:r>
              <a:rPr lang="it-IT" sz="1400" spc="-75" dirty="0">
                <a:cs typeface="Arial MT"/>
              </a:rPr>
              <a:t>fenomeni</a:t>
            </a:r>
            <a:r>
              <a:rPr lang="it-IT" sz="1400" spc="-70" dirty="0">
                <a:cs typeface="Arial MT"/>
              </a:rPr>
              <a:t> </a:t>
            </a:r>
            <a:r>
              <a:rPr lang="it-IT" sz="1400" spc="-60" dirty="0">
                <a:cs typeface="Arial MT"/>
              </a:rPr>
              <a:t>naturali </a:t>
            </a:r>
            <a:r>
              <a:rPr lang="it-IT" sz="1400" spc="-75" dirty="0">
                <a:cs typeface="Arial MT"/>
              </a:rPr>
              <a:t>e</a:t>
            </a:r>
            <a:r>
              <a:rPr lang="it-IT" sz="1400" spc="-70" dirty="0">
                <a:cs typeface="Arial MT"/>
              </a:rPr>
              <a:t> </a:t>
            </a:r>
            <a:r>
              <a:rPr lang="it-IT" sz="1400" spc="-50" dirty="0">
                <a:cs typeface="Arial MT"/>
              </a:rPr>
              <a:t>gli </a:t>
            </a:r>
            <a:r>
              <a:rPr lang="it-IT" sz="1400" spc="-45" dirty="0">
                <a:cs typeface="Arial MT"/>
              </a:rPr>
              <a:t> </a:t>
            </a:r>
            <a:r>
              <a:rPr lang="it-IT" sz="1400" spc="-70" dirty="0">
                <a:cs typeface="Arial MT"/>
              </a:rPr>
              <a:t>organismi</a:t>
            </a:r>
            <a:r>
              <a:rPr lang="it-IT" sz="1400" spc="-40" dirty="0">
                <a:cs typeface="Arial MT"/>
              </a:rPr>
              <a:t> </a:t>
            </a:r>
            <a:r>
              <a:rPr lang="it-IT" sz="1400" spc="-60" dirty="0">
                <a:cs typeface="Arial MT"/>
              </a:rPr>
              <a:t>viventi</a:t>
            </a:r>
            <a:r>
              <a:rPr lang="it-IT" sz="1400" spc="-50" dirty="0">
                <a:cs typeface="Arial MT"/>
              </a:rPr>
              <a:t> </a:t>
            </a:r>
            <a:r>
              <a:rPr lang="it-IT" sz="1400" spc="-60" dirty="0">
                <a:cs typeface="Arial MT"/>
              </a:rPr>
              <a:t>sulla</a:t>
            </a:r>
            <a:r>
              <a:rPr lang="it-IT" sz="1400" spc="80" dirty="0">
                <a:cs typeface="Arial MT"/>
              </a:rPr>
              <a:t> </a:t>
            </a:r>
            <a:r>
              <a:rPr lang="it-IT" sz="1400" spc="-75" dirty="0">
                <a:cs typeface="Arial MT"/>
              </a:rPr>
              <a:t>base</a:t>
            </a:r>
            <a:r>
              <a:rPr lang="it-IT" sz="1400" spc="-50" dirty="0">
                <a:cs typeface="Arial MT"/>
              </a:rPr>
              <a:t> </a:t>
            </a:r>
            <a:r>
              <a:rPr lang="it-IT" sz="1400" spc="-60" dirty="0">
                <a:cs typeface="Arial MT"/>
              </a:rPr>
              <a:t>di</a:t>
            </a:r>
            <a:r>
              <a:rPr lang="it-IT" sz="1400" spc="-50" dirty="0">
                <a:cs typeface="Arial MT"/>
              </a:rPr>
              <a:t> criteri</a:t>
            </a:r>
            <a:r>
              <a:rPr lang="it-IT" sz="1400" spc="95" dirty="0">
                <a:cs typeface="Arial MT"/>
              </a:rPr>
              <a:t> </a:t>
            </a:r>
            <a:r>
              <a:rPr lang="it-IT" sz="1400" spc="-75" dirty="0">
                <a:cs typeface="Arial MT"/>
              </a:rPr>
              <a:t>o</a:t>
            </a:r>
            <a:r>
              <a:rPr lang="it-IT" sz="1400" spc="-50" dirty="0">
                <a:cs typeface="Arial MT"/>
              </a:rPr>
              <a:t> </a:t>
            </a:r>
            <a:r>
              <a:rPr lang="it-IT" sz="1400" spc="-55" dirty="0">
                <a:cs typeface="Arial MT"/>
              </a:rPr>
              <a:t>ipotesi,</a:t>
            </a:r>
            <a:r>
              <a:rPr lang="it-IT" sz="1400" spc="-25" dirty="0">
                <a:cs typeface="Arial MT"/>
              </a:rPr>
              <a:t> </a:t>
            </a:r>
            <a:r>
              <a:rPr lang="it-IT" sz="1400" spc="-80" dirty="0">
                <a:cs typeface="Arial MT"/>
              </a:rPr>
              <a:t>con </a:t>
            </a:r>
            <a:r>
              <a:rPr lang="it-IT" sz="1400" dirty="0">
                <a:cs typeface="Arial MT"/>
              </a:rPr>
              <a:t>a</a:t>
            </a:r>
            <a:r>
              <a:rPr lang="it-IT" sz="1400" spc="-5" dirty="0">
                <a:cs typeface="Arial MT"/>
              </a:rPr>
              <a:t>tt</a:t>
            </a:r>
            <a:r>
              <a:rPr lang="it-IT" sz="1400" dirty="0">
                <a:cs typeface="Arial MT"/>
              </a:rPr>
              <a:t>en</a:t>
            </a:r>
            <a:r>
              <a:rPr lang="it-IT" sz="1400" spc="-10" dirty="0">
                <a:cs typeface="Arial MT"/>
              </a:rPr>
              <a:t>z</a:t>
            </a:r>
            <a:r>
              <a:rPr lang="it-IT" sz="1400" spc="5" dirty="0">
                <a:cs typeface="Arial MT"/>
              </a:rPr>
              <a:t>i</a:t>
            </a:r>
            <a:r>
              <a:rPr lang="it-IT" sz="1400" spc="-10" dirty="0">
                <a:cs typeface="Arial MT"/>
              </a:rPr>
              <a:t>o</a:t>
            </a:r>
            <a:r>
              <a:rPr lang="it-IT" sz="1400" dirty="0">
                <a:cs typeface="Arial MT"/>
              </a:rPr>
              <a:t>ne</a:t>
            </a:r>
            <a:r>
              <a:rPr lang="it-IT" sz="1400" spc="-50" dirty="0">
                <a:cs typeface="Arial MT"/>
              </a:rPr>
              <a:t> </a:t>
            </a:r>
            <a:r>
              <a:rPr lang="it-IT" sz="1400" dirty="0">
                <a:cs typeface="Arial MT"/>
              </a:rPr>
              <a:t>e</a:t>
            </a:r>
            <a:r>
              <a:rPr lang="it-IT" sz="1400" spc="-40" dirty="0">
                <a:cs typeface="Arial MT"/>
              </a:rPr>
              <a:t> </a:t>
            </a:r>
            <a:r>
              <a:rPr lang="it-IT" sz="1400" dirty="0">
                <a:cs typeface="Arial MT"/>
              </a:rPr>
              <a:t>s</a:t>
            </a:r>
            <a:r>
              <a:rPr lang="it-IT" sz="1400" spc="-10" dirty="0">
                <a:cs typeface="Arial MT"/>
              </a:rPr>
              <a:t>i</a:t>
            </a:r>
            <a:r>
              <a:rPr lang="it-IT" sz="1400" dirty="0">
                <a:cs typeface="Arial MT"/>
              </a:rPr>
              <a:t>s</a:t>
            </a:r>
            <a:r>
              <a:rPr lang="it-IT" sz="1400" spc="-5" dirty="0">
                <a:cs typeface="Arial MT"/>
              </a:rPr>
              <a:t>t</a:t>
            </a:r>
            <a:r>
              <a:rPr lang="it-IT" sz="1400" dirty="0">
                <a:cs typeface="Arial MT"/>
              </a:rPr>
              <a:t>e</a:t>
            </a:r>
            <a:r>
              <a:rPr lang="it-IT" sz="1400" spc="-15" dirty="0">
                <a:cs typeface="Arial MT"/>
              </a:rPr>
              <a:t>m</a:t>
            </a:r>
            <a:r>
              <a:rPr lang="it-IT" sz="1400" dirty="0">
                <a:cs typeface="Arial MT"/>
              </a:rPr>
              <a:t>a</a:t>
            </a:r>
            <a:r>
              <a:rPr lang="it-IT" sz="1400" spc="-5" dirty="0">
                <a:cs typeface="Arial MT"/>
              </a:rPr>
              <a:t>t</a:t>
            </a:r>
            <a:r>
              <a:rPr lang="it-IT" sz="1400" spc="-10" dirty="0">
                <a:cs typeface="Arial MT"/>
              </a:rPr>
              <a:t>i</a:t>
            </a:r>
            <a:r>
              <a:rPr lang="it-IT" sz="1400" dirty="0">
                <a:cs typeface="Arial MT"/>
              </a:rPr>
              <a:t>c</a:t>
            </a:r>
            <a:r>
              <a:rPr lang="it-IT" sz="1400" spc="5" dirty="0">
                <a:cs typeface="Arial MT"/>
              </a:rPr>
              <a:t>i</a:t>
            </a:r>
            <a:r>
              <a:rPr lang="it-IT" sz="1400" spc="-5" dirty="0">
                <a:cs typeface="Arial MT"/>
              </a:rPr>
              <a:t>t</a:t>
            </a:r>
            <a:r>
              <a:rPr lang="it-IT" sz="1400" dirty="0">
                <a:cs typeface="Arial MT"/>
              </a:rPr>
              <a:t>à.</a:t>
            </a:r>
          </a:p>
          <a:p>
            <a:pPr marL="0" marR="0" lvl="0" indent="0" algn="l" defTabSz="914400" rtl="0" eaLnBrk="1" fontAlgn="base" latinLnBrk="0" hangingPunct="1">
              <a:lnSpc>
                <a:spcPct val="100000"/>
              </a:lnSpc>
              <a:spcBef>
                <a:spcPct val="0"/>
              </a:spcBef>
              <a:spcAft>
                <a:spcPct val="0"/>
              </a:spcAft>
              <a:buClrTx/>
              <a:buSzTx/>
              <a:buFontTx/>
              <a:buNone/>
              <a:tabLst/>
            </a:pPr>
            <a:endParaRPr lang="it-IT" sz="1400" dirty="0">
              <a:solidFill>
                <a:srgbClr val="FF0000"/>
              </a:solidFill>
              <a:cs typeface="Arial Narrow"/>
            </a:endParaRPr>
          </a:p>
        </p:txBody>
      </p:sp>
      <p:pic>
        <p:nvPicPr>
          <p:cNvPr id="10" name="Immagine 9">
            <a:extLst>
              <a:ext uri="{FF2B5EF4-FFF2-40B4-BE49-F238E27FC236}">
                <a16:creationId xmlns="" xmlns:a16="http://schemas.microsoft.com/office/drawing/2014/main" id="{53C450B4-368B-1F3C-7868-FADBD31EA34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72126"/>
          <a:stretch/>
        </p:blipFill>
        <p:spPr>
          <a:xfrm>
            <a:off x="234428" y="5778529"/>
            <a:ext cx="1751688" cy="99672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Immagine 12">
            <a:extLst>
              <a:ext uri="{FF2B5EF4-FFF2-40B4-BE49-F238E27FC236}">
                <a16:creationId xmlns="" xmlns:a16="http://schemas.microsoft.com/office/drawing/2014/main" id="{570A53B0-6ADB-242E-3BB8-653F3856F89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6379" b="15909"/>
          <a:stretch/>
        </p:blipFill>
        <p:spPr>
          <a:xfrm>
            <a:off x="8533023" y="5765412"/>
            <a:ext cx="3365990" cy="100984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Immagine 13">
            <a:extLst>
              <a:ext uri="{FF2B5EF4-FFF2-40B4-BE49-F238E27FC236}">
                <a16:creationId xmlns="" xmlns:a16="http://schemas.microsoft.com/office/drawing/2014/main" id="{54D57D98-C575-F4C8-E6F7-AF0D4C9FB57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48667" b="32237"/>
          <a:stretch/>
        </p:blipFill>
        <p:spPr>
          <a:xfrm>
            <a:off x="5142574" y="5765412"/>
            <a:ext cx="2988833" cy="10449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Immagine 14">
            <a:extLst>
              <a:ext uri="{FF2B5EF4-FFF2-40B4-BE49-F238E27FC236}">
                <a16:creationId xmlns="" xmlns:a16="http://schemas.microsoft.com/office/drawing/2014/main" id="{41D409CF-8BE0-4491-9F68-AD7458CEE54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3206" b="50305"/>
          <a:stretch/>
        </p:blipFill>
        <p:spPr>
          <a:xfrm>
            <a:off x="2310582" y="5778529"/>
            <a:ext cx="2430376" cy="9967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38479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 xmlns:a16="http://schemas.microsoft.com/office/drawing/2014/main" id="{D690B39C-519A-3683-95C9-BBA1D70D71DB}"/>
              </a:ext>
            </a:extLst>
          </p:cNvPr>
          <p:cNvSpPr/>
          <p:nvPr/>
        </p:nvSpPr>
        <p:spPr>
          <a:xfrm>
            <a:off x="294480" y="1406042"/>
            <a:ext cx="11677522" cy="566538"/>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rgbClr val="FF0000"/>
                </a:solidFill>
                <a:effectLst/>
                <a:ea typeface="Times New Roman" pitchFamily="18" charset="0"/>
                <a:cs typeface="Arial Narrow" pitchFamily="34" charset="0"/>
              </a:rPr>
              <a:t>COMPETENZA CHIAVE EUROPEA: COMPETENZA ALFABETICA FUNZIONALE</a:t>
            </a:r>
          </a:p>
          <a:p>
            <a:pPr algn="just" fontAlgn="base">
              <a:spcBef>
                <a:spcPct val="0"/>
              </a:spcBef>
              <a:spcAft>
                <a:spcPct val="0"/>
              </a:spcAft>
              <a:defRPr/>
            </a:pPr>
            <a:r>
              <a:rPr kumimoji="0" lang="it-IT" sz="1400" b="1" i="0" u="none" strike="noStrike" cap="none" normalizeH="0" baseline="0" dirty="0">
                <a:ln>
                  <a:noFill/>
                </a:ln>
                <a:solidFill>
                  <a:srgbClr val="FF0000"/>
                </a:solidFill>
                <a:effectLst/>
                <a:ea typeface="Times New Roman" pitchFamily="18" charset="0"/>
                <a:cs typeface="Arial Narrow" pitchFamily="34" charset="0"/>
              </a:rPr>
              <a:t>Competenza specifica: </a:t>
            </a:r>
            <a:r>
              <a:rPr lang="it-IT" sz="1400" dirty="0">
                <a:cs typeface="Arial MT"/>
              </a:rPr>
              <a:t>R</a:t>
            </a:r>
            <a:r>
              <a:rPr lang="it-IT" sz="1400" spc="-5" dirty="0">
                <a:cs typeface="Arial MT"/>
              </a:rPr>
              <a:t>ifl</a:t>
            </a:r>
            <a:r>
              <a:rPr lang="it-IT" sz="1400" spc="5" dirty="0">
                <a:cs typeface="Arial MT"/>
              </a:rPr>
              <a:t>e</a:t>
            </a:r>
            <a:r>
              <a:rPr lang="it-IT" sz="1400" spc="-5" dirty="0">
                <a:cs typeface="Arial MT"/>
              </a:rPr>
              <a:t>tt</a:t>
            </a:r>
            <a:r>
              <a:rPr lang="it-IT" sz="1400" spc="5" dirty="0">
                <a:cs typeface="Arial MT"/>
              </a:rPr>
              <a:t>e</a:t>
            </a:r>
            <a:r>
              <a:rPr lang="it-IT" sz="1400" spc="-5" dirty="0">
                <a:cs typeface="Arial MT"/>
              </a:rPr>
              <a:t>r</a:t>
            </a:r>
            <a:r>
              <a:rPr lang="it-IT" sz="1400" dirty="0">
                <a:cs typeface="Arial MT"/>
              </a:rPr>
              <a:t>e</a:t>
            </a:r>
            <a:r>
              <a:rPr lang="it-IT" sz="1400" spc="-65" dirty="0">
                <a:cs typeface="Arial MT"/>
              </a:rPr>
              <a:t> </a:t>
            </a:r>
            <a:r>
              <a:rPr lang="it-IT" sz="1400" spc="-10" dirty="0">
                <a:cs typeface="Arial MT"/>
              </a:rPr>
              <a:t>s</a:t>
            </a:r>
            <a:r>
              <a:rPr lang="it-IT" sz="1400" spc="5" dirty="0">
                <a:cs typeface="Arial MT"/>
              </a:rPr>
              <a:t>u</a:t>
            </a:r>
            <a:r>
              <a:rPr lang="it-IT" sz="1400" spc="-5" dirty="0">
                <a:cs typeface="Arial MT"/>
              </a:rPr>
              <a:t>ll</a:t>
            </a:r>
            <a:r>
              <a:rPr lang="it-IT" sz="1400" dirty="0">
                <a:cs typeface="Arial MT"/>
              </a:rPr>
              <a:t>a</a:t>
            </a:r>
            <a:r>
              <a:rPr lang="it-IT" sz="1400" spc="-65" dirty="0">
                <a:cs typeface="Arial MT"/>
              </a:rPr>
              <a:t> </a:t>
            </a:r>
            <a:r>
              <a:rPr lang="it-IT" sz="1400" spc="-5" dirty="0">
                <a:cs typeface="Arial MT"/>
              </a:rPr>
              <a:t>li</a:t>
            </a:r>
            <a:r>
              <a:rPr lang="it-IT" sz="1400" spc="-10" dirty="0">
                <a:cs typeface="Arial MT"/>
              </a:rPr>
              <a:t>ng</a:t>
            </a:r>
            <a:r>
              <a:rPr lang="it-IT" sz="1400" spc="5" dirty="0">
                <a:cs typeface="Arial MT"/>
              </a:rPr>
              <a:t>u</a:t>
            </a:r>
            <a:r>
              <a:rPr lang="it-IT" sz="1400" dirty="0">
                <a:cs typeface="Arial MT"/>
              </a:rPr>
              <a:t>a</a:t>
            </a:r>
            <a:r>
              <a:rPr lang="it-IT" sz="1400" spc="-90" dirty="0">
                <a:cs typeface="Arial MT"/>
              </a:rPr>
              <a:t> </a:t>
            </a:r>
            <a:r>
              <a:rPr lang="it-IT" sz="1400" dirty="0">
                <a:cs typeface="Arial MT"/>
              </a:rPr>
              <a:t>e</a:t>
            </a:r>
            <a:r>
              <a:rPr lang="it-IT" sz="1400" spc="-75" dirty="0">
                <a:cs typeface="Arial MT"/>
              </a:rPr>
              <a:t> </a:t>
            </a:r>
            <a:r>
              <a:rPr lang="it-IT" sz="1400" spc="5" dirty="0">
                <a:cs typeface="Arial MT"/>
              </a:rPr>
              <a:t>su</a:t>
            </a:r>
            <a:r>
              <a:rPr lang="it-IT" sz="1400" spc="-5" dirty="0">
                <a:cs typeface="Arial MT"/>
              </a:rPr>
              <a:t>l</a:t>
            </a:r>
            <a:r>
              <a:rPr lang="it-IT" sz="1400" spc="-15" dirty="0">
                <a:cs typeface="Arial MT"/>
              </a:rPr>
              <a:t>l</a:t>
            </a:r>
            <a:r>
              <a:rPr lang="it-IT" sz="1400" dirty="0">
                <a:cs typeface="Arial MT"/>
              </a:rPr>
              <a:t>e</a:t>
            </a:r>
            <a:r>
              <a:rPr lang="it-IT" sz="1400" spc="-65" dirty="0">
                <a:cs typeface="Arial MT"/>
              </a:rPr>
              <a:t> </a:t>
            </a:r>
            <a:r>
              <a:rPr lang="it-IT" sz="1400" spc="-10" dirty="0">
                <a:cs typeface="Arial MT"/>
              </a:rPr>
              <a:t>sue  </a:t>
            </a:r>
            <a:r>
              <a:rPr lang="it-IT" sz="1400" spc="-5" dirty="0">
                <a:cs typeface="Arial MT"/>
              </a:rPr>
              <a:t>r</a:t>
            </a:r>
            <a:r>
              <a:rPr lang="it-IT" sz="1400" spc="5" dirty="0">
                <a:cs typeface="Arial MT"/>
              </a:rPr>
              <a:t>e</a:t>
            </a:r>
            <a:r>
              <a:rPr lang="it-IT" sz="1400" spc="-10" dirty="0">
                <a:cs typeface="Arial MT"/>
              </a:rPr>
              <a:t>g</a:t>
            </a:r>
            <a:r>
              <a:rPr lang="it-IT" sz="1400" spc="5" dirty="0">
                <a:cs typeface="Arial MT"/>
              </a:rPr>
              <a:t>o</a:t>
            </a:r>
            <a:r>
              <a:rPr lang="it-IT" sz="1400" spc="-5" dirty="0">
                <a:cs typeface="Arial MT"/>
              </a:rPr>
              <a:t>l</a:t>
            </a:r>
            <a:r>
              <a:rPr lang="it-IT" sz="1400" dirty="0">
                <a:cs typeface="Arial MT"/>
              </a:rPr>
              <a:t>e</a:t>
            </a:r>
            <a:r>
              <a:rPr lang="it-IT" sz="1400" spc="-90" dirty="0">
                <a:cs typeface="Arial MT"/>
              </a:rPr>
              <a:t> </a:t>
            </a:r>
            <a:r>
              <a:rPr lang="it-IT" sz="1400" spc="5" dirty="0">
                <a:cs typeface="Arial MT"/>
              </a:rPr>
              <a:t>d</a:t>
            </a:r>
            <a:r>
              <a:rPr lang="it-IT" sz="1400" dirty="0">
                <a:cs typeface="Arial MT"/>
              </a:rPr>
              <a:t>i </a:t>
            </a:r>
            <a:r>
              <a:rPr lang="it-IT" sz="1400" spc="-65" dirty="0">
                <a:cs typeface="Arial MT"/>
              </a:rPr>
              <a:t> </a:t>
            </a:r>
            <a:r>
              <a:rPr lang="it-IT" sz="1400" spc="-20" dirty="0">
                <a:cs typeface="Arial MT"/>
              </a:rPr>
              <a:t>fu</a:t>
            </a:r>
            <a:r>
              <a:rPr lang="it-IT" sz="1400" spc="-10" dirty="0">
                <a:cs typeface="Arial MT"/>
              </a:rPr>
              <a:t>nz</a:t>
            </a:r>
            <a:r>
              <a:rPr lang="it-IT" sz="1400" spc="-15" dirty="0">
                <a:cs typeface="Arial MT"/>
              </a:rPr>
              <a:t>i</a:t>
            </a:r>
            <a:r>
              <a:rPr lang="it-IT" sz="1400" spc="-20" dirty="0">
                <a:cs typeface="Arial MT"/>
              </a:rPr>
              <a:t>o</a:t>
            </a:r>
            <a:r>
              <a:rPr lang="it-IT" sz="1400" spc="-10" dirty="0">
                <a:cs typeface="Arial MT"/>
              </a:rPr>
              <a:t>na</a:t>
            </a:r>
            <a:r>
              <a:rPr lang="it-IT" sz="1400" spc="-25" dirty="0">
                <a:cs typeface="Arial MT"/>
              </a:rPr>
              <a:t>m</a:t>
            </a:r>
            <a:r>
              <a:rPr lang="it-IT" sz="1400" spc="-10" dirty="0">
                <a:cs typeface="Arial MT"/>
              </a:rPr>
              <a:t>en</a:t>
            </a:r>
            <a:r>
              <a:rPr lang="it-IT" sz="1400" spc="-20" dirty="0">
                <a:cs typeface="Arial MT"/>
              </a:rPr>
              <a:t>t</a:t>
            </a:r>
            <a:r>
              <a:rPr lang="it-IT" sz="1400" spc="-10" dirty="0">
                <a:cs typeface="Arial MT"/>
              </a:rPr>
              <a:t>o.</a:t>
            </a:r>
            <a:endParaRPr lang="it-IT" sz="1400" dirty="0"/>
          </a:p>
        </p:txBody>
      </p:sp>
      <p:sp>
        <p:nvSpPr>
          <p:cNvPr id="6" name="Rettangolo 5">
            <a:extLst>
              <a:ext uri="{FF2B5EF4-FFF2-40B4-BE49-F238E27FC236}">
                <a16:creationId xmlns="" xmlns:a16="http://schemas.microsoft.com/office/drawing/2014/main" id="{DD02034B-3C64-D51E-62C4-4CBD72A1D96B}"/>
              </a:ext>
            </a:extLst>
          </p:cNvPr>
          <p:cNvSpPr/>
          <p:nvPr/>
        </p:nvSpPr>
        <p:spPr>
          <a:xfrm>
            <a:off x="304799" y="174661"/>
            <a:ext cx="11667204" cy="246579"/>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it-IT" sz="1200" dirty="0"/>
              <a:t>UNITÀ DI APPRENDIMENTO</a:t>
            </a:r>
          </a:p>
        </p:txBody>
      </p:sp>
      <p:sp>
        <p:nvSpPr>
          <p:cNvPr id="7" name="Rettangolo 6">
            <a:extLst>
              <a:ext uri="{FF2B5EF4-FFF2-40B4-BE49-F238E27FC236}">
                <a16:creationId xmlns="" xmlns:a16="http://schemas.microsoft.com/office/drawing/2014/main" id="{D6E0EBDF-4C09-762A-32CB-3E86FD9CE27B}"/>
              </a:ext>
            </a:extLst>
          </p:cNvPr>
          <p:cNvSpPr/>
          <p:nvPr/>
        </p:nvSpPr>
        <p:spPr>
          <a:xfrm>
            <a:off x="304798" y="456441"/>
            <a:ext cx="11667204" cy="9144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dirty="0">
                <a:solidFill>
                  <a:srgbClr val="FF0000"/>
                </a:solidFill>
              </a:rPr>
              <a:t>«</a:t>
            </a:r>
            <a:r>
              <a:rPr lang="it-IT" sz="1400" b="1" kern="1200" dirty="0">
                <a:solidFill>
                  <a:srgbClr val="FF0000"/>
                </a:solidFill>
                <a:effectLst/>
                <a:latin typeface="+mn-lt"/>
                <a:ea typeface="+mn-ea"/>
                <a:cs typeface="+mn-cs"/>
              </a:rPr>
              <a:t>TU CHIAMALE SE VUOI… EMOZIONI»</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kern="1200" dirty="0">
                <a:solidFill>
                  <a:schemeClr val="tx1"/>
                </a:solidFill>
                <a:effectLst/>
                <a:latin typeface="+mn-lt"/>
                <a:ea typeface="+mn-ea"/>
                <a:cs typeface="+mn-cs"/>
              </a:rPr>
              <a:t>SEZIONE</a:t>
            </a:r>
            <a:endParaRPr lang="it-IT" sz="1400" b="1" dirty="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dirty="0">
                <a:solidFill>
                  <a:schemeClr val="tx1"/>
                </a:solidFill>
              </a:rPr>
              <a:t>OTTOBRE - APRILE</a:t>
            </a:r>
            <a:endParaRPr lang="it-IT" sz="1400" dirty="0"/>
          </a:p>
        </p:txBody>
      </p:sp>
      <p:sp>
        <p:nvSpPr>
          <p:cNvPr id="2" name="Rettangolo 1">
            <a:extLst>
              <a:ext uri="{FF2B5EF4-FFF2-40B4-BE49-F238E27FC236}">
                <a16:creationId xmlns="" xmlns:a16="http://schemas.microsoft.com/office/drawing/2014/main" id="{E1B6F3D3-0825-F154-88B2-B7A7C124F041}"/>
              </a:ext>
            </a:extLst>
          </p:cNvPr>
          <p:cNvSpPr/>
          <p:nvPr/>
        </p:nvSpPr>
        <p:spPr>
          <a:xfrm>
            <a:off x="236266" y="2909767"/>
            <a:ext cx="11751909" cy="613069"/>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rgbClr val="FF0000"/>
                </a:solidFill>
                <a:effectLst/>
                <a:ea typeface="Verdana" pitchFamily="34" charset="0"/>
                <a:cs typeface="Verdana" pitchFamily="34" charset="0"/>
              </a:rPr>
              <a:t>COM</a:t>
            </a:r>
            <a:r>
              <a:rPr kumimoji="0" lang="it-IT" sz="1400" b="1" i="0" u="none" strike="noStrike" cap="none" normalizeH="0" baseline="0" dirty="0">
                <a:ln>
                  <a:noFill/>
                </a:ln>
                <a:solidFill>
                  <a:srgbClr val="FF0000"/>
                </a:solidFill>
                <a:effectLst/>
              </a:rPr>
              <a:t>PETENZA CHIAVE EUROPEA: COMPETENZA IMPRENDITORIALE</a:t>
            </a:r>
            <a:endParaRPr lang="it-IT" sz="1400" b="1" dirty="0">
              <a:solidFill>
                <a:srgbClr val="FF0000"/>
              </a:solidFill>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rgbClr val="FF0000"/>
                </a:solidFill>
                <a:effectLst/>
              </a:rPr>
              <a:t>Competenza specifica:</a:t>
            </a:r>
            <a:r>
              <a:rPr kumimoji="0" lang="it-IT" sz="1400" b="0" i="0" u="none" strike="noStrike" cap="none" normalizeH="0" baseline="0" dirty="0">
                <a:ln>
                  <a:noFill/>
                </a:ln>
                <a:solidFill>
                  <a:schemeClr val="tx1"/>
                </a:solidFill>
                <a:effectLst/>
                <a:ea typeface="Times New Roman" pitchFamily="18" charset="0"/>
                <a:cs typeface="Arial Narrow" pitchFamily="34" charset="0"/>
              </a:rPr>
              <a:t> </a:t>
            </a:r>
            <a:r>
              <a:rPr lang="it-IT" sz="1400" spc="-5" dirty="0">
                <a:cs typeface="Arial MT"/>
              </a:rPr>
              <a:t>A</a:t>
            </a:r>
            <a:r>
              <a:rPr lang="it-IT" sz="1400" dirty="0">
                <a:cs typeface="Arial MT"/>
              </a:rPr>
              <a:t>ss</a:t>
            </a:r>
            <a:r>
              <a:rPr lang="it-IT" sz="1400" spc="-5" dirty="0">
                <a:cs typeface="Arial MT"/>
              </a:rPr>
              <a:t>ume</a:t>
            </a:r>
            <a:r>
              <a:rPr lang="it-IT" sz="1400" spc="5" dirty="0">
                <a:cs typeface="Arial MT"/>
              </a:rPr>
              <a:t>r</a:t>
            </a:r>
            <a:r>
              <a:rPr lang="it-IT" sz="1400" dirty="0">
                <a:cs typeface="Arial MT"/>
              </a:rPr>
              <a:t>e</a:t>
            </a:r>
            <a:r>
              <a:rPr lang="it-IT" sz="1400" spc="-85" dirty="0">
                <a:cs typeface="Arial MT"/>
              </a:rPr>
              <a:t> </a:t>
            </a:r>
            <a:r>
              <a:rPr lang="it-IT" sz="1400" dirty="0">
                <a:cs typeface="Arial MT"/>
              </a:rPr>
              <a:t>e</a:t>
            </a:r>
            <a:r>
              <a:rPr lang="it-IT" sz="1400" spc="-100" dirty="0">
                <a:cs typeface="Arial MT"/>
              </a:rPr>
              <a:t> </a:t>
            </a:r>
            <a:r>
              <a:rPr lang="it-IT" sz="1400" spc="-5" dirty="0">
                <a:cs typeface="Arial MT"/>
              </a:rPr>
              <a:t>po</a:t>
            </a:r>
            <a:r>
              <a:rPr lang="it-IT" sz="1400" spc="5" dirty="0">
                <a:cs typeface="Arial MT"/>
              </a:rPr>
              <a:t>r</a:t>
            </a:r>
            <a:r>
              <a:rPr lang="it-IT" sz="1400" spc="-5" dirty="0">
                <a:cs typeface="Arial MT"/>
              </a:rPr>
              <a:t>ta</a:t>
            </a:r>
            <a:r>
              <a:rPr lang="it-IT" sz="1400" spc="5" dirty="0">
                <a:cs typeface="Arial MT"/>
              </a:rPr>
              <a:t>r</a:t>
            </a:r>
            <a:r>
              <a:rPr lang="it-IT" sz="1400" dirty="0">
                <a:cs typeface="Arial MT"/>
              </a:rPr>
              <a:t>e</a:t>
            </a:r>
            <a:r>
              <a:rPr lang="it-IT" sz="1400" spc="-85" dirty="0">
                <a:cs typeface="Arial MT"/>
              </a:rPr>
              <a:t> </a:t>
            </a:r>
            <a:r>
              <a:rPr lang="it-IT" sz="1400" dirty="0">
                <a:cs typeface="Arial MT"/>
              </a:rPr>
              <a:t>a</a:t>
            </a:r>
            <a:r>
              <a:rPr lang="it-IT" sz="1400" spc="-100" dirty="0">
                <a:cs typeface="Arial MT"/>
              </a:rPr>
              <a:t> </a:t>
            </a:r>
            <a:r>
              <a:rPr lang="it-IT" sz="1400" spc="10" dirty="0">
                <a:cs typeface="Arial MT"/>
              </a:rPr>
              <a:t>t</a:t>
            </a:r>
            <a:r>
              <a:rPr lang="it-IT" sz="1400" spc="-5" dirty="0">
                <a:cs typeface="Arial MT"/>
              </a:rPr>
              <a:t>e</a:t>
            </a:r>
            <a:r>
              <a:rPr lang="it-IT" sz="1400" spc="5" dirty="0">
                <a:cs typeface="Arial MT"/>
              </a:rPr>
              <a:t>r</a:t>
            </a:r>
            <a:r>
              <a:rPr lang="it-IT" sz="1400" spc="-5" dirty="0">
                <a:cs typeface="Arial MT"/>
              </a:rPr>
              <a:t>m</a:t>
            </a:r>
            <a:r>
              <a:rPr lang="it-IT" sz="1400" dirty="0">
                <a:cs typeface="Arial MT"/>
              </a:rPr>
              <a:t>i</a:t>
            </a:r>
            <a:r>
              <a:rPr lang="it-IT" sz="1400" spc="-5" dirty="0">
                <a:cs typeface="Arial MT"/>
              </a:rPr>
              <a:t>ne  </a:t>
            </a:r>
            <a:r>
              <a:rPr lang="it-IT" sz="1400" dirty="0">
                <a:cs typeface="Arial MT"/>
              </a:rPr>
              <a:t>c</a:t>
            </a:r>
            <a:r>
              <a:rPr lang="it-IT" sz="1400" spc="-5" dirty="0">
                <a:cs typeface="Arial MT"/>
              </a:rPr>
              <a:t>omp</a:t>
            </a:r>
            <a:r>
              <a:rPr lang="it-IT" sz="1400" dirty="0">
                <a:cs typeface="Arial MT"/>
              </a:rPr>
              <a:t>i</a:t>
            </a:r>
            <a:r>
              <a:rPr lang="it-IT" sz="1400" spc="-5" dirty="0">
                <a:cs typeface="Arial MT"/>
              </a:rPr>
              <a:t>t</a:t>
            </a:r>
            <a:r>
              <a:rPr lang="it-IT" sz="1400" dirty="0">
                <a:cs typeface="Arial MT"/>
              </a:rPr>
              <a:t>i</a:t>
            </a:r>
            <a:r>
              <a:rPr lang="it-IT" sz="1400" spc="-45" dirty="0">
                <a:cs typeface="Arial MT"/>
              </a:rPr>
              <a:t> </a:t>
            </a:r>
            <a:r>
              <a:rPr lang="it-IT" sz="1400" dirty="0">
                <a:cs typeface="Arial MT"/>
              </a:rPr>
              <a:t>e </a:t>
            </a:r>
            <a:r>
              <a:rPr lang="it-IT" sz="1400" spc="-100" dirty="0">
                <a:cs typeface="Arial MT"/>
              </a:rPr>
              <a:t> </a:t>
            </a:r>
            <a:r>
              <a:rPr lang="it-IT" sz="1400" dirty="0">
                <a:cs typeface="Arial MT"/>
              </a:rPr>
              <a:t>i</a:t>
            </a:r>
            <a:r>
              <a:rPr lang="it-IT" sz="1400" spc="-5" dirty="0">
                <a:cs typeface="Arial MT"/>
              </a:rPr>
              <a:t>n</a:t>
            </a:r>
            <a:r>
              <a:rPr lang="it-IT" sz="1400" dirty="0">
                <a:cs typeface="Arial MT"/>
              </a:rPr>
              <a:t>izi</a:t>
            </a:r>
            <a:r>
              <a:rPr lang="it-IT" sz="1400" spc="-5" dirty="0">
                <a:cs typeface="Arial MT"/>
              </a:rPr>
              <a:t>at</a:t>
            </a:r>
            <a:r>
              <a:rPr lang="it-IT" sz="1400" dirty="0">
                <a:cs typeface="Arial MT"/>
              </a:rPr>
              <a:t>iv</a:t>
            </a:r>
            <a:r>
              <a:rPr lang="it-IT" sz="1400" spc="-5" dirty="0">
                <a:cs typeface="Arial MT"/>
              </a:rPr>
              <a:t>e</a:t>
            </a:r>
            <a:r>
              <a:rPr lang="it-IT" sz="1400" dirty="0">
                <a:cs typeface="Arial MT"/>
              </a:rPr>
              <a:t>.</a:t>
            </a:r>
          </a:p>
          <a:p>
            <a:endParaRPr kumimoji="0" lang="it-IT" sz="1400" b="0" i="0" u="none" strike="noStrike" cap="none" normalizeH="0" baseline="0" dirty="0">
              <a:ln>
                <a:noFill/>
              </a:ln>
              <a:solidFill>
                <a:schemeClr val="tx1"/>
              </a:solidFill>
              <a:effectLst/>
            </a:endParaRPr>
          </a:p>
        </p:txBody>
      </p:sp>
      <p:sp>
        <p:nvSpPr>
          <p:cNvPr id="9" name="Rettangolo 8">
            <a:extLst>
              <a:ext uri="{FF2B5EF4-FFF2-40B4-BE49-F238E27FC236}">
                <a16:creationId xmlns="" xmlns:a16="http://schemas.microsoft.com/office/drawing/2014/main" id="{C318A304-32B9-D274-810C-9F721CED7DF4}"/>
              </a:ext>
            </a:extLst>
          </p:cNvPr>
          <p:cNvSpPr/>
          <p:nvPr/>
        </p:nvSpPr>
        <p:spPr>
          <a:xfrm>
            <a:off x="246775" y="1996966"/>
            <a:ext cx="11664585" cy="860249"/>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rgbClr val="FF0000"/>
                </a:solidFill>
                <a:effectLst/>
              </a:rPr>
              <a:t>COMPETENZA CHIAVE EUROPEA: </a:t>
            </a:r>
            <a:r>
              <a:rPr kumimoji="0" lang="it-IT" sz="1400" b="1" i="0" u="none" strike="noStrike" cap="none" normalizeH="0" baseline="0" dirty="0">
                <a:ln>
                  <a:noFill/>
                </a:ln>
                <a:solidFill>
                  <a:srgbClr val="FF0000"/>
                </a:solidFill>
                <a:effectLst/>
                <a:ea typeface="Times New Roman" pitchFamily="18" charset="0"/>
                <a:cs typeface="Arial Narrow" pitchFamily="34" charset="0"/>
              </a:rPr>
              <a:t>COMPETENZA PERSONALE, SOCIALE E CAPACITÀ DI IMPARARE AD IMPARARE</a:t>
            </a:r>
          </a:p>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rgbClr val="FF0000"/>
                </a:solidFill>
                <a:effectLst/>
              </a:rPr>
              <a:t>Competenza specifica: </a:t>
            </a:r>
            <a:r>
              <a:rPr lang="it-IT" sz="1400" spc="-65" dirty="0">
                <a:ea typeface="Calibri" panose="020F0502020204030204" pitchFamily="34" charset="0"/>
                <a:cs typeface="Calibri" panose="020F0502020204030204" pitchFamily="34" charset="0"/>
              </a:rPr>
              <a:t>Manifestare</a:t>
            </a:r>
            <a:r>
              <a:rPr lang="it-IT" sz="1400" spc="-60" dirty="0">
                <a:ea typeface="Calibri" panose="020F0502020204030204" pitchFamily="34" charset="0"/>
                <a:cs typeface="Calibri" panose="020F0502020204030204" pitchFamily="34" charset="0"/>
              </a:rPr>
              <a:t> </a:t>
            </a:r>
            <a:r>
              <a:rPr lang="it-IT" sz="1400" spc="-30" dirty="0">
                <a:ea typeface="Calibri" panose="020F0502020204030204" pitchFamily="34" charset="0"/>
                <a:cs typeface="Calibri" panose="020F0502020204030204" pitchFamily="34" charset="0"/>
              </a:rPr>
              <a:t>il</a:t>
            </a:r>
            <a:r>
              <a:rPr lang="it-IT" sz="1400" spc="135" dirty="0">
                <a:ea typeface="Calibri" panose="020F0502020204030204" pitchFamily="34" charset="0"/>
                <a:cs typeface="Calibri" panose="020F0502020204030204" pitchFamily="34" charset="0"/>
              </a:rPr>
              <a:t> </a:t>
            </a:r>
            <a:r>
              <a:rPr lang="it-IT" sz="1400" spc="-75" dirty="0">
                <a:ea typeface="Calibri" panose="020F0502020204030204" pitchFamily="34" charset="0"/>
                <a:cs typeface="Calibri" panose="020F0502020204030204" pitchFamily="34" charset="0"/>
              </a:rPr>
              <a:t>senso</a:t>
            </a:r>
            <a:r>
              <a:rPr lang="it-IT" sz="1400" spc="45" dirty="0">
                <a:ea typeface="Calibri" panose="020F0502020204030204" pitchFamily="34" charset="0"/>
                <a:cs typeface="Calibri" panose="020F0502020204030204" pitchFamily="34" charset="0"/>
              </a:rPr>
              <a:t> </a:t>
            </a:r>
            <a:r>
              <a:rPr lang="it-IT" sz="1400" spc="-55" dirty="0">
                <a:ea typeface="Calibri" panose="020F0502020204030204" pitchFamily="34" charset="0"/>
                <a:cs typeface="Calibri" panose="020F0502020204030204" pitchFamily="34" charset="0"/>
              </a:rPr>
              <a:t>dell’identità</a:t>
            </a:r>
            <a:r>
              <a:rPr lang="it-IT" sz="1400" spc="85" dirty="0">
                <a:ea typeface="Calibri" panose="020F0502020204030204" pitchFamily="34" charset="0"/>
                <a:cs typeface="Calibri" panose="020F0502020204030204" pitchFamily="34" charset="0"/>
              </a:rPr>
              <a:t> </a:t>
            </a:r>
            <a:r>
              <a:rPr lang="it-IT" sz="1400" spc="-65" dirty="0">
                <a:ea typeface="Calibri" panose="020F0502020204030204" pitchFamily="34" charset="0"/>
                <a:cs typeface="Calibri" panose="020F0502020204030204" pitchFamily="34" charset="0"/>
              </a:rPr>
              <a:t>personale, </a:t>
            </a:r>
            <a:r>
              <a:rPr lang="it-IT" sz="1400" spc="-60" dirty="0">
                <a:ea typeface="Calibri" panose="020F0502020204030204" pitchFamily="34" charset="0"/>
                <a:cs typeface="Calibri" panose="020F0502020204030204" pitchFamily="34" charset="0"/>
              </a:rPr>
              <a:t> attraverso</a:t>
            </a:r>
            <a:r>
              <a:rPr lang="it-IT" sz="1400" spc="-55" dirty="0">
                <a:ea typeface="Calibri" panose="020F0502020204030204" pitchFamily="34" charset="0"/>
                <a:cs typeface="Calibri" panose="020F0502020204030204" pitchFamily="34" charset="0"/>
              </a:rPr>
              <a:t> </a:t>
            </a:r>
            <a:r>
              <a:rPr lang="it-IT" sz="1400" spc="-60" dirty="0">
                <a:ea typeface="Calibri" panose="020F0502020204030204" pitchFamily="34" charset="0"/>
                <a:cs typeface="Calibri" panose="020F0502020204030204" pitchFamily="34" charset="0"/>
              </a:rPr>
              <a:t>l’espressione</a:t>
            </a:r>
            <a:r>
              <a:rPr lang="it-IT" sz="1400" spc="-55" dirty="0">
                <a:ea typeface="Calibri" panose="020F0502020204030204" pitchFamily="34" charset="0"/>
                <a:cs typeface="Calibri" panose="020F0502020204030204" pitchFamily="34" charset="0"/>
              </a:rPr>
              <a:t> </a:t>
            </a:r>
            <a:r>
              <a:rPr lang="it-IT" sz="1400" spc="-70" dirty="0">
                <a:ea typeface="Calibri" panose="020F0502020204030204" pitchFamily="34" charset="0"/>
                <a:cs typeface="Calibri" panose="020F0502020204030204" pitchFamily="34" charset="0"/>
              </a:rPr>
              <a:t>consapevole</a:t>
            </a:r>
            <a:r>
              <a:rPr lang="it-IT" sz="1400" spc="-65" dirty="0">
                <a:ea typeface="Calibri" panose="020F0502020204030204" pitchFamily="34" charset="0"/>
                <a:cs typeface="Calibri" panose="020F0502020204030204" pitchFamily="34" charset="0"/>
              </a:rPr>
              <a:t> </a:t>
            </a:r>
            <a:r>
              <a:rPr lang="it-IT" sz="1400" spc="-60" dirty="0">
                <a:ea typeface="Calibri" panose="020F0502020204030204" pitchFamily="34" charset="0"/>
                <a:cs typeface="Calibri" panose="020F0502020204030204" pitchFamily="34" charset="0"/>
              </a:rPr>
              <a:t>delle</a:t>
            </a:r>
            <a:r>
              <a:rPr lang="it-IT" sz="1400" spc="-55" dirty="0">
                <a:ea typeface="Calibri" panose="020F0502020204030204" pitchFamily="34" charset="0"/>
                <a:cs typeface="Calibri" panose="020F0502020204030204" pitchFamily="34" charset="0"/>
              </a:rPr>
              <a:t> </a:t>
            </a:r>
            <a:r>
              <a:rPr lang="it-IT" sz="1400" spc="-60" dirty="0">
                <a:ea typeface="Calibri" panose="020F0502020204030204" pitchFamily="34" charset="0"/>
                <a:cs typeface="Calibri" panose="020F0502020204030204" pitchFamily="34" charset="0"/>
              </a:rPr>
              <a:t>proprie </a:t>
            </a:r>
            <a:r>
              <a:rPr lang="it-IT" sz="1400" spc="-55" dirty="0">
                <a:ea typeface="Calibri" panose="020F0502020204030204" pitchFamily="34" charset="0"/>
                <a:cs typeface="Calibri" panose="020F0502020204030204" pitchFamily="34" charset="0"/>
              </a:rPr>
              <a:t> </a:t>
            </a:r>
            <a:r>
              <a:rPr lang="it-IT" sz="1400" spc="-70" dirty="0">
                <a:ea typeface="Calibri" panose="020F0502020204030204" pitchFamily="34" charset="0"/>
                <a:cs typeface="Calibri" panose="020F0502020204030204" pitchFamily="34" charset="0"/>
              </a:rPr>
              <a:t>esigenze</a:t>
            </a:r>
            <a:r>
              <a:rPr lang="it-IT" sz="1400" spc="10" dirty="0">
                <a:ea typeface="Calibri" panose="020F0502020204030204" pitchFamily="34" charset="0"/>
                <a:cs typeface="Calibri" panose="020F0502020204030204" pitchFamily="34" charset="0"/>
              </a:rPr>
              <a:t> </a:t>
            </a:r>
            <a:r>
              <a:rPr lang="it-IT" sz="1400" spc="-75" dirty="0">
                <a:ea typeface="Calibri" panose="020F0502020204030204" pitchFamily="34" charset="0"/>
                <a:cs typeface="Calibri" panose="020F0502020204030204" pitchFamily="34" charset="0"/>
              </a:rPr>
              <a:t>e</a:t>
            </a:r>
            <a:r>
              <a:rPr lang="it-IT" sz="1400" spc="30" dirty="0">
                <a:ea typeface="Calibri" panose="020F0502020204030204" pitchFamily="34" charset="0"/>
                <a:cs typeface="Calibri" panose="020F0502020204030204" pitchFamily="34" charset="0"/>
              </a:rPr>
              <a:t> </a:t>
            </a:r>
            <a:r>
              <a:rPr lang="it-IT" sz="1400" spc="-65" dirty="0">
                <a:ea typeface="Calibri" panose="020F0502020204030204" pitchFamily="34" charset="0"/>
                <a:cs typeface="Calibri" panose="020F0502020204030204" pitchFamily="34" charset="0"/>
              </a:rPr>
              <a:t>dei</a:t>
            </a:r>
            <a:r>
              <a:rPr lang="it-IT" sz="1400" spc="10" dirty="0">
                <a:ea typeface="Calibri" panose="020F0502020204030204" pitchFamily="34" charset="0"/>
                <a:cs typeface="Calibri" panose="020F0502020204030204" pitchFamily="34" charset="0"/>
              </a:rPr>
              <a:t> </a:t>
            </a:r>
            <a:r>
              <a:rPr lang="it-IT" sz="1400" spc="-60" dirty="0">
                <a:ea typeface="Calibri" panose="020F0502020204030204" pitchFamily="34" charset="0"/>
                <a:cs typeface="Calibri" panose="020F0502020204030204" pitchFamily="34" charset="0"/>
              </a:rPr>
              <a:t>propri</a:t>
            </a:r>
            <a:r>
              <a:rPr lang="it-IT" sz="1400" dirty="0">
                <a:ea typeface="Calibri" panose="020F0502020204030204" pitchFamily="34" charset="0"/>
                <a:cs typeface="Calibri" panose="020F0502020204030204" pitchFamily="34" charset="0"/>
              </a:rPr>
              <a:t> </a:t>
            </a:r>
            <a:r>
              <a:rPr lang="it-IT" sz="1400" spc="-60" dirty="0">
                <a:ea typeface="Calibri" panose="020F0502020204030204" pitchFamily="34" charset="0"/>
                <a:cs typeface="Calibri" panose="020F0502020204030204" pitchFamily="34" charset="0"/>
              </a:rPr>
              <a:t>sentimenti,</a:t>
            </a:r>
            <a:r>
              <a:rPr lang="it-IT" sz="1400" spc="-10" dirty="0">
                <a:ea typeface="Calibri" panose="020F0502020204030204" pitchFamily="34" charset="0"/>
                <a:cs typeface="Calibri" panose="020F0502020204030204" pitchFamily="34" charset="0"/>
              </a:rPr>
              <a:t> </a:t>
            </a:r>
            <a:r>
              <a:rPr lang="it-IT" sz="1400" spc="-55" dirty="0">
                <a:ea typeface="Calibri" panose="020F0502020204030204" pitchFamily="34" charset="0"/>
                <a:cs typeface="Calibri" panose="020F0502020204030204" pitchFamily="34" charset="0"/>
              </a:rPr>
              <a:t>controllati</a:t>
            </a:r>
            <a:r>
              <a:rPr lang="it-IT" sz="1400" spc="-10" dirty="0">
                <a:ea typeface="Calibri" panose="020F0502020204030204" pitchFamily="34" charset="0"/>
                <a:cs typeface="Calibri" panose="020F0502020204030204" pitchFamily="34" charset="0"/>
              </a:rPr>
              <a:t> </a:t>
            </a:r>
            <a:r>
              <a:rPr lang="it-IT" sz="1400" spc="-85" dirty="0">
                <a:ea typeface="Calibri" panose="020F0502020204030204" pitchFamily="34" charset="0"/>
                <a:cs typeface="Calibri" panose="020F0502020204030204" pitchFamily="34" charset="0"/>
              </a:rPr>
              <a:t>ed </a:t>
            </a:r>
            <a:r>
              <a:rPr lang="it-IT" sz="1400" spc="-10" dirty="0">
                <a:ea typeface="Calibri" panose="020F0502020204030204" pitchFamily="34" charset="0"/>
                <a:cs typeface="Calibri" panose="020F0502020204030204" pitchFamily="34" charset="0"/>
              </a:rPr>
              <a:t>e</a:t>
            </a:r>
            <a:r>
              <a:rPr lang="it-IT" sz="1400" dirty="0">
                <a:ea typeface="Calibri" panose="020F0502020204030204" pitchFamily="34" charset="0"/>
                <a:cs typeface="Calibri" panose="020F0502020204030204" pitchFamily="34" charset="0"/>
              </a:rPr>
              <a:t>s</a:t>
            </a:r>
            <a:r>
              <a:rPr lang="it-IT" sz="1400" spc="-10" dirty="0">
                <a:ea typeface="Calibri" panose="020F0502020204030204" pitchFamily="34" charset="0"/>
                <a:cs typeface="Calibri" panose="020F0502020204030204" pitchFamily="34" charset="0"/>
              </a:rPr>
              <a:t>p</a:t>
            </a:r>
            <a:r>
              <a:rPr lang="it-IT" sz="1400" spc="10" dirty="0">
                <a:ea typeface="Calibri" panose="020F0502020204030204" pitchFamily="34" charset="0"/>
                <a:cs typeface="Calibri" panose="020F0502020204030204" pitchFamily="34" charset="0"/>
              </a:rPr>
              <a:t>r</a:t>
            </a:r>
            <a:r>
              <a:rPr lang="it-IT" sz="1400" spc="-10" dirty="0">
                <a:ea typeface="Calibri" panose="020F0502020204030204" pitchFamily="34" charset="0"/>
                <a:cs typeface="Calibri" panose="020F0502020204030204" pitchFamily="34" charset="0"/>
              </a:rPr>
              <a:t>e</a:t>
            </a:r>
            <a:r>
              <a:rPr lang="it-IT" sz="1400" dirty="0">
                <a:ea typeface="Calibri" panose="020F0502020204030204" pitchFamily="34" charset="0"/>
                <a:cs typeface="Calibri" panose="020F0502020204030204" pitchFamily="34" charset="0"/>
              </a:rPr>
              <a:t>ssi</a:t>
            </a:r>
            <a:r>
              <a:rPr lang="it-IT" sz="1400" spc="-35" dirty="0">
                <a:ea typeface="Calibri" panose="020F0502020204030204" pitchFamily="34" charset="0"/>
                <a:cs typeface="Calibri" panose="020F0502020204030204" pitchFamily="34" charset="0"/>
              </a:rPr>
              <a:t> </a:t>
            </a:r>
            <a:r>
              <a:rPr lang="it-IT" sz="1400" spc="5" dirty="0">
                <a:ea typeface="Calibri" panose="020F0502020204030204" pitchFamily="34" charset="0"/>
                <a:cs typeface="Calibri" panose="020F0502020204030204" pitchFamily="34" charset="0"/>
              </a:rPr>
              <a:t>i</a:t>
            </a:r>
            <a:r>
              <a:rPr lang="it-IT" sz="1400" dirty="0">
                <a:ea typeface="Calibri" panose="020F0502020204030204" pitchFamily="34" charset="0"/>
                <a:cs typeface="Calibri" panose="020F0502020204030204" pitchFamily="34" charset="0"/>
              </a:rPr>
              <a:t>n</a:t>
            </a:r>
            <a:r>
              <a:rPr lang="it-IT" sz="1400" spc="-45" dirty="0">
                <a:ea typeface="Calibri" panose="020F0502020204030204" pitchFamily="34" charset="0"/>
                <a:cs typeface="Calibri" panose="020F0502020204030204" pitchFamily="34" charset="0"/>
              </a:rPr>
              <a:t> </a:t>
            </a:r>
            <a:r>
              <a:rPr lang="it-IT" sz="1400" dirty="0">
                <a:ea typeface="Calibri" panose="020F0502020204030204" pitchFamily="34" charset="0"/>
                <a:cs typeface="Calibri" panose="020F0502020204030204" pitchFamily="34" charset="0"/>
              </a:rPr>
              <a:t>m</a:t>
            </a:r>
            <a:r>
              <a:rPr lang="it-IT" sz="1400" spc="5" dirty="0">
                <a:ea typeface="Calibri" panose="020F0502020204030204" pitchFamily="34" charset="0"/>
                <a:cs typeface="Calibri" panose="020F0502020204030204" pitchFamily="34" charset="0"/>
              </a:rPr>
              <a:t>od</a:t>
            </a:r>
            <a:r>
              <a:rPr lang="it-IT" sz="1400" dirty="0">
                <a:ea typeface="Calibri" panose="020F0502020204030204" pitchFamily="34" charset="0"/>
                <a:cs typeface="Calibri" panose="020F0502020204030204" pitchFamily="34" charset="0"/>
              </a:rPr>
              <a:t>o</a:t>
            </a:r>
            <a:r>
              <a:rPr lang="it-IT" sz="1400" spc="-35" dirty="0">
                <a:ea typeface="Calibri" panose="020F0502020204030204" pitchFamily="34" charset="0"/>
                <a:cs typeface="Calibri" panose="020F0502020204030204" pitchFamily="34" charset="0"/>
              </a:rPr>
              <a:t> </a:t>
            </a:r>
            <a:r>
              <a:rPr lang="it-IT" sz="1400" spc="-10" dirty="0">
                <a:ea typeface="Calibri" panose="020F0502020204030204" pitchFamily="34" charset="0"/>
                <a:cs typeface="Calibri" panose="020F0502020204030204" pitchFamily="34" charset="0"/>
              </a:rPr>
              <a:t>a</a:t>
            </a:r>
            <a:r>
              <a:rPr lang="it-IT" sz="1400" spc="5" dirty="0">
                <a:ea typeface="Calibri" panose="020F0502020204030204" pitchFamily="34" charset="0"/>
                <a:cs typeface="Calibri" panose="020F0502020204030204" pitchFamily="34" charset="0"/>
              </a:rPr>
              <a:t>d</a:t>
            </a:r>
            <a:r>
              <a:rPr lang="it-IT" sz="1400" spc="-10" dirty="0">
                <a:ea typeface="Calibri" panose="020F0502020204030204" pitchFamily="34" charset="0"/>
                <a:cs typeface="Calibri" panose="020F0502020204030204" pitchFamily="34" charset="0"/>
              </a:rPr>
              <a:t>e</a:t>
            </a:r>
            <a:r>
              <a:rPr lang="it-IT" sz="1400" spc="5" dirty="0">
                <a:ea typeface="Calibri" panose="020F0502020204030204" pitchFamily="34" charset="0"/>
                <a:cs typeface="Calibri" panose="020F0502020204030204" pitchFamily="34" charset="0"/>
              </a:rPr>
              <a:t>gu</a:t>
            </a:r>
            <a:r>
              <a:rPr lang="it-IT" sz="1400" spc="-10" dirty="0">
                <a:ea typeface="Calibri" panose="020F0502020204030204" pitchFamily="34" charset="0"/>
                <a:cs typeface="Calibri" panose="020F0502020204030204" pitchFamily="34" charset="0"/>
              </a:rPr>
              <a:t>a</a:t>
            </a:r>
            <a:r>
              <a:rPr lang="it-IT" sz="1400" spc="-5" dirty="0">
                <a:ea typeface="Calibri" panose="020F0502020204030204" pitchFamily="34" charset="0"/>
                <a:cs typeface="Calibri" panose="020F0502020204030204" pitchFamily="34" charset="0"/>
              </a:rPr>
              <a:t>t</a:t>
            </a:r>
            <a:r>
              <a:rPr lang="it-IT" sz="1400" spc="5" dirty="0">
                <a:ea typeface="Calibri" panose="020F0502020204030204" pitchFamily="34" charset="0"/>
                <a:cs typeface="Calibri" panose="020F0502020204030204" pitchFamily="34" charset="0"/>
              </a:rPr>
              <a:t>o</a:t>
            </a:r>
            <a:r>
              <a:rPr lang="it-IT" sz="1400" dirty="0">
                <a:ea typeface="Calibri" panose="020F0502020204030204" pitchFamily="34" charset="0"/>
                <a:cs typeface="Calibri" panose="020F0502020204030204" pitchFamily="34" charset="0"/>
              </a:rPr>
              <a:t>.</a:t>
            </a:r>
          </a:p>
          <a:p>
            <a:endParaRPr lang="it-IT" sz="1200" dirty="0">
              <a:latin typeface="Arial MT"/>
              <a:cs typeface="Arial MT"/>
            </a:endParaRPr>
          </a:p>
        </p:txBody>
      </p:sp>
      <p:sp>
        <p:nvSpPr>
          <p:cNvPr id="5" name="CasellaDiTesto 4">
            <a:extLst>
              <a:ext uri="{FF2B5EF4-FFF2-40B4-BE49-F238E27FC236}">
                <a16:creationId xmlns="" xmlns:a16="http://schemas.microsoft.com/office/drawing/2014/main" id="{B5C77526-7AC2-822B-D266-B30CB269CB8C}"/>
              </a:ext>
            </a:extLst>
          </p:cNvPr>
          <p:cNvSpPr txBox="1"/>
          <p:nvPr/>
        </p:nvSpPr>
        <p:spPr>
          <a:xfrm>
            <a:off x="257286" y="4136428"/>
            <a:ext cx="11714716" cy="646331"/>
          </a:xfrm>
          <a:prstGeom prst="rect">
            <a:avLst/>
          </a:prstGeom>
          <a:noFill/>
        </p:spPr>
        <p:txBody>
          <a:bodyPr wrap="square">
            <a:spAutoFit/>
          </a:bodyPr>
          <a:lstStyle/>
          <a:p>
            <a:pPr algn="just"/>
            <a:r>
              <a:rPr lang="it-IT" b="0" i="0" dirty="0" smtClean="0">
                <a:solidFill>
                  <a:srgbClr val="696572"/>
                </a:solidFill>
                <a:effectLst/>
                <a:latin typeface="Roboto" panose="020F0502020204030204" pitchFamily="2" charset="0"/>
              </a:rPr>
              <a:t>«</a:t>
            </a:r>
            <a:r>
              <a:rPr lang="it-IT" dirty="0" smtClean="0">
                <a:solidFill>
                  <a:srgbClr val="696572"/>
                </a:solidFill>
                <a:latin typeface="Roboto" panose="020F0502020204030204" pitchFamily="2" charset="0"/>
              </a:rPr>
              <a:t>Il</a:t>
            </a:r>
            <a:r>
              <a:rPr lang="it-IT" b="0" i="0" dirty="0">
                <a:solidFill>
                  <a:srgbClr val="696572"/>
                </a:solidFill>
                <a:effectLst/>
                <a:latin typeface="Roboto" panose="020F0502020204030204" pitchFamily="2" charset="0"/>
              </a:rPr>
              <a:t> </a:t>
            </a:r>
            <a:r>
              <a:rPr lang="it-IT" b="1" i="0" dirty="0">
                <a:solidFill>
                  <a:srgbClr val="696572"/>
                </a:solidFill>
                <a:effectLst/>
                <a:latin typeface="Roboto" panose="020F0502020204030204" pitchFamily="2" charset="0"/>
              </a:rPr>
              <a:t>valore delle emozioni</a:t>
            </a:r>
            <a:r>
              <a:rPr lang="it-IT" b="0" i="0" dirty="0">
                <a:solidFill>
                  <a:srgbClr val="696572"/>
                </a:solidFill>
                <a:effectLst/>
                <a:latin typeface="Roboto" panose="020F0502020204030204" pitchFamily="2" charset="0"/>
              </a:rPr>
              <a:t> sta nella capacità di poterle vivere liberamente ma al contempo in </a:t>
            </a:r>
            <a:r>
              <a:rPr lang="it-IT" b="1" i="0" dirty="0">
                <a:solidFill>
                  <a:srgbClr val="696572"/>
                </a:solidFill>
                <a:effectLst/>
                <a:latin typeface="Roboto" panose="020F0502020204030204" pitchFamily="2" charset="0"/>
              </a:rPr>
              <a:t>modo adattivo</a:t>
            </a:r>
            <a:r>
              <a:rPr lang="it-IT" b="0" i="0" dirty="0">
                <a:solidFill>
                  <a:srgbClr val="696572"/>
                </a:solidFill>
                <a:effectLst/>
                <a:latin typeface="Roboto" panose="020F0502020204030204" pitchFamily="2" charset="0"/>
              </a:rPr>
              <a:t>, tale possibilità è influenzata, nella primissima infanzia, dalla risposta che i </a:t>
            </a:r>
            <a:r>
              <a:rPr lang="it-IT" b="1" i="0" dirty="0">
                <a:solidFill>
                  <a:srgbClr val="696572"/>
                </a:solidFill>
                <a:effectLst/>
                <a:latin typeface="Roboto" panose="020F0502020204030204" pitchFamily="2" charset="0"/>
              </a:rPr>
              <a:t>bambini</a:t>
            </a:r>
            <a:r>
              <a:rPr lang="it-IT" b="0" i="0" dirty="0">
                <a:solidFill>
                  <a:srgbClr val="696572"/>
                </a:solidFill>
                <a:effectLst/>
                <a:latin typeface="Roboto" panose="020F0502020204030204" pitchFamily="2" charset="0"/>
              </a:rPr>
              <a:t> ricevono dal mondo degli adulti.»</a:t>
            </a:r>
            <a:endParaRPr lang="it-IT" dirty="0"/>
          </a:p>
        </p:txBody>
      </p:sp>
    </p:spTree>
    <p:extLst>
      <p:ext uri="{BB962C8B-B14F-4D97-AF65-F5344CB8AC3E}">
        <p14:creationId xmlns:p14="http://schemas.microsoft.com/office/powerpoint/2010/main" val="1601894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 xmlns:a16="http://schemas.microsoft.com/office/drawing/2014/main" id="{D690B39C-519A-3683-95C9-BBA1D70D71DB}"/>
              </a:ext>
            </a:extLst>
          </p:cNvPr>
          <p:cNvSpPr/>
          <p:nvPr/>
        </p:nvSpPr>
        <p:spPr>
          <a:xfrm>
            <a:off x="248927" y="1375337"/>
            <a:ext cx="11723078" cy="678233"/>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rgbClr val="FF0000"/>
                </a:solidFill>
                <a:effectLst/>
                <a:ea typeface="Times New Roman" pitchFamily="18" charset="0"/>
                <a:cs typeface="Arial Narrow" pitchFamily="34" charset="0"/>
              </a:rPr>
              <a:t>COMPETENZA CHIAVE EUROPEA: COMPETENZA ALFABETICA FUNZIONALE</a:t>
            </a:r>
          </a:p>
          <a:p>
            <a:pPr fontAlgn="base">
              <a:spcBef>
                <a:spcPct val="0"/>
              </a:spcBef>
              <a:spcAft>
                <a:spcPct val="0"/>
              </a:spcAft>
            </a:pPr>
            <a:r>
              <a:rPr kumimoji="0" lang="it-IT" sz="1400" b="1" i="0" u="none" strike="noStrike" cap="none" normalizeH="0" baseline="0" dirty="0">
                <a:ln>
                  <a:noFill/>
                </a:ln>
                <a:solidFill>
                  <a:srgbClr val="FF0000"/>
                </a:solidFill>
                <a:effectLst/>
                <a:ea typeface="Times New Roman" pitchFamily="18" charset="0"/>
                <a:cs typeface="Arial Narrow" pitchFamily="34" charset="0"/>
              </a:rPr>
              <a:t>Competenza specifica: </a:t>
            </a:r>
            <a:r>
              <a:rPr lang="it-IT" sz="1400" spc="-85" dirty="0">
                <a:cs typeface="Arial MT"/>
              </a:rPr>
              <a:t>Comprendere</a:t>
            </a:r>
            <a:r>
              <a:rPr lang="it-IT" sz="1400" spc="-75" dirty="0">
                <a:cs typeface="Arial MT"/>
              </a:rPr>
              <a:t> </a:t>
            </a:r>
            <a:r>
              <a:rPr lang="it-IT" sz="1400" spc="-55" dirty="0">
                <a:cs typeface="Arial MT"/>
              </a:rPr>
              <a:t>testi</a:t>
            </a:r>
            <a:r>
              <a:rPr lang="it-IT" sz="1400" spc="-85" dirty="0">
                <a:cs typeface="Arial MT"/>
              </a:rPr>
              <a:t> </a:t>
            </a:r>
            <a:r>
              <a:rPr lang="it-IT" sz="1400" spc="-55" dirty="0">
                <a:cs typeface="Arial MT"/>
              </a:rPr>
              <a:t>di</a:t>
            </a:r>
            <a:r>
              <a:rPr lang="it-IT" sz="1400" spc="-70" dirty="0">
                <a:cs typeface="Arial MT"/>
              </a:rPr>
              <a:t> </a:t>
            </a:r>
            <a:r>
              <a:rPr lang="it-IT" sz="1400" spc="-65" dirty="0">
                <a:cs typeface="Arial MT"/>
              </a:rPr>
              <a:t>vario</a:t>
            </a:r>
            <a:r>
              <a:rPr lang="it-IT" sz="1400" spc="-75" dirty="0">
                <a:cs typeface="Arial MT"/>
              </a:rPr>
              <a:t> </a:t>
            </a:r>
            <a:r>
              <a:rPr lang="it-IT" sz="1400" spc="-60" dirty="0">
                <a:cs typeface="Arial MT"/>
              </a:rPr>
              <a:t>tipo</a:t>
            </a:r>
            <a:r>
              <a:rPr lang="it-IT" sz="1400" spc="-70" dirty="0">
                <a:cs typeface="Arial MT"/>
              </a:rPr>
              <a:t> </a:t>
            </a:r>
            <a:r>
              <a:rPr lang="it-IT" sz="1400" spc="-50" dirty="0">
                <a:cs typeface="Arial MT"/>
              </a:rPr>
              <a:t>letti</a:t>
            </a:r>
            <a:r>
              <a:rPr lang="it-IT" sz="1400" spc="-45" dirty="0">
                <a:cs typeface="Arial MT"/>
              </a:rPr>
              <a:t> </a:t>
            </a:r>
            <a:r>
              <a:rPr lang="it-IT" sz="1400" spc="-85" dirty="0">
                <a:cs typeface="Arial MT"/>
              </a:rPr>
              <a:t>da</a:t>
            </a:r>
            <a:r>
              <a:rPr lang="it-IT" sz="1400" spc="-75" dirty="0">
                <a:cs typeface="Arial MT"/>
              </a:rPr>
              <a:t> </a:t>
            </a:r>
            <a:r>
              <a:rPr lang="it-IT" sz="1400" spc="-60" dirty="0">
                <a:cs typeface="Arial MT"/>
              </a:rPr>
              <a:t>altri.</a:t>
            </a:r>
            <a:endParaRPr lang="it-IT" sz="1400" dirty="0">
              <a:cs typeface="Arial MT"/>
            </a:endParaRPr>
          </a:p>
          <a:p>
            <a:pPr marL="0" marR="0" lvl="0" indent="0" algn="l" defTabSz="914400" rtl="0" eaLnBrk="1" fontAlgn="base" latinLnBrk="0" hangingPunct="1">
              <a:lnSpc>
                <a:spcPct val="100000"/>
              </a:lnSpc>
              <a:spcBef>
                <a:spcPct val="0"/>
              </a:spcBef>
              <a:spcAft>
                <a:spcPct val="0"/>
              </a:spcAft>
              <a:buClrTx/>
              <a:buSzTx/>
              <a:buFontTx/>
              <a:buNone/>
              <a:tabLst/>
            </a:pPr>
            <a:endParaRPr lang="it-IT" sz="1400" dirty="0">
              <a:cs typeface="Arial MT"/>
            </a:endParaRPr>
          </a:p>
        </p:txBody>
      </p:sp>
      <p:sp>
        <p:nvSpPr>
          <p:cNvPr id="4" name="Rettangolo 3">
            <a:extLst>
              <a:ext uri="{FF2B5EF4-FFF2-40B4-BE49-F238E27FC236}">
                <a16:creationId xmlns="" xmlns:a16="http://schemas.microsoft.com/office/drawing/2014/main" id="{504DA4F0-6007-8037-45E7-BAE2778EAF81}"/>
              </a:ext>
            </a:extLst>
          </p:cNvPr>
          <p:cNvSpPr/>
          <p:nvPr/>
        </p:nvSpPr>
        <p:spPr>
          <a:xfrm>
            <a:off x="248926" y="157371"/>
            <a:ext cx="11725591" cy="195209"/>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it-IT" sz="1200" dirty="0"/>
              <a:t>UNITÀ DI APPRENDIMENTO</a:t>
            </a:r>
          </a:p>
        </p:txBody>
      </p:sp>
      <p:sp>
        <p:nvSpPr>
          <p:cNvPr id="5" name="Rettangolo 4">
            <a:extLst>
              <a:ext uri="{FF2B5EF4-FFF2-40B4-BE49-F238E27FC236}">
                <a16:creationId xmlns="" xmlns:a16="http://schemas.microsoft.com/office/drawing/2014/main" id="{34870C0E-17E1-5428-90D3-DC7E6EC7910C}"/>
              </a:ext>
            </a:extLst>
          </p:cNvPr>
          <p:cNvSpPr/>
          <p:nvPr/>
        </p:nvSpPr>
        <p:spPr>
          <a:xfrm>
            <a:off x="234461" y="392793"/>
            <a:ext cx="11723077" cy="942847"/>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dirty="0">
                <a:solidFill>
                  <a:srgbClr val="FF0000"/>
                </a:solidFill>
              </a:rPr>
              <a:t>«LA MERAVIGLIA DELLE PAROLE»</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dirty="0">
                <a:solidFill>
                  <a:schemeClr val="tx1"/>
                </a:solidFill>
              </a:rPr>
              <a:t>SEZIONE</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dirty="0">
                <a:solidFill>
                  <a:schemeClr val="tx1"/>
                </a:solidFill>
              </a:rPr>
              <a:t>OTTOBRE - APRILE</a:t>
            </a:r>
          </a:p>
        </p:txBody>
      </p:sp>
      <p:sp>
        <p:nvSpPr>
          <p:cNvPr id="6" name="Rettangolo 5">
            <a:extLst>
              <a:ext uri="{FF2B5EF4-FFF2-40B4-BE49-F238E27FC236}">
                <a16:creationId xmlns="" xmlns:a16="http://schemas.microsoft.com/office/drawing/2014/main" id="{7F12834C-1E87-7808-2FC1-F1F7C14CF9F9}"/>
              </a:ext>
            </a:extLst>
          </p:cNvPr>
          <p:cNvSpPr/>
          <p:nvPr/>
        </p:nvSpPr>
        <p:spPr>
          <a:xfrm>
            <a:off x="244824" y="2443202"/>
            <a:ext cx="11727181" cy="63517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rgbClr val="FF0000"/>
                </a:solidFill>
                <a:effectLst/>
              </a:rPr>
              <a:t>COMPETENZA CHIAVE EUROPEA: </a:t>
            </a:r>
            <a:r>
              <a:rPr kumimoji="0" lang="de-DE" sz="1400" b="1" i="0" u="none" strike="noStrike" cap="none" normalizeH="0" baseline="0" dirty="0">
                <a:ln>
                  <a:noFill/>
                </a:ln>
                <a:solidFill>
                  <a:srgbClr val="FF0000"/>
                </a:solidFill>
                <a:effectLst/>
              </a:rPr>
              <a:t>COMPETENZA MATEMATICA E COMPETENZA IN SCIENZE, TECNOLOGIE E INGEGNERIA</a:t>
            </a:r>
            <a:endParaRPr lang="it-IT" sz="1400" b="1" dirty="0">
              <a:solidFill>
                <a:srgbClr val="FF0000"/>
              </a:solidFill>
            </a:endParaRPr>
          </a:p>
          <a:p>
            <a:pPr fontAlgn="base">
              <a:spcBef>
                <a:spcPct val="0"/>
              </a:spcBef>
              <a:spcAft>
                <a:spcPct val="0"/>
              </a:spcAft>
            </a:pPr>
            <a:r>
              <a:rPr kumimoji="0" lang="it-IT" sz="1400" b="1" i="0" u="none" strike="noStrike" cap="none" normalizeH="0" baseline="0" dirty="0">
                <a:ln>
                  <a:noFill/>
                </a:ln>
                <a:solidFill>
                  <a:srgbClr val="FF0000"/>
                </a:solidFill>
                <a:effectLst/>
              </a:rPr>
              <a:t>Competenza specifica</a:t>
            </a:r>
            <a:r>
              <a:rPr kumimoji="0" lang="it-IT" sz="1400" b="0" i="0" u="none" strike="noStrike" cap="none" normalizeH="0" baseline="0" dirty="0">
                <a:ln>
                  <a:noFill/>
                </a:ln>
                <a:solidFill>
                  <a:srgbClr val="FF0000"/>
                </a:solidFill>
                <a:effectLst/>
              </a:rPr>
              <a:t>: </a:t>
            </a:r>
            <a:r>
              <a:rPr lang="it-IT" sz="1400" spc="-70" dirty="0">
                <a:cs typeface="Arial MT"/>
              </a:rPr>
              <a:t>Porre</a:t>
            </a:r>
            <a:r>
              <a:rPr lang="it-IT" sz="1400" spc="-65" dirty="0">
                <a:cs typeface="Arial MT"/>
              </a:rPr>
              <a:t> </a:t>
            </a:r>
            <a:r>
              <a:rPr lang="it-IT" sz="1400" spc="-80" dirty="0">
                <a:cs typeface="Arial MT"/>
              </a:rPr>
              <a:t>domande,</a:t>
            </a:r>
            <a:r>
              <a:rPr lang="it-IT" sz="1400" spc="-75" dirty="0">
                <a:cs typeface="Arial MT"/>
              </a:rPr>
              <a:t> </a:t>
            </a:r>
            <a:r>
              <a:rPr lang="it-IT" sz="1400" spc="-60" dirty="0">
                <a:cs typeface="Arial MT"/>
              </a:rPr>
              <a:t>discutere,</a:t>
            </a:r>
            <a:r>
              <a:rPr lang="it-IT" sz="1400" spc="-55" dirty="0">
                <a:cs typeface="Arial MT"/>
              </a:rPr>
              <a:t> </a:t>
            </a:r>
            <a:r>
              <a:rPr lang="it-IT" sz="1400" spc="-65" dirty="0">
                <a:cs typeface="Arial MT"/>
              </a:rPr>
              <a:t>confrontare</a:t>
            </a:r>
            <a:r>
              <a:rPr lang="it-IT" sz="1400" spc="-60" dirty="0">
                <a:cs typeface="Arial MT"/>
              </a:rPr>
              <a:t> </a:t>
            </a:r>
            <a:r>
              <a:rPr lang="it-IT" sz="1400" spc="-55" dirty="0">
                <a:cs typeface="Arial MT"/>
              </a:rPr>
              <a:t>ipotesi, </a:t>
            </a:r>
            <a:r>
              <a:rPr lang="it-IT" sz="1400" spc="-50" dirty="0">
                <a:cs typeface="Arial MT"/>
              </a:rPr>
              <a:t> </a:t>
            </a:r>
            <a:r>
              <a:rPr lang="it-IT" sz="1400" dirty="0">
                <a:cs typeface="Arial MT"/>
              </a:rPr>
              <a:t>sp</a:t>
            </a:r>
            <a:r>
              <a:rPr lang="it-IT" sz="1400" spc="-10" dirty="0">
                <a:cs typeface="Arial MT"/>
              </a:rPr>
              <a:t>i</a:t>
            </a:r>
            <a:r>
              <a:rPr lang="it-IT" sz="1400" dirty="0">
                <a:cs typeface="Arial MT"/>
              </a:rPr>
              <a:t>e</a:t>
            </a:r>
            <a:r>
              <a:rPr lang="it-IT" sz="1400" spc="-10" dirty="0">
                <a:cs typeface="Arial MT"/>
              </a:rPr>
              <a:t>g</a:t>
            </a:r>
            <a:r>
              <a:rPr lang="it-IT" sz="1400" dirty="0">
                <a:cs typeface="Arial MT"/>
              </a:rPr>
              <a:t>a</a:t>
            </a:r>
            <a:r>
              <a:rPr lang="it-IT" sz="1400" spc="-15" dirty="0">
                <a:cs typeface="Arial MT"/>
              </a:rPr>
              <a:t>z</a:t>
            </a:r>
            <a:r>
              <a:rPr lang="it-IT" sz="1400" spc="5" dirty="0">
                <a:cs typeface="Arial MT"/>
              </a:rPr>
              <a:t>i</a:t>
            </a:r>
            <a:r>
              <a:rPr lang="it-IT" sz="1400" spc="-10" dirty="0">
                <a:cs typeface="Arial MT"/>
              </a:rPr>
              <a:t>on</a:t>
            </a:r>
            <a:r>
              <a:rPr lang="it-IT" sz="1400" spc="5" dirty="0">
                <a:cs typeface="Arial MT"/>
              </a:rPr>
              <a:t>i</a:t>
            </a:r>
            <a:r>
              <a:rPr lang="it-IT" sz="1400" dirty="0">
                <a:cs typeface="Arial MT"/>
              </a:rPr>
              <a:t>,</a:t>
            </a:r>
            <a:r>
              <a:rPr lang="it-IT" sz="1400" spc="-45" dirty="0">
                <a:cs typeface="Arial MT"/>
              </a:rPr>
              <a:t> </a:t>
            </a:r>
            <a:r>
              <a:rPr lang="it-IT" sz="1400" dirty="0">
                <a:cs typeface="Arial MT"/>
              </a:rPr>
              <a:t>s</a:t>
            </a:r>
            <a:r>
              <a:rPr lang="it-IT" sz="1400" spc="-10" dirty="0">
                <a:cs typeface="Arial MT"/>
              </a:rPr>
              <a:t>o</a:t>
            </a:r>
            <a:r>
              <a:rPr lang="it-IT" sz="1400" spc="5" dirty="0">
                <a:cs typeface="Arial MT"/>
              </a:rPr>
              <a:t>l</a:t>
            </a:r>
            <a:r>
              <a:rPr lang="it-IT" sz="1400" dirty="0">
                <a:cs typeface="Arial MT"/>
              </a:rPr>
              <a:t>u</a:t>
            </a:r>
            <a:r>
              <a:rPr lang="it-IT" sz="1400" spc="-10" dirty="0">
                <a:cs typeface="Arial MT"/>
              </a:rPr>
              <a:t>z</a:t>
            </a:r>
            <a:r>
              <a:rPr lang="it-IT" sz="1400" spc="5" dirty="0">
                <a:cs typeface="Arial MT"/>
              </a:rPr>
              <a:t>i</a:t>
            </a:r>
            <a:r>
              <a:rPr lang="it-IT" sz="1400" spc="-10" dirty="0">
                <a:cs typeface="Arial MT"/>
              </a:rPr>
              <a:t>on</a:t>
            </a:r>
            <a:r>
              <a:rPr lang="it-IT" sz="1400" dirty="0">
                <a:cs typeface="Arial MT"/>
              </a:rPr>
              <a:t>i</a:t>
            </a:r>
            <a:r>
              <a:rPr lang="it-IT" sz="1400" spc="-35" dirty="0">
                <a:cs typeface="Arial MT"/>
              </a:rPr>
              <a:t> </a:t>
            </a:r>
            <a:r>
              <a:rPr lang="it-IT" sz="1400" dirty="0">
                <a:cs typeface="Arial MT"/>
              </a:rPr>
              <a:t>e</a:t>
            </a:r>
            <a:r>
              <a:rPr lang="it-IT" sz="1400" spc="-40" dirty="0">
                <a:cs typeface="Arial MT"/>
              </a:rPr>
              <a:t> </a:t>
            </a:r>
            <a:r>
              <a:rPr lang="it-IT" sz="1400" dirty="0">
                <a:cs typeface="Arial MT"/>
              </a:rPr>
              <a:t>a</a:t>
            </a:r>
            <a:r>
              <a:rPr lang="it-IT" sz="1400" spc="-15" dirty="0">
                <a:cs typeface="Arial MT"/>
              </a:rPr>
              <a:t>z</a:t>
            </a:r>
            <a:r>
              <a:rPr lang="it-IT" sz="1400" spc="-10" dirty="0">
                <a:cs typeface="Arial MT"/>
              </a:rPr>
              <a:t>i</a:t>
            </a:r>
            <a:r>
              <a:rPr lang="it-IT" sz="1400" dirty="0">
                <a:cs typeface="Arial MT"/>
              </a:rPr>
              <a:t>o</a:t>
            </a:r>
            <a:r>
              <a:rPr lang="it-IT" sz="1400" spc="-10" dirty="0">
                <a:cs typeface="Arial MT"/>
              </a:rPr>
              <a:t>n</a:t>
            </a:r>
            <a:r>
              <a:rPr lang="it-IT" sz="1400" spc="5" dirty="0">
                <a:cs typeface="Arial MT"/>
              </a:rPr>
              <a:t>i</a:t>
            </a:r>
            <a:r>
              <a:rPr lang="it-IT" sz="1400" dirty="0">
                <a:cs typeface="Arial MT"/>
              </a:rPr>
              <a:t>.</a:t>
            </a:r>
          </a:p>
          <a:p>
            <a:pPr marL="0" marR="0" lvl="0" indent="0" algn="l" defTabSz="914400" rtl="0" eaLnBrk="1" fontAlgn="base" latinLnBrk="0" hangingPunct="1">
              <a:lnSpc>
                <a:spcPct val="100000"/>
              </a:lnSpc>
              <a:spcBef>
                <a:spcPct val="0"/>
              </a:spcBef>
              <a:spcAft>
                <a:spcPct val="0"/>
              </a:spcAft>
              <a:buClrTx/>
              <a:buSzTx/>
              <a:buFontTx/>
              <a:buNone/>
              <a:tabLst/>
            </a:pPr>
            <a:endParaRPr lang="it-IT" sz="1400" dirty="0">
              <a:latin typeface="Calibri" panose="020F0502020204030204" pitchFamily="34" charset="0"/>
              <a:cs typeface="Calibri" panose="020F0502020204030204" pitchFamily="34" charset="0"/>
            </a:endParaRPr>
          </a:p>
        </p:txBody>
      </p:sp>
      <p:sp>
        <p:nvSpPr>
          <p:cNvPr id="9" name="Rettangolo 8">
            <a:extLst>
              <a:ext uri="{FF2B5EF4-FFF2-40B4-BE49-F238E27FC236}">
                <a16:creationId xmlns="" xmlns:a16="http://schemas.microsoft.com/office/drawing/2014/main" id="{C47A8EE6-E001-152C-F8A6-8728541A7159}"/>
              </a:ext>
            </a:extLst>
          </p:cNvPr>
          <p:cNvSpPr/>
          <p:nvPr/>
        </p:nvSpPr>
        <p:spPr>
          <a:xfrm>
            <a:off x="247337" y="1923368"/>
            <a:ext cx="11727180" cy="446402"/>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rgbClr val="FF0000"/>
                </a:solidFill>
                <a:effectLst/>
              </a:rPr>
              <a:t>COMPETENZA CHIAVE EUROPEA: COMPETENZA MULTILINGUISTICA</a:t>
            </a:r>
          </a:p>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rgbClr val="FF0000"/>
                </a:solidFill>
                <a:effectLst/>
              </a:rPr>
              <a:t>Competenza specifica</a:t>
            </a:r>
            <a:r>
              <a:rPr kumimoji="0" lang="it-IT" sz="1400" b="0" i="0" u="none" strike="noStrike" cap="none" normalizeH="0" baseline="0" dirty="0">
                <a:ln>
                  <a:noFill/>
                </a:ln>
                <a:solidFill>
                  <a:srgbClr val="FF0000"/>
                </a:solidFill>
                <a:effectLst/>
              </a:rPr>
              <a:t>:</a:t>
            </a:r>
            <a:r>
              <a:rPr kumimoji="0" lang="it-IT" sz="1400" b="0" i="0" u="none" strike="noStrike" cap="none" normalizeH="0" baseline="0" dirty="0">
                <a:ln>
                  <a:noFill/>
                </a:ln>
                <a:solidFill>
                  <a:srgbClr val="FF0000"/>
                </a:solidFill>
              </a:rPr>
              <a:t> </a:t>
            </a:r>
            <a:r>
              <a:rPr lang="it-IT" sz="1400" spc="-5" dirty="0">
                <a:cs typeface="Arial MT"/>
              </a:rPr>
              <a:t>Comp</a:t>
            </a:r>
            <a:r>
              <a:rPr lang="it-IT" sz="1400" spc="5" dirty="0">
                <a:cs typeface="Arial MT"/>
              </a:rPr>
              <a:t>r</a:t>
            </a:r>
            <a:r>
              <a:rPr lang="it-IT" sz="1400" spc="-5" dirty="0">
                <a:cs typeface="Arial MT"/>
              </a:rPr>
              <a:t>ende</a:t>
            </a:r>
            <a:r>
              <a:rPr lang="it-IT" sz="1400" spc="5" dirty="0">
                <a:cs typeface="Arial MT"/>
              </a:rPr>
              <a:t>r</a:t>
            </a:r>
            <a:r>
              <a:rPr lang="it-IT" sz="1400" dirty="0">
                <a:cs typeface="Arial MT"/>
              </a:rPr>
              <a:t>e</a:t>
            </a:r>
            <a:r>
              <a:rPr lang="it-IT" sz="1400" spc="-50" dirty="0">
                <a:cs typeface="Arial MT"/>
              </a:rPr>
              <a:t> </a:t>
            </a:r>
            <a:r>
              <a:rPr lang="it-IT" sz="1400" spc="-5" dirty="0">
                <a:cs typeface="Arial MT"/>
              </a:rPr>
              <a:t>f</a:t>
            </a:r>
            <a:r>
              <a:rPr lang="it-IT" sz="1400" spc="5" dirty="0">
                <a:cs typeface="Arial MT"/>
              </a:rPr>
              <a:t>r</a:t>
            </a:r>
            <a:r>
              <a:rPr lang="it-IT" sz="1400" spc="-5" dirty="0">
                <a:cs typeface="Arial MT"/>
              </a:rPr>
              <a:t>a</a:t>
            </a:r>
            <a:r>
              <a:rPr lang="it-IT" sz="1400" dirty="0">
                <a:cs typeface="Arial MT"/>
              </a:rPr>
              <a:t>si</a:t>
            </a:r>
            <a:r>
              <a:rPr lang="it-IT" sz="1400" spc="-45" dirty="0">
                <a:cs typeface="Arial MT"/>
              </a:rPr>
              <a:t> </a:t>
            </a:r>
            <a:r>
              <a:rPr lang="it-IT" sz="1400" spc="-5" dirty="0">
                <a:cs typeface="Arial MT"/>
              </a:rPr>
              <a:t>e</a:t>
            </a:r>
            <a:r>
              <a:rPr lang="it-IT" sz="1400" dirty="0">
                <a:cs typeface="Arial MT"/>
              </a:rPr>
              <a:t>d</a:t>
            </a:r>
            <a:r>
              <a:rPr lang="it-IT" sz="1400" spc="-50" dirty="0">
                <a:cs typeface="Arial MT"/>
              </a:rPr>
              <a:t> </a:t>
            </a:r>
            <a:r>
              <a:rPr lang="it-IT" sz="1400" spc="-5" dirty="0">
                <a:cs typeface="Arial MT"/>
              </a:rPr>
              <a:t>e</a:t>
            </a:r>
            <a:r>
              <a:rPr lang="it-IT" sz="1400" dirty="0">
                <a:cs typeface="Arial MT"/>
              </a:rPr>
              <a:t>s</a:t>
            </a:r>
            <a:r>
              <a:rPr lang="it-IT" sz="1400" spc="-5" dirty="0">
                <a:cs typeface="Arial MT"/>
              </a:rPr>
              <a:t>p</a:t>
            </a:r>
            <a:r>
              <a:rPr lang="it-IT" sz="1400" spc="5" dirty="0">
                <a:cs typeface="Arial MT"/>
              </a:rPr>
              <a:t>r</a:t>
            </a:r>
            <a:r>
              <a:rPr lang="it-IT" sz="1400" spc="-5" dirty="0">
                <a:cs typeface="Arial MT"/>
              </a:rPr>
              <a:t>e</a:t>
            </a:r>
            <a:r>
              <a:rPr lang="it-IT" sz="1400" dirty="0">
                <a:cs typeface="Arial MT"/>
              </a:rPr>
              <a:t>ssi</a:t>
            </a:r>
            <a:r>
              <a:rPr lang="it-IT" sz="1400" spc="-5" dirty="0">
                <a:cs typeface="Arial MT"/>
              </a:rPr>
              <a:t>on</a:t>
            </a:r>
            <a:r>
              <a:rPr lang="it-IT" sz="1400" dirty="0">
                <a:cs typeface="Arial MT"/>
              </a:rPr>
              <a:t>i</a:t>
            </a:r>
            <a:r>
              <a:rPr lang="it-IT" sz="1400" spc="-45" dirty="0">
                <a:cs typeface="Arial MT"/>
              </a:rPr>
              <a:t> </a:t>
            </a:r>
            <a:r>
              <a:rPr lang="it-IT" sz="1400" spc="-5" dirty="0">
                <a:cs typeface="Arial MT"/>
              </a:rPr>
              <a:t>d</a:t>
            </a:r>
            <a:r>
              <a:rPr lang="it-IT" sz="1400" dirty="0">
                <a:cs typeface="Arial MT"/>
              </a:rPr>
              <a:t>i</a:t>
            </a:r>
            <a:r>
              <a:rPr lang="it-IT" sz="1400" spc="-45" dirty="0">
                <a:cs typeface="Arial MT"/>
              </a:rPr>
              <a:t> </a:t>
            </a:r>
            <a:r>
              <a:rPr lang="it-IT" sz="1400" spc="-5" dirty="0">
                <a:cs typeface="Arial MT"/>
              </a:rPr>
              <a:t>u</a:t>
            </a:r>
            <a:r>
              <a:rPr lang="it-IT" sz="1400" dirty="0">
                <a:cs typeface="Arial MT"/>
              </a:rPr>
              <a:t>so </a:t>
            </a:r>
            <a:r>
              <a:rPr lang="it-IT" sz="1400" spc="-5" dirty="0">
                <a:cs typeface="Arial MT"/>
              </a:rPr>
              <a:t>f</a:t>
            </a:r>
            <a:r>
              <a:rPr lang="it-IT" sz="1400" spc="5" dirty="0">
                <a:cs typeface="Arial MT"/>
              </a:rPr>
              <a:t>r</a:t>
            </a:r>
            <a:r>
              <a:rPr lang="it-IT" sz="1400" spc="-5" dirty="0">
                <a:cs typeface="Arial MT"/>
              </a:rPr>
              <a:t>equent</a:t>
            </a:r>
            <a:r>
              <a:rPr lang="it-IT" sz="1400" dirty="0">
                <a:cs typeface="Arial MT"/>
              </a:rPr>
              <a:t>e</a:t>
            </a:r>
            <a:r>
              <a:rPr lang="it-IT" sz="1400" spc="-50" dirty="0">
                <a:cs typeface="Arial MT"/>
              </a:rPr>
              <a:t> </a:t>
            </a:r>
            <a:r>
              <a:rPr lang="it-IT" sz="1400" spc="5" dirty="0">
                <a:cs typeface="Arial MT"/>
              </a:rPr>
              <a:t>r</a:t>
            </a:r>
            <a:r>
              <a:rPr lang="it-IT" sz="1400" spc="-5" dirty="0">
                <a:cs typeface="Arial MT"/>
              </a:rPr>
              <a:t>e</a:t>
            </a:r>
            <a:r>
              <a:rPr lang="it-IT" sz="1400" dirty="0">
                <a:cs typeface="Arial MT"/>
              </a:rPr>
              <a:t>l</a:t>
            </a:r>
            <a:r>
              <a:rPr lang="it-IT" sz="1400" spc="-5" dirty="0">
                <a:cs typeface="Arial MT"/>
              </a:rPr>
              <a:t>at</a:t>
            </a:r>
            <a:r>
              <a:rPr lang="it-IT" sz="1400" dirty="0">
                <a:cs typeface="Arial MT"/>
              </a:rPr>
              <a:t>ive</a:t>
            </a:r>
            <a:r>
              <a:rPr lang="it-IT" sz="1400" spc="-50" dirty="0">
                <a:cs typeface="Arial MT"/>
              </a:rPr>
              <a:t> </a:t>
            </a:r>
            <a:r>
              <a:rPr lang="it-IT" sz="1400" spc="-5" dirty="0">
                <a:cs typeface="Arial MT"/>
              </a:rPr>
              <a:t>a</a:t>
            </a:r>
            <a:r>
              <a:rPr lang="it-IT" sz="1400" dirty="0">
                <a:cs typeface="Arial MT"/>
              </a:rPr>
              <a:t>d</a:t>
            </a:r>
            <a:r>
              <a:rPr lang="it-IT" sz="1400" spc="-50" dirty="0">
                <a:cs typeface="Arial MT"/>
              </a:rPr>
              <a:t> </a:t>
            </a:r>
            <a:r>
              <a:rPr lang="it-IT" sz="1400" spc="-5" dirty="0">
                <a:cs typeface="Arial MT"/>
              </a:rPr>
              <a:t>a</a:t>
            </a:r>
            <a:r>
              <a:rPr lang="it-IT" sz="1400" spc="5" dirty="0">
                <a:cs typeface="Arial MT"/>
              </a:rPr>
              <a:t>m</a:t>
            </a:r>
            <a:r>
              <a:rPr lang="it-IT" sz="1400" spc="-5" dirty="0">
                <a:cs typeface="Arial MT"/>
              </a:rPr>
              <a:t>b</a:t>
            </a:r>
            <a:r>
              <a:rPr lang="it-IT" sz="1400" dirty="0">
                <a:cs typeface="Arial MT"/>
              </a:rPr>
              <a:t>i</a:t>
            </a:r>
            <a:r>
              <a:rPr lang="it-IT" sz="1400" spc="-5" dirty="0">
                <a:cs typeface="Arial MT"/>
              </a:rPr>
              <a:t>t</a:t>
            </a:r>
            <a:r>
              <a:rPr lang="it-IT" sz="1400" dirty="0">
                <a:cs typeface="Arial MT"/>
              </a:rPr>
              <a:t>i</a:t>
            </a:r>
            <a:r>
              <a:rPr lang="it-IT" sz="1400" spc="-45" dirty="0">
                <a:cs typeface="Arial MT"/>
              </a:rPr>
              <a:t> </a:t>
            </a:r>
            <a:r>
              <a:rPr lang="it-IT" sz="1400" spc="-5" dirty="0">
                <a:cs typeface="Arial MT"/>
              </a:rPr>
              <a:t>d</a:t>
            </a:r>
            <a:r>
              <a:rPr lang="it-IT" sz="1400" dirty="0">
                <a:cs typeface="Arial MT"/>
              </a:rPr>
              <a:t>i</a:t>
            </a:r>
            <a:r>
              <a:rPr lang="it-IT" sz="1400" spc="-45" dirty="0">
                <a:cs typeface="Arial MT"/>
              </a:rPr>
              <a:t> </a:t>
            </a:r>
            <a:r>
              <a:rPr lang="it-IT" sz="1400" dirty="0">
                <a:cs typeface="Arial MT"/>
              </a:rPr>
              <a:t>i</a:t>
            </a:r>
            <a:r>
              <a:rPr lang="it-IT" sz="1400" spc="-5" dirty="0">
                <a:cs typeface="Arial MT"/>
              </a:rPr>
              <a:t>mmed</a:t>
            </a:r>
            <a:r>
              <a:rPr lang="it-IT" sz="1400" dirty="0">
                <a:cs typeface="Arial MT"/>
              </a:rPr>
              <a:t>i</a:t>
            </a:r>
            <a:r>
              <a:rPr lang="it-IT" sz="1400" spc="-5" dirty="0">
                <a:cs typeface="Arial MT"/>
              </a:rPr>
              <a:t>at</a:t>
            </a:r>
            <a:r>
              <a:rPr lang="it-IT" sz="1400" dirty="0">
                <a:cs typeface="Arial MT"/>
              </a:rPr>
              <a:t>a  </a:t>
            </a:r>
            <a:r>
              <a:rPr lang="it-IT" sz="1400" spc="-85" dirty="0">
                <a:cs typeface="Arial MT"/>
              </a:rPr>
              <a:t>rilevanza.</a:t>
            </a:r>
            <a:endParaRPr lang="it-IT" sz="1400" dirty="0">
              <a:cs typeface="Arial MT"/>
            </a:endParaRPr>
          </a:p>
        </p:txBody>
      </p:sp>
      <p:sp>
        <p:nvSpPr>
          <p:cNvPr id="10" name="Rettangolo 9">
            <a:extLst>
              <a:ext uri="{FF2B5EF4-FFF2-40B4-BE49-F238E27FC236}">
                <a16:creationId xmlns="" xmlns:a16="http://schemas.microsoft.com/office/drawing/2014/main" id="{4685CA75-4305-BBFC-6C01-41F0F82F5DBE}"/>
              </a:ext>
            </a:extLst>
          </p:cNvPr>
          <p:cNvSpPr/>
          <p:nvPr/>
        </p:nvSpPr>
        <p:spPr>
          <a:xfrm>
            <a:off x="244825" y="3866036"/>
            <a:ext cx="11727180" cy="74888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rgbClr val="FF0000"/>
                </a:solidFill>
                <a:effectLst/>
                <a:ea typeface="Verdana" pitchFamily="34" charset="0"/>
                <a:cs typeface="Calibri" pitchFamily="34" charset="0"/>
              </a:rPr>
              <a:t>COMPETENZA IN MATERIA DI </a:t>
            </a:r>
            <a:r>
              <a:rPr kumimoji="0" lang="it-IT" sz="1400" b="1" i="0" u="none" strike="noStrike" cap="none" normalizeH="0" baseline="0" dirty="0">
                <a:ln>
                  <a:noFill/>
                </a:ln>
                <a:solidFill>
                  <a:srgbClr val="FF0000"/>
                </a:solidFill>
                <a:effectLst/>
                <a:ea typeface="Times New Roman" pitchFamily="18" charset="0"/>
                <a:cs typeface="Calibri" pitchFamily="34" charset="0"/>
              </a:rPr>
              <a:t>CONSAPEVOLEZZA ED ESPRESSIONE CULTURALI – IMMAGINI, SUONI, COLORI</a:t>
            </a:r>
          </a:p>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rgbClr val="FF0000"/>
                </a:solidFill>
                <a:effectLst/>
              </a:rPr>
              <a:t>Competenza specifica:</a:t>
            </a:r>
            <a:r>
              <a:rPr kumimoji="0" lang="it-IT" sz="1400" b="0" i="0" u="none" strike="noStrike" cap="none" normalizeH="0" baseline="0" dirty="0">
                <a:ln>
                  <a:noFill/>
                </a:ln>
                <a:solidFill>
                  <a:schemeClr val="tx1"/>
                </a:solidFill>
                <a:effectLst/>
                <a:cs typeface="Times New Roman" pitchFamily="18" charset="0"/>
              </a:rPr>
              <a:t> </a:t>
            </a:r>
            <a:r>
              <a:rPr lang="it-IT" sz="1400" kern="1200" dirty="0">
                <a:solidFill>
                  <a:schemeClr val="tx1"/>
                </a:solidFill>
                <a:effectLst/>
                <a:ea typeface="Times New Roman" panose="02020603050405020304" pitchFamily="18" charset="0"/>
                <a:cs typeface="Arial Narrow" panose="020B0606020202030204" pitchFamily="34" charset="0"/>
              </a:rPr>
              <a:t>Padroneggiare</a:t>
            </a:r>
            <a:r>
              <a:rPr lang="it-IT" sz="1400" kern="1200" dirty="0">
                <a:solidFill>
                  <a:srgbClr val="FF0000"/>
                </a:solidFill>
                <a:effectLst/>
                <a:ea typeface="Times New Roman" panose="02020603050405020304" pitchFamily="18" charset="0"/>
                <a:cs typeface="Arial Narrow" panose="020B0606020202030204" pitchFamily="34" charset="0"/>
              </a:rPr>
              <a:t> </a:t>
            </a:r>
            <a:r>
              <a:rPr lang="it-IT" sz="1400" kern="1200" dirty="0">
                <a:solidFill>
                  <a:srgbClr val="00000A"/>
                </a:solidFill>
                <a:effectLst/>
                <a:ea typeface="Times New Roman" panose="02020603050405020304" pitchFamily="18" charset="0"/>
                <a:cs typeface="Arial Narrow" panose="020B0606020202030204" pitchFamily="34" charset="0"/>
              </a:rPr>
              <a:t>gli strumenti necessari ad un utilizzo dei linguaggi espressivi, artistici, visivi, multimediali (strumenti e tecniche di fruizione e produzione, lettura).</a:t>
            </a:r>
            <a:endParaRPr kumimoji="0" lang="it-IT" sz="1400" b="0" i="0" u="none" strike="noStrike" cap="none" normalizeH="0" baseline="0" dirty="0">
              <a:ln>
                <a:noFill/>
              </a:ln>
              <a:solidFill>
                <a:schemeClr val="tx1"/>
              </a:solidFill>
              <a:effectLst/>
            </a:endParaRPr>
          </a:p>
        </p:txBody>
      </p:sp>
      <p:sp>
        <p:nvSpPr>
          <p:cNvPr id="13" name="Rettangolo 12">
            <a:extLst>
              <a:ext uri="{FF2B5EF4-FFF2-40B4-BE49-F238E27FC236}">
                <a16:creationId xmlns="" xmlns:a16="http://schemas.microsoft.com/office/drawing/2014/main" id="{3CCE3EBB-E69F-1BE3-C502-8DB098695DF3}"/>
              </a:ext>
            </a:extLst>
          </p:cNvPr>
          <p:cNvSpPr/>
          <p:nvPr/>
        </p:nvSpPr>
        <p:spPr>
          <a:xfrm>
            <a:off x="244825" y="3133088"/>
            <a:ext cx="11727180" cy="678232"/>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rgbClr val="FF0000"/>
                </a:solidFill>
                <a:effectLst/>
              </a:rPr>
              <a:t>COMPETENZA CHIAVE EUROPEA: </a:t>
            </a:r>
            <a:r>
              <a:rPr kumimoji="0" lang="it-IT" sz="1400" b="1" i="0" u="none" strike="noStrike" cap="none" normalizeH="0" baseline="0" dirty="0">
                <a:ln>
                  <a:noFill/>
                </a:ln>
                <a:solidFill>
                  <a:srgbClr val="FF0000"/>
                </a:solidFill>
                <a:effectLst/>
                <a:ea typeface="Times New Roman" pitchFamily="18" charset="0"/>
                <a:cs typeface="Arial Narrow" pitchFamily="34" charset="0"/>
              </a:rPr>
              <a:t>COMPETENZA PERSONALE, SOCIALE E CAPACITÀ DI IMPARARE AD IMPARARE</a:t>
            </a:r>
            <a:endParaRPr kumimoji="0" lang="it-IT" sz="1400" b="1" i="0" u="none" strike="noStrike" cap="none" normalizeH="0" baseline="0" dirty="0">
              <a:ln>
                <a:noFill/>
              </a:ln>
              <a:solidFill>
                <a:srgbClr val="FF0000"/>
              </a:solidFill>
              <a:effectLst/>
            </a:endParaRPr>
          </a:p>
          <a:p>
            <a:r>
              <a:rPr kumimoji="0" lang="it-IT" sz="1400" b="1" i="0" u="none" strike="noStrike" cap="none" normalizeH="0" baseline="0" dirty="0">
                <a:ln>
                  <a:noFill/>
                </a:ln>
                <a:solidFill>
                  <a:srgbClr val="FF0000"/>
                </a:solidFill>
                <a:effectLst/>
              </a:rPr>
              <a:t>Competenza specifica: </a:t>
            </a:r>
            <a:r>
              <a:rPr lang="it-IT" sz="1400" spc="-65" dirty="0">
                <a:solidFill>
                  <a:srgbClr val="000006"/>
                </a:solidFill>
                <a:cs typeface="Arial MT"/>
              </a:rPr>
              <a:t>Acquisire </a:t>
            </a:r>
            <a:r>
              <a:rPr lang="it-IT" sz="1400" spc="-70" dirty="0">
                <a:solidFill>
                  <a:srgbClr val="000006"/>
                </a:solidFill>
                <a:cs typeface="Arial MT"/>
              </a:rPr>
              <a:t>ed</a:t>
            </a:r>
            <a:r>
              <a:rPr lang="it-IT" sz="1400" spc="-50" dirty="0">
                <a:solidFill>
                  <a:srgbClr val="000006"/>
                </a:solidFill>
                <a:cs typeface="Arial MT"/>
              </a:rPr>
              <a:t> </a:t>
            </a:r>
            <a:r>
              <a:rPr lang="it-IT" sz="1400" spc="-60" dirty="0">
                <a:solidFill>
                  <a:srgbClr val="000006"/>
                </a:solidFill>
                <a:cs typeface="Arial MT"/>
              </a:rPr>
              <a:t>interpretare</a:t>
            </a:r>
            <a:r>
              <a:rPr lang="it-IT" sz="1400" spc="-75" dirty="0">
                <a:solidFill>
                  <a:srgbClr val="000006"/>
                </a:solidFill>
                <a:cs typeface="Arial MT"/>
              </a:rPr>
              <a:t> </a:t>
            </a:r>
            <a:r>
              <a:rPr lang="it-IT" sz="1400" spc="-70" dirty="0">
                <a:solidFill>
                  <a:srgbClr val="000006"/>
                </a:solidFill>
                <a:cs typeface="Arial MT"/>
              </a:rPr>
              <a:t>l’informazione.</a:t>
            </a:r>
            <a:endParaRPr lang="it-IT" sz="1400" dirty="0">
              <a:cs typeface="Calibri" panose="020F0502020204030204" pitchFamily="34" charset="0"/>
            </a:endParaRPr>
          </a:p>
        </p:txBody>
      </p:sp>
      <p:pic>
        <p:nvPicPr>
          <p:cNvPr id="7" name="Immagine 6" descr="Immagine che contiene testo, calligrafia, carta, inchiostro&#10;&#10;Descrizione generata automaticamente">
            <a:extLst>
              <a:ext uri="{FF2B5EF4-FFF2-40B4-BE49-F238E27FC236}">
                <a16:creationId xmlns="" xmlns:a16="http://schemas.microsoft.com/office/drawing/2014/main" id="{4FF6DD1E-06C1-8619-5D01-0A651B1CCAB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22460" y="4669637"/>
            <a:ext cx="4109884" cy="2118851"/>
          </a:xfrm>
          <a:prstGeom prst="rect">
            <a:avLst/>
          </a:prstGeom>
        </p:spPr>
      </p:pic>
    </p:spTree>
    <p:extLst>
      <p:ext uri="{BB962C8B-B14F-4D97-AF65-F5344CB8AC3E}">
        <p14:creationId xmlns:p14="http://schemas.microsoft.com/office/powerpoint/2010/main" val="36116138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 xmlns:a16="http://schemas.microsoft.com/office/drawing/2014/main" id="{A87D2BA4-5C94-6702-164C-62AC44483100}"/>
              </a:ext>
            </a:extLst>
          </p:cNvPr>
          <p:cNvSpPr/>
          <p:nvPr/>
        </p:nvSpPr>
        <p:spPr>
          <a:xfrm>
            <a:off x="263804" y="215895"/>
            <a:ext cx="11725591" cy="195209"/>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it-IT" sz="1200" dirty="0"/>
              <a:t>UNITÀ DI APPRENDIMENTO</a:t>
            </a:r>
          </a:p>
        </p:txBody>
      </p:sp>
      <p:sp>
        <p:nvSpPr>
          <p:cNvPr id="5" name="Rettangolo 4">
            <a:extLst>
              <a:ext uri="{FF2B5EF4-FFF2-40B4-BE49-F238E27FC236}">
                <a16:creationId xmlns="" xmlns:a16="http://schemas.microsoft.com/office/drawing/2014/main" id="{2FD2FA86-10EC-4D3C-1C68-6AAF072505C5}"/>
              </a:ext>
            </a:extLst>
          </p:cNvPr>
          <p:cNvSpPr/>
          <p:nvPr/>
        </p:nvSpPr>
        <p:spPr>
          <a:xfrm>
            <a:off x="263804" y="434182"/>
            <a:ext cx="11723077" cy="1261561"/>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dirty="0">
                <a:solidFill>
                  <a:srgbClr val="FF0000"/>
                </a:solidFill>
              </a:rPr>
              <a:t>«</a:t>
            </a:r>
            <a:r>
              <a:rPr lang="it-IT" sz="1400" b="1" kern="1200" dirty="0">
                <a:solidFill>
                  <a:srgbClr val="FF0000"/>
                </a:solidFill>
                <a:effectLst/>
                <a:latin typeface="+mn-lt"/>
                <a:ea typeface="+mn-ea"/>
                <a:cs typeface="+mn-cs"/>
              </a:rPr>
              <a:t>METTITI AL SICURO»</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kern="1200" dirty="0">
                <a:solidFill>
                  <a:schemeClr val="tx1"/>
                </a:solidFill>
                <a:effectLst/>
                <a:latin typeface="+mn-lt"/>
                <a:ea typeface="+mn-ea"/>
                <a:cs typeface="+mn-cs"/>
              </a:rPr>
              <a:t>PROGETTO SICUREZZA</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kern="1200" dirty="0">
                <a:solidFill>
                  <a:schemeClr val="tx1"/>
                </a:solidFill>
                <a:effectLst/>
                <a:latin typeface="+mn-lt"/>
                <a:ea typeface="+mn-ea"/>
                <a:cs typeface="+mn-cs"/>
              </a:rPr>
              <a:t>SEZIONE</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dirty="0">
                <a:solidFill>
                  <a:schemeClr val="tx1"/>
                </a:solidFill>
              </a:rPr>
              <a:t>OTTOBRE</a:t>
            </a:r>
          </a:p>
        </p:txBody>
      </p:sp>
      <p:sp>
        <p:nvSpPr>
          <p:cNvPr id="2" name="Rettangolo 1">
            <a:extLst>
              <a:ext uri="{FF2B5EF4-FFF2-40B4-BE49-F238E27FC236}">
                <a16:creationId xmlns="" xmlns:a16="http://schemas.microsoft.com/office/drawing/2014/main" id="{DF424835-FD37-A2C1-B4E8-6356687F92D9}"/>
              </a:ext>
            </a:extLst>
          </p:cNvPr>
          <p:cNvSpPr/>
          <p:nvPr/>
        </p:nvSpPr>
        <p:spPr>
          <a:xfrm>
            <a:off x="293602" y="2359152"/>
            <a:ext cx="11751910" cy="854127"/>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rgbClr val="FF0000"/>
                </a:solidFill>
                <a:effectLst/>
              </a:rPr>
              <a:t>COMPETENZA CHIAVE EUROPEA: </a:t>
            </a:r>
            <a:r>
              <a:rPr kumimoji="0" lang="it-IT" sz="1400" b="1" i="0" u="none" strike="noStrike" cap="none" normalizeH="0" baseline="0" dirty="0">
                <a:ln>
                  <a:noFill/>
                </a:ln>
                <a:solidFill>
                  <a:srgbClr val="FF0000"/>
                </a:solidFill>
                <a:effectLst/>
                <a:ea typeface="Times New Roman" pitchFamily="18" charset="0"/>
                <a:cs typeface="Arial Narrow" pitchFamily="34" charset="0"/>
              </a:rPr>
              <a:t>COMPETENZA IN MATERIA DI CITTADINANZA</a:t>
            </a:r>
            <a:endParaRPr kumimoji="0" lang="it-IT" sz="1400" b="0" i="0" u="none" strike="noStrike" cap="none" normalizeH="0" baseline="0" dirty="0">
              <a:ln>
                <a:noFill/>
              </a:ln>
              <a:solidFill>
                <a:srgbClr val="FF0000"/>
              </a:solidFill>
              <a:effectLst/>
              <a:cs typeface="Times New Roman" pitchFamily="18" charset="0"/>
            </a:endParaRPr>
          </a:p>
          <a:p>
            <a:r>
              <a:rPr kumimoji="0" lang="it-IT" sz="1400" b="1" i="0" u="none" strike="noStrike" cap="none" normalizeH="0" baseline="0" dirty="0">
                <a:ln>
                  <a:noFill/>
                </a:ln>
                <a:solidFill>
                  <a:srgbClr val="FF0000"/>
                </a:solidFill>
                <a:effectLst/>
              </a:rPr>
              <a:t>Competenza specifica: </a:t>
            </a:r>
            <a:r>
              <a:rPr lang="it-IT" sz="1400" spc="-5" dirty="0">
                <a:cs typeface="Arial MT"/>
              </a:rPr>
              <a:t>A</a:t>
            </a:r>
            <a:r>
              <a:rPr lang="it-IT" sz="1400" dirty="0">
                <a:cs typeface="Arial MT"/>
              </a:rPr>
              <a:t>ss</a:t>
            </a:r>
            <a:r>
              <a:rPr lang="it-IT" sz="1400" spc="-5" dirty="0">
                <a:cs typeface="Arial MT"/>
              </a:rPr>
              <a:t>ume</a:t>
            </a:r>
            <a:r>
              <a:rPr lang="it-IT" sz="1400" spc="5" dirty="0">
                <a:cs typeface="Arial MT"/>
              </a:rPr>
              <a:t>r</a:t>
            </a:r>
            <a:r>
              <a:rPr lang="it-IT" sz="1400" dirty="0">
                <a:cs typeface="Arial MT"/>
              </a:rPr>
              <a:t>e</a:t>
            </a:r>
            <a:r>
              <a:rPr lang="it-IT" sz="1400" spc="-50" dirty="0">
                <a:cs typeface="Arial MT"/>
              </a:rPr>
              <a:t> </a:t>
            </a:r>
            <a:r>
              <a:rPr lang="it-IT" sz="1400" dirty="0">
                <a:cs typeface="Arial MT"/>
              </a:rPr>
              <a:t>c</a:t>
            </a:r>
            <a:r>
              <a:rPr lang="it-IT" sz="1400" spc="-5" dirty="0">
                <a:cs typeface="Arial MT"/>
              </a:rPr>
              <a:t>ompo</a:t>
            </a:r>
            <a:r>
              <a:rPr lang="it-IT" sz="1400" spc="5" dirty="0">
                <a:cs typeface="Arial MT"/>
              </a:rPr>
              <a:t>r</a:t>
            </a:r>
            <a:r>
              <a:rPr lang="it-IT" sz="1400" spc="-5" dirty="0">
                <a:cs typeface="Arial MT"/>
              </a:rPr>
              <a:t>tament</a:t>
            </a:r>
            <a:r>
              <a:rPr lang="it-IT" sz="1400" dirty="0">
                <a:cs typeface="Arial MT"/>
              </a:rPr>
              <a:t>i</a:t>
            </a:r>
            <a:r>
              <a:rPr lang="it-IT" sz="1400" spc="-45" dirty="0">
                <a:cs typeface="Arial MT"/>
              </a:rPr>
              <a:t> </a:t>
            </a:r>
            <a:r>
              <a:rPr lang="it-IT" sz="1400" dirty="0">
                <a:cs typeface="Arial MT"/>
              </a:rPr>
              <a:t>c</a:t>
            </a:r>
            <a:r>
              <a:rPr lang="it-IT" sz="1400" spc="-5" dirty="0">
                <a:cs typeface="Arial MT"/>
              </a:rPr>
              <a:t>o</a:t>
            </a:r>
            <a:r>
              <a:rPr lang="it-IT" sz="1400" spc="5" dirty="0">
                <a:cs typeface="Arial MT"/>
              </a:rPr>
              <a:t>rr</a:t>
            </a:r>
            <a:r>
              <a:rPr lang="it-IT" sz="1400" spc="-5" dirty="0">
                <a:cs typeface="Arial MT"/>
              </a:rPr>
              <a:t>ett</a:t>
            </a:r>
            <a:r>
              <a:rPr lang="it-IT" sz="1400" dirty="0">
                <a:cs typeface="Arial MT"/>
              </a:rPr>
              <a:t>i  </a:t>
            </a:r>
            <a:r>
              <a:rPr lang="it-IT" sz="1400" spc="-5" dirty="0">
                <a:cs typeface="Arial MT"/>
              </a:rPr>
              <a:t>pe</a:t>
            </a:r>
            <a:r>
              <a:rPr lang="it-IT" sz="1400" dirty="0">
                <a:cs typeface="Arial MT"/>
              </a:rPr>
              <a:t>r</a:t>
            </a:r>
            <a:r>
              <a:rPr lang="it-IT" sz="1400" spc="-40" dirty="0">
                <a:cs typeface="Arial MT"/>
              </a:rPr>
              <a:t> </a:t>
            </a:r>
            <a:r>
              <a:rPr lang="it-IT" sz="1400" dirty="0">
                <a:cs typeface="Arial MT"/>
              </a:rPr>
              <a:t>la </a:t>
            </a:r>
            <a:r>
              <a:rPr lang="it-IT" sz="1400" spc="-95" dirty="0">
                <a:cs typeface="Arial MT"/>
              </a:rPr>
              <a:t> </a:t>
            </a:r>
            <a:r>
              <a:rPr lang="it-IT" sz="1400" dirty="0">
                <a:cs typeface="Arial MT"/>
              </a:rPr>
              <a:t>sic</a:t>
            </a:r>
            <a:r>
              <a:rPr lang="it-IT" sz="1400" spc="-15" dirty="0">
                <a:cs typeface="Arial MT"/>
              </a:rPr>
              <a:t>u</a:t>
            </a:r>
            <a:r>
              <a:rPr lang="it-IT" sz="1400" spc="5" dirty="0">
                <a:cs typeface="Arial MT"/>
              </a:rPr>
              <a:t>r</a:t>
            </a:r>
            <a:r>
              <a:rPr lang="it-IT" sz="1400" spc="-5" dirty="0">
                <a:cs typeface="Arial MT"/>
              </a:rPr>
              <a:t>e</a:t>
            </a:r>
            <a:r>
              <a:rPr lang="it-IT" sz="1400" dirty="0">
                <a:cs typeface="Arial MT"/>
              </a:rPr>
              <a:t>zz</a:t>
            </a:r>
            <a:r>
              <a:rPr lang="it-IT" sz="1400" spc="-5" dirty="0">
                <a:cs typeface="Arial MT"/>
              </a:rPr>
              <a:t>a</a:t>
            </a:r>
            <a:r>
              <a:rPr lang="it-IT" sz="1400" dirty="0">
                <a:cs typeface="Arial MT"/>
              </a:rPr>
              <a:t>,</a:t>
            </a:r>
            <a:r>
              <a:rPr lang="it-IT" sz="1400" spc="-50" dirty="0">
                <a:cs typeface="Arial MT"/>
              </a:rPr>
              <a:t> </a:t>
            </a:r>
            <a:r>
              <a:rPr lang="it-IT" sz="1400" dirty="0">
                <a:cs typeface="Arial MT"/>
              </a:rPr>
              <a:t>la</a:t>
            </a:r>
            <a:r>
              <a:rPr lang="it-IT" sz="1400" spc="-50" dirty="0">
                <a:cs typeface="Arial MT"/>
              </a:rPr>
              <a:t> </a:t>
            </a:r>
            <a:r>
              <a:rPr lang="it-IT" sz="1400" dirty="0">
                <a:cs typeface="Arial MT"/>
              </a:rPr>
              <a:t>s</a:t>
            </a:r>
            <a:r>
              <a:rPr lang="it-IT" sz="1400" spc="-5" dirty="0">
                <a:cs typeface="Arial MT"/>
              </a:rPr>
              <a:t>a</a:t>
            </a:r>
            <a:r>
              <a:rPr lang="it-IT" sz="1400" dirty="0">
                <a:cs typeface="Arial MT"/>
              </a:rPr>
              <a:t>l</a:t>
            </a:r>
            <a:r>
              <a:rPr lang="it-IT" sz="1400" spc="-5" dirty="0">
                <a:cs typeface="Arial MT"/>
              </a:rPr>
              <a:t>ut</a:t>
            </a:r>
            <a:r>
              <a:rPr lang="it-IT" sz="1400" dirty="0">
                <a:cs typeface="Arial MT"/>
              </a:rPr>
              <a:t>e</a:t>
            </a:r>
            <a:r>
              <a:rPr lang="it-IT" sz="1400" spc="-50" dirty="0">
                <a:cs typeface="Arial MT"/>
              </a:rPr>
              <a:t> </a:t>
            </a:r>
            <a:r>
              <a:rPr lang="it-IT" sz="1400" spc="-5" dirty="0">
                <a:cs typeface="Arial MT"/>
              </a:rPr>
              <a:t>p</a:t>
            </a:r>
            <a:r>
              <a:rPr lang="it-IT" sz="1400" spc="5" dirty="0">
                <a:cs typeface="Arial MT"/>
              </a:rPr>
              <a:t>r</a:t>
            </a:r>
            <a:r>
              <a:rPr lang="it-IT" sz="1400" spc="-5" dirty="0">
                <a:cs typeface="Arial MT"/>
              </a:rPr>
              <a:t>op</a:t>
            </a:r>
            <a:r>
              <a:rPr lang="it-IT" sz="1400" spc="5" dirty="0">
                <a:cs typeface="Arial MT"/>
              </a:rPr>
              <a:t>r</a:t>
            </a:r>
            <a:r>
              <a:rPr lang="it-IT" sz="1400" dirty="0">
                <a:cs typeface="Arial MT"/>
              </a:rPr>
              <a:t>ia</a:t>
            </a:r>
            <a:r>
              <a:rPr lang="it-IT" sz="1400" spc="-50" dirty="0">
                <a:cs typeface="Arial MT"/>
              </a:rPr>
              <a:t> </a:t>
            </a:r>
            <a:r>
              <a:rPr lang="it-IT" sz="1400" dirty="0">
                <a:cs typeface="Arial MT"/>
              </a:rPr>
              <a:t>e  </a:t>
            </a:r>
            <a:r>
              <a:rPr lang="it-IT" sz="1400" spc="-65" dirty="0">
                <a:cs typeface="Arial MT"/>
              </a:rPr>
              <a:t>altrui</a:t>
            </a:r>
            <a:r>
              <a:rPr lang="it-IT" sz="1400" spc="120" dirty="0">
                <a:cs typeface="Arial MT"/>
              </a:rPr>
              <a:t> </a:t>
            </a:r>
            <a:r>
              <a:rPr lang="it-IT" sz="1400" spc="-95" dirty="0">
                <a:cs typeface="Arial MT"/>
              </a:rPr>
              <a:t>e</a:t>
            </a:r>
            <a:r>
              <a:rPr lang="it-IT" sz="1400" spc="60" dirty="0">
                <a:cs typeface="Arial MT"/>
              </a:rPr>
              <a:t> </a:t>
            </a:r>
            <a:r>
              <a:rPr lang="it-IT" sz="1400" spc="-85" dirty="0">
                <a:cs typeface="Arial MT"/>
              </a:rPr>
              <a:t>per</a:t>
            </a:r>
            <a:r>
              <a:rPr lang="it-IT" sz="1400" spc="80" dirty="0">
                <a:cs typeface="Arial MT"/>
              </a:rPr>
              <a:t> </a:t>
            </a:r>
            <a:r>
              <a:rPr lang="it-IT" sz="1400" spc="-40" dirty="0">
                <a:cs typeface="Arial MT"/>
              </a:rPr>
              <a:t>il </a:t>
            </a:r>
            <a:r>
              <a:rPr lang="it-IT" sz="1400" spc="-75" dirty="0">
                <a:cs typeface="Arial MT"/>
              </a:rPr>
              <a:t>rispetto</a:t>
            </a:r>
            <a:r>
              <a:rPr lang="it-IT" sz="1400" spc="275" dirty="0">
                <a:cs typeface="Arial MT"/>
              </a:rPr>
              <a:t> </a:t>
            </a:r>
            <a:r>
              <a:rPr lang="it-IT" sz="1400" spc="-75" dirty="0">
                <a:cs typeface="Arial MT"/>
              </a:rPr>
              <a:t>delle </a:t>
            </a:r>
            <a:r>
              <a:rPr lang="it-IT" sz="1400" spc="-70" dirty="0">
                <a:cs typeface="Arial MT"/>
              </a:rPr>
              <a:t> </a:t>
            </a:r>
            <a:r>
              <a:rPr lang="it-IT" sz="1400" spc="-5" dirty="0">
                <a:cs typeface="Arial MT"/>
              </a:rPr>
              <a:t>pe</a:t>
            </a:r>
            <a:r>
              <a:rPr lang="it-IT" sz="1400" spc="5" dirty="0">
                <a:cs typeface="Arial MT"/>
              </a:rPr>
              <a:t>r</a:t>
            </a:r>
            <a:r>
              <a:rPr lang="it-IT" sz="1400" dirty="0">
                <a:cs typeface="Arial MT"/>
              </a:rPr>
              <a:t>s</a:t>
            </a:r>
            <a:r>
              <a:rPr lang="it-IT" sz="1400" spc="-5" dirty="0">
                <a:cs typeface="Arial MT"/>
              </a:rPr>
              <a:t>one</a:t>
            </a:r>
            <a:r>
              <a:rPr lang="it-IT" sz="1400" dirty="0">
                <a:cs typeface="Arial MT"/>
              </a:rPr>
              <a:t>,</a:t>
            </a:r>
            <a:r>
              <a:rPr lang="it-IT" sz="1400" spc="-50" dirty="0">
                <a:cs typeface="Arial MT"/>
              </a:rPr>
              <a:t> </a:t>
            </a:r>
            <a:r>
              <a:rPr lang="it-IT" sz="1400" spc="-5" dirty="0">
                <a:cs typeface="Arial MT"/>
              </a:rPr>
              <a:t>de</a:t>
            </a:r>
            <a:r>
              <a:rPr lang="it-IT" sz="1400" dirty="0">
                <a:cs typeface="Arial MT"/>
              </a:rPr>
              <a:t>lle </a:t>
            </a:r>
            <a:r>
              <a:rPr lang="it-IT" sz="1400" spc="95" dirty="0">
                <a:cs typeface="Arial MT"/>
              </a:rPr>
              <a:t> </a:t>
            </a:r>
            <a:r>
              <a:rPr lang="it-IT" sz="1400" dirty="0">
                <a:cs typeface="Arial MT"/>
              </a:rPr>
              <a:t>c</a:t>
            </a:r>
            <a:r>
              <a:rPr lang="it-IT" sz="1400" spc="-5" dirty="0">
                <a:cs typeface="Arial MT"/>
              </a:rPr>
              <a:t>o</a:t>
            </a:r>
            <a:r>
              <a:rPr lang="it-IT" sz="1400" dirty="0">
                <a:cs typeface="Arial MT"/>
              </a:rPr>
              <a:t>s</a:t>
            </a:r>
            <a:r>
              <a:rPr lang="it-IT" sz="1400" spc="-5" dirty="0">
                <a:cs typeface="Arial MT"/>
              </a:rPr>
              <a:t>e</a:t>
            </a:r>
            <a:r>
              <a:rPr lang="it-IT" sz="1400" dirty="0">
                <a:cs typeface="Arial MT"/>
              </a:rPr>
              <a:t>,</a:t>
            </a:r>
            <a:r>
              <a:rPr lang="it-IT" sz="1400" spc="-50" dirty="0">
                <a:cs typeface="Arial MT"/>
              </a:rPr>
              <a:t> </a:t>
            </a:r>
            <a:r>
              <a:rPr lang="it-IT" sz="1400" spc="-5" dirty="0">
                <a:cs typeface="Arial MT"/>
              </a:rPr>
              <a:t>de</a:t>
            </a:r>
            <a:r>
              <a:rPr lang="it-IT" sz="1400" dirty="0">
                <a:cs typeface="Arial MT"/>
              </a:rPr>
              <a:t>i</a:t>
            </a:r>
            <a:r>
              <a:rPr lang="it-IT" sz="1400" spc="-45" dirty="0">
                <a:cs typeface="Arial MT"/>
              </a:rPr>
              <a:t> </a:t>
            </a:r>
            <a:r>
              <a:rPr lang="it-IT" sz="1400" dirty="0">
                <a:cs typeface="Arial MT"/>
              </a:rPr>
              <a:t>l</a:t>
            </a:r>
            <a:r>
              <a:rPr lang="it-IT" sz="1400" spc="-5" dirty="0">
                <a:cs typeface="Arial MT"/>
              </a:rPr>
              <a:t>uo</a:t>
            </a:r>
            <a:r>
              <a:rPr lang="it-IT" sz="1400" spc="5" dirty="0">
                <a:cs typeface="Arial MT"/>
              </a:rPr>
              <a:t>g</a:t>
            </a:r>
            <a:r>
              <a:rPr lang="it-IT" sz="1400" spc="-5" dirty="0">
                <a:cs typeface="Arial MT"/>
              </a:rPr>
              <a:t>h</a:t>
            </a:r>
            <a:r>
              <a:rPr lang="it-IT" sz="1400" dirty="0">
                <a:cs typeface="Arial MT"/>
              </a:rPr>
              <a:t>i</a:t>
            </a:r>
            <a:r>
              <a:rPr lang="it-IT" sz="1400" spc="-45" dirty="0">
                <a:cs typeface="Arial MT"/>
              </a:rPr>
              <a:t> </a:t>
            </a:r>
            <a:r>
              <a:rPr lang="it-IT" sz="1400" dirty="0">
                <a:cs typeface="Arial MT"/>
              </a:rPr>
              <a:t>e  </a:t>
            </a:r>
            <a:r>
              <a:rPr lang="it-IT" sz="1400" spc="-5" dirty="0">
                <a:cs typeface="Arial MT"/>
              </a:rPr>
              <a:t>de</a:t>
            </a:r>
            <a:r>
              <a:rPr lang="it-IT" sz="1400" dirty="0">
                <a:cs typeface="Arial MT"/>
              </a:rPr>
              <a:t>ll’</a:t>
            </a:r>
            <a:r>
              <a:rPr lang="it-IT" sz="1400" spc="-5" dirty="0">
                <a:cs typeface="Arial MT"/>
              </a:rPr>
              <a:t>amb</a:t>
            </a:r>
            <a:r>
              <a:rPr lang="it-IT" sz="1400" dirty="0">
                <a:cs typeface="Arial MT"/>
              </a:rPr>
              <a:t>i</a:t>
            </a:r>
            <a:r>
              <a:rPr lang="it-IT" sz="1400" spc="-5" dirty="0">
                <a:cs typeface="Arial MT"/>
              </a:rPr>
              <a:t>ente</a:t>
            </a:r>
            <a:r>
              <a:rPr lang="it-IT" sz="1400" dirty="0">
                <a:cs typeface="Arial MT"/>
              </a:rPr>
              <a:t>;</a:t>
            </a:r>
            <a:r>
              <a:rPr lang="it-IT" sz="1400" spc="-50" dirty="0">
                <a:cs typeface="Arial MT"/>
              </a:rPr>
              <a:t> </a:t>
            </a:r>
            <a:r>
              <a:rPr lang="it-IT" sz="1400" dirty="0">
                <a:cs typeface="Arial MT"/>
              </a:rPr>
              <a:t>s</a:t>
            </a:r>
            <a:r>
              <a:rPr lang="it-IT" sz="1400" spc="-5" dirty="0">
                <a:cs typeface="Arial MT"/>
              </a:rPr>
              <a:t>egu</a:t>
            </a:r>
            <a:r>
              <a:rPr lang="it-IT" sz="1400" dirty="0">
                <a:cs typeface="Arial MT"/>
              </a:rPr>
              <a:t>i</a:t>
            </a:r>
            <a:r>
              <a:rPr lang="it-IT" sz="1400" spc="5" dirty="0">
                <a:cs typeface="Arial MT"/>
              </a:rPr>
              <a:t>r</a:t>
            </a:r>
            <a:r>
              <a:rPr lang="it-IT" sz="1400" dirty="0">
                <a:cs typeface="Arial MT"/>
              </a:rPr>
              <a:t>e</a:t>
            </a:r>
            <a:r>
              <a:rPr lang="it-IT" sz="1400" spc="-50" dirty="0">
                <a:cs typeface="Arial MT"/>
              </a:rPr>
              <a:t> </a:t>
            </a:r>
            <a:r>
              <a:rPr lang="it-IT" sz="1400" dirty="0">
                <a:cs typeface="Arial MT"/>
              </a:rPr>
              <a:t>le</a:t>
            </a:r>
            <a:r>
              <a:rPr lang="it-IT" sz="1400" spc="-50" dirty="0">
                <a:cs typeface="Arial MT"/>
              </a:rPr>
              <a:t> </a:t>
            </a:r>
            <a:r>
              <a:rPr lang="it-IT" sz="1400" spc="5" dirty="0">
                <a:cs typeface="Arial MT"/>
              </a:rPr>
              <a:t>r</a:t>
            </a:r>
            <a:r>
              <a:rPr lang="it-IT" sz="1400" spc="-5" dirty="0">
                <a:cs typeface="Arial MT"/>
              </a:rPr>
              <a:t>ego</a:t>
            </a:r>
            <a:r>
              <a:rPr lang="it-IT" sz="1400" dirty="0">
                <a:cs typeface="Arial MT"/>
              </a:rPr>
              <a:t>le</a:t>
            </a:r>
            <a:r>
              <a:rPr lang="it-IT" sz="1400" spc="-50" dirty="0">
                <a:cs typeface="Arial MT"/>
              </a:rPr>
              <a:t> </a:t>
            </a:r>
            <a:r>
              <a:rPr lang="it-IT" sz="1400" spc="-5" dirty="0">
                <a:cs typeface="Arial MT"/>
              </a:rPr>
              <a:t>di  </a:t>
            </a:r>
            <a:r>
              <a:rPr lang="it-IT" sz="1400" dirty="0">
                <a:cs typeface="Arial MT"/>
              </a:rPr>
              <a:t>c</a:t>
            </a:r>
            <a:r>
              <a:rPr lang="it-IT" sz="1400" spc="-5" dirty="0">
                <a:cs typeface="Arial MT"/>
              </a:rPr>
              <a:t>ompo</a:t>
            </a:r>
            <a:r>
              <a:rPr lang="it-IT" sz="1400" spc="5" dirty="0">
                <a:cs typeface="Arial MT"/>
              </a:rPr>
              <a:t>r</a:t>
            </a:r>
            <a:r>
              <a:rPr lang="it-IT" sz="1400" spc="-5" dirty="0">
                <a:cs typeface="Arial MT"/>
              </a:rPr>
              <a:t>tament</a:t>
            </a:r>
            <a:r>
              <a:rPr lang="it-IT" sz="1400" dirty="0">
                <a:cs typeface="Arial MT"/>
              </a:rPr>
              <a:t>o </a:t>
            </a:r>
            <a:r>
              <a:rPr lang="it-IT" sz="1400" spc="-95" dirty="0">
                <a:cs typeface="Arial MT"/>
              </a:rPr>
              <a:t> </a:t>
            </a:r>
            <a:r>
              <a:rPr lang="it-IT" sz="1400" dirty="0">
                <a:cs typeface="Arial MT"/>
              </a:rPr>
              <a:t>e</a:t>
            </a:r>
            <a:r>
              <a:rPr lang="it-IT" sz="1400" spc="-40" dirty="0">
                <a:cs typeface="Arial MT"/>
              </a:rPr>
              <a:t> </a:t>
            </a:r>
            <a:r>
              <a:rPr lang="it-IT" sz="1400" spc="-5" dirty="0">
                <a:cs typeface="Arial MT"/>
              </a:rPr>
              <a:t>a</a:t>
            </a:r>
            <a:r>
              <a:rPr lang="it-IT" sz="1400" dirty="0">
                <a:cs typeface="Arial MT"/>
              </a:rPr>
              <a:t>ss</a:t>
            </a:r>
            <a:r>
              <a:rPr lang="it-IT" sz="1400" spc="-5" dirty="0">
                <a:cs typeface="Arial MT"/>
              </a:rPr>
              <a:t>ume</a:t>
            </a:r>
            <a:r>
              <a:rPr lang="it-IT" sz="1400" spc="5" dirty="0">
                <a:cs typeface="Arial MT"/>
              </a:rPr>
              <a:t>r</a:t>
            </a:r>
            <a:r>
              <a:rPr lang="it-IT" sz="1400" dirty="0">
                <a:cs typeface="Arial MT"/>
              </a:rPr>
              <a:t>si  </a:t>
            </a:r>
            <a:r>
              <a:rPr lang="it-IT" sz="1400" spc="-75" dirty="0">
                <a:cs typeface="Arial MT"/>
              </a:rPr>
              <a:t>responsabilità.</a:t>
            </a:r>
            <a:endParaRPr lang="it-IT" sz="1400" dirty="0">
              <a:cs typeface="Arial MT"/>
            </a:endParaRPr>
          </a:p>
        </p:txBody>
      </p:sp>
      <p:sp>
        <p:nvSpPr>
          <p:cNvPr id="3" name="Rettangolo 2">
            <a:extLst>
              <a:ext uri="{FF2B5EF4-FFF2-40B4-BE49-F238E27FC236}">
                <a16:creationId xmlns="" xmlns:a16="http://schemas.microsoft.com/office/drawing/2014/main" id="{53BE2429-F960-6B08-6773-59C7B56637CB}"/>
              </a:ext>
            </a:extLst>
          </p:cNvPr>
          <p:cNvSpPr/>
          <p:nvPr/>
        </p:nvSpPr>
        <p:spPr>
          <a:xfrm>
            <a:off x="293603" y="3227399"/>
            <a:ext cx="11751909" cy="613069"/>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rgbClr val="FF0000"/>
                </a:solidFill>
                <a:effectLst/>
                <a:ea typeface="Verdana" pitchFamily="34" charset="0"/>
                <a:cs typeface="Verdana" pitchFamily="34" charset="0"/>
              </a:rPr>
              <a:t>COM</a:t>
            </a:r>
            <a:r>
              <a:rPr kumimoji="0" lang="it-IT" sz="1400" b="1" i="0" u="none" strike="noStrike" cap="none" normalizeH="0" baseline="0" dirty="0">
                <a:ln>
                  <a:noFill/>
                </a:ln>
                <a:solidFill>
                  <a:srgbClr val="FF0000"/>
                </a:solidFill>
                <a:effectLst/>
              </a:rPr>
              <a:t>PETENZA CHIAVE EUROPEA: COMPETENZA IMPRENDITORIALE</a:t>
            </a:r>
            <a:endParaRPr kumimoji="0" lang="it-IT" sz="1400" b="1" i="0" u="none" strike="noStrike" cap="none" normalizeH="0" baseline="0" dirty="0">
              <a:ln>
                <a:noFill/>
              </a:ln>
              <a:solidFill>
                <a:srgbClr val="FF0000"/>
              </a:solidFill>
              <a:effectLst/>
              <a:cs typeface="Times New Roman" pitchFamily="18" charset="0"/>
            </a:endParaRPr>
          </a:p>
          <a:p>
            <a:r>
              <a:rPr kumimoji="0" lang="it-IT" sz="1400" b="1" i="0" u="none" strike="noStrike" cap="none" normalizeH="0" baseline="0" dirty="0">
                <a:ln>
                  <a:noFill/>
                </a:ln>
                <a:solidFill>
                  <a:srgbClr val="FF0000"/>
                </a:solidFill>
                <a:effectLst/>
              </a:rPr>
              <a:t>Competenza specifica: </a:t>
            </a:r>
            <a:r>
              <a:rPr lang="it-IT" sz="1400" spc="-5" dirty="0">
                <a:cs typeface="Arial MT"/>
              </a:rPr>
              <a:t>A</a:t>
            </a:r>
            <a:r>
              <a:rPr lang="it-IT" sz="1400" dirty="0">
                <a:cs typeface="Arial MT"/>
              </a:rPr>
              <a:t>ss</a:t>
            </a:r>
            <a:r>
              <a:rPr lang="it-IT" sz="1400" spc="-5" dirty="0">
                <a:cs typeface="Arial MT"/>
              </a:rPr>
              <a:t>ume</a:t>
            </a:r>
            <a:r>
              <a:rPr lang="it-IT" sz="1400" spc="5" dirty="0">
                <a:cs typeface="Arial MT"/>
              </a:rPr>
              <a:t>r</a:t>
            </a:r>
            <a:r>
              <a:rPr lang="it-IT" sz="1400" dirty="0">
                <a:cs typeface="Arial MT"/>
              </a:rPr>
              <a:t>e</a:t>
            </a:r>
            <a:r>
              <a:rPr lang="it-IT" sz="1400" spc="-85" dirty="0">
                <a:cs typeface="Arial MT"/>
              </a:rPr>
              <a:t> </a:t>
            </a:r>
            <a:r>
              <a:rPr lang="it-IT" sz="1400" dirty="0">
                <a:cs typeface="Arial MT"/>
              </a:rPr>
              <a:t>e</a:t>
            </a:r>
            <a:r>
              <a:rPr lang="it-IT" sz="1400" spc="-100" dirty="0">
                <a:cs typeface="Arial MT"/>
              </a:rPr>
              <a:t> </a:t>
            </a:r>
            <a:r>
              <a:rPr lang="it-IT" sz="1400" spc="-5" dirty="0">
                <a:cs typeface="Arial MT"/>
              </a:rPr>
              <a:t>po</a:t>
            </a:r>
            <a:r>
              <a:rPr lang="it-IT" sz="1400" spc="5" dirty="0">
                <a:cs typeface="Arial MT"/>
              </a:rPr>
              <a:t>r</a:t>
            </a:r>
            <a:r>
              <a:rPr lang="it-IT" sz="1400" spc="-5" dirty="0">
                <a:cs typeface="Arial MT"/>
              </a:rPr>
              <a:t>ta</a:t>
            </a:r>
            <a:r>
              <a:rPr lang="it-IT" sz="1400" spc="5" dirty="0">
                <a:cs typeface="Arial MT"/>
              </a:rPr>
              <a:t>r</a:t>
            </a:r>
            <a:r>
              <a:rPr lang="it-IT" sz="1400" dirty="0">
                <a:cs typeface="Arial MT"/>
              </a:rPr>
              <a:t>e</a:t>
            </a:r>
            <a:r>
              <a:rPr lang="it-IT" sz="1400" spc="-85" dirty="0">
                <a:cs typeface="Arial MT"/>
              </a:rPr>
              <a:t> </a:t>
            </a:r>
            <a:r>
              <a:rPr lang="it-IT" sz="1400" dirty="0">
                <a:cs typeface="Arial MT"/>
              </a:rPr>
              <a:t>a</a:t>
            </a:r>
            <a:r>
              <a:rPr lang="it-IT" sz="1400" spc="-100" dirty="0">
                <a:cs typeface="Arial MT"/>
              </a:rPr>
              <a:t> </a:t>
            </a:r>
            <a:r>
              <a:rPr lang="it-IT" sz="1400" spc="10" dirty="0">
                <a:cs typeface="Arial MT"/>
              </a:rPr>
              <a:t>t</a:t>
            </a:r>
            <a:r>
              <a:rPr lang="it-IT" sz="1400" spc="-5" dirty="0">
                <a:cs typeface="Arial MT"/>
              </a:rPr>
              <a:t>e</a:t>
            </a:r>
            <a:r>
              <a:rPr lang="it-IT" sz="1400" spc="5" dirty="0">
                <a:cs typeface="Arial MT"/>
              </a:rPr>
              <a:t>r</a:t>
            </a:r>
            <a:r>
              <a:rPr lang="it-IT" sz="1400" spc="-5" dirty="0">
                <a:cs typeface="Arial MT"/>
              </a:rPr>
              <a:t>m</a:t>
            </a:r>
            <a:r>
              <a:rPr lang="it-IT" sz="1400" dirty="0">
                <a:cs typeface="Arial MT"/>
              </a:rPr>
              <a:t>i</a:t>
            </a:r>
            <a:r>
              <a:rPr lang="it-IT" sz="1400" spc="-5" dirty="0">
                <a:cs typeface="Arial MT"/>
              </a:rPr>
              <a:t>ne  </a:t>
            </a:r>
            <a:r>
              <a:rPr lang="it-IT" sz="1400" dirty="0">
                <a:cs typeface="Arial MT"/>
              </a:rPr>
              <a:t>c</a:t>
            </a:r>
            <a:r>
              <a:rPr lang="it-IT" sz="1400" spc="-5" dirty="0">
                <a:cs typeface="Arial MT"/>
              </a:rPr>
              <a:t>omp</a:t>
            </a:r>
            <a:r>
              <a:rPr lang="it-IT" sz="1400" dirty="0">
                <a:cs typeface="Arial MT"/>
              </a:rPr>
              <a:t>i</a:t>
            </a:r>
            <a:r>
              <a:rPr lang="it-IT" sz="1400" spc="-5" dirty="0">
                <a:cs typeface="Arial MT"/>
              </a:rPr>
              <a:t>t</a:t>
            </a:r>
            <a:r>
              <a:rPr lang="it-IT" sz="1400" dirty="0">
                <a:cs typeface="Arial MT"/>
              </a:rPr>
              <a:t>i</a:t>
            </a:r>
            <a:r>
              <a:rPr lang="it-IT" sz="1400" spc="-45" dirty="0">
                <a:cs typeface="Arial MT"/>
              </a:rPr>
              <a:t> </a:t>
            </a:r>
            <a:r>
              <a:rPr lang="it-IT" sz="1400" dirty="0">
                <a:cs typeface="Arial MT"/>
              </a:rPr>
              <a:t>e </a:t>
            </a:r>
            <a:r>
              <a:rPr lang="it-IT" sz="1400" spc="-100" dirty="0">
                <a:cs typeface="Arial MT"/>
              </a:rPr>
              <a:t> </a:t>
            </a:r>
            <a:r>
              <a:rPr lang="it-IT" sz="1400" dirty="0">
                <a:cs typeface="Arial MT"/>
              </a:rPr>
              <a:t>i</a:t>
            </a:r>
            <a:r>
              <a:rPr lang="it-IT" sz="1400" spc="-5" dirty="0">
                <a:cs typeface="Arial MT"/>
              </a:rPr>
              <a:t>n</a:t>
            </a:r>
            <a:r>
              <a:rPr lang="it-IT" sz="1400" dirty="0">
                <a:cs typeface="Arial MT"/>
              </a:rPr>
              <a:t>izi</a:t>
            </a:r>
            <a:r>
              <a:rPr lang="it-IT" sz="1400" spc="-5" dirty="0">
                <a:cs typeface="Arial MT"/>
              </a:rPr>
              <a:t>at</a:t>
            </a:r>
            <a:r>
              <a:rPr lang="it-IT" sz="1400" dirty="0">
                <a:cs typeface="Arial MT"/>
              </a:rPr>
              <a:t>iv</a:t>
            </a:r>
            <a:r>
              <a:rPr lang="it-IT" sz="1400" spc="-5" dirty="0">
                <a:cs typeface="Arial MT"/>
              </a:rPr>
              <a:t>e</a:t>
            </a:r>
            <a:r>
              <a:rPr lang="it-IT" sz="1400" dirty="0">
                <a:cs typeface="Arial MT"/>
              </a:rPr>
              <a:t>.</a:t>
            </a:r>
          </a:p>
          <a:p>
            <a:endParaRPr kumimoji="0" lang="it-IT" sz="1400" b="0" i="0" u="none" strike="noStrike" cap="none" normalizeH="0" baseline="0" dirty="0">
              <a:ln>
                <a:noFill/>
              </a:ln>
              <a:solidFill>
                <a:schemeClr val="tx1"/>
              </a:solidFill>
              <a:effectLst/>
            </a:endParaRPr>
          </a:p>
        </p:txBody>
      </p:sp>
      <p:sp>
        <p:nvSpPr>
          <p:cNvPr id="8" name="Rettangolo 7">
            <a:extLst>
              <a:ext uri="{FF2B5EF4-FFF2-40B4-BE49-F238E27FC236}">
                <a16:creationId xmlns="" xmlns:a16="http://schemas.microsoft.com/office/drawing/2014/main" id="{578A1C5B-85B9-6FD5-677C-1252EB63E3A2}"/>
              </a:ext>
            </a:extLst>
          </p:cNvPr>
          <p:cNvSpPr/>
          <p:nvPr/>
        </p:nvSpPr>
        <p:spPr>
          <a:xfrm>
            <a:off x="259700" y="1709862"/>
            <a:ext cx="11727181" cy="63517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rgbClr val="FF0000"/>
                </a:solidFill>
                <a:effectLst/>
              </a:rPr>
              <a:t>COMPETENZA CHIAVE EUROPEA: </a:t>
            </a:r>
            <a:r>
              <a:rPr kumimoji="0" lang="de-DE" sz="1400" b="1" i="0" u="none" strike="noStrike" cap="none" normalizeH="0" baseline="0" dirty="0">
                <a:ln>
                  <a:noFill/>
                </a:ln>
                <a:solidFill>
                  <a:srgbClr val="FF0000"/>
                </a:solidFill>
                <a:effectLst/>
              </a:rPr>
              <a:t>COMPETENZA MATEMATICA E COMPETENZA IN SCIENZE, TECNOLOGIE E INGEGNERIA</a:t>
            </a:r>
            <a:endParaRPr lang="it-IT" sz="1400" b="1" dirty="0">
              <a:solidFill>
                <a:srgbClr val="FF0000"/>
              </a:solidFill>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rgbClr val="FF0000"/>
                </a:solidFill>
                <a:effectLst/>
              </a:rPr>
              <a:t>Competenza specifica</a:t>
            </a:r>
            <a:r>
              <a:rPr kumimoji="0" lang="it-IT" sz="1400" b="0" i="0" u="none" strike="noStrike" cap="none" normalizeH="0" baseline="0" dirty="0">
                <a:ln>
                  <a:noFill/>
                </a:ln>
                <a:solidFill>
                  <a:srgbClr val="FF0000"/>
                </a:solidFill>
                <a:effectLst/>
              </a:rPr>
              <a:t>: </a:t>
            </a:r>
            <a:r>
              <a:rPr lang="it-IT" sz="1400" spc="-70" dirty="0">
                <a:cs typeface="Arial MT"/>
              </a:rPr>
              <a:t>Porre</a:t>
            </a:r>
            <a:r>
              <a:rPr lang="it-IT" sz="1400" spc="-65" dirty="0">
                <a:cs typeface="Arial MT"/>
              </a:rPr>
              <a:t> </a:t>
            </a:r>
            <a:r>
              <a:rPr lang="it-IT" sz="1400" spc="-80" dirty="0">
                <a:cs typeface="Arial MT"/>
              </a:rPr>
              <a:t>domande,</a:t>
            </a:r>
            <a:r>
              <a:rPr lang="it-IT" sz="1400" spc="-75" dirty="0">
                <a:cs typeface="Arial MT"/>
              </a:rPr>
              <a:t> </a:t>
            </a:r>
            <a:r>
              <a:rPr lang="it-IT" sz="1400" spc="-60" dirty="0">
                <a:cs typeface="Arial MT"/>
              </a:rPr>
              <a:t>discutere,</a:t>
            </a:r>
            <a:r>
              <a:rPr lang="it-IT" sz="1400" spc="-55" dirty="0">
                <a:cs typeface="Arial MT"/>
              </a:rPr>
              <a:t> </a:t>
            </a:r>
            <a:r>
              <a:rPr lang="it-IT" sz="1400" spc="-65" dirty="0">
                <a:cs typeface="Arial MT"/>
              </a:rPr>
              <a:t>confrontare</a:t>
            </a:r>
            <a:r>
              <a:rPr lang="it-IT" sz="1400" spc="-60" dirty="0">
                <a:cs typeface="Arial MT"/>
              </a:rPr>
              <a:t> </a:t>
            </a:r>
            <a:r>
              <a:rPr lang="it-IT" sz="1400" spc="-55" dirty="0">
                <a:cs typeface="Arial MT"/>
              </a:rPr>
              <a:t>ipotesi, </a:t>
            </a:r>
            <a:r>
              <a:rPr lang="it-IT" sz="1400" spc="-50" dirty="0">
                <a:cs typeface="Arial MT"/>
              </a:rPr>
              <a:t> </a:t>
            </a:r>
            <a:r>
              <a:rPr lang="it-IT" sz="1400" dirty="0">
                <a:cs typeface="Arial MT"/>
              </a:rPr>
              <a:t>sp</a:t>
            </a:r>
            <a:r>
              <a:rPr lang="it-IT" sz="1400" spc="-10" dirty="0">
                <a:cs typeface="Arial MT"/>
              </a:rPr>
              <a:t>i</a:t>
            </a:r>
            <a:r>
              <a:rPr lang="it-IT" sz="1400" dirty="0">
                <a:cs typeface="Arial MT"/>
              </a:rPr>
              <a:t>e</a:t>
            </a:r>
            <a:r>
              <a:rPr lang="it-IT" sz="1400" spc="-10" dirty="0">
                <a:cs typeface="Arial MT"/>
              </a:rPr>
              <a:t>g</a:t>
            </a:r>
            <a:r>
              <a:rPr lang="it-IT" sz="1400" dirty="0">
                <a:cs typeface="Arial MT"/>
              </a:rPr>
              <a:t>a</a:t>
            </a:r>
            <a:r>
              <a:rPr lang="it-IT" sz="1400" spc="-15" dirty="0">
                <a:cs typeface="Arial MT"/>
              </a:rPr>
              <a:t>z</a:t>
            </a:r>
            <a:r>
              <a:rPr lang="it-IT" sz="1400" spc="5" dirty="0">
                <a:cs typeface="Arial MT"/>
              </a:rPr>
              <a:t>i</a:t>
            </a:r>
            <a:r>
              <a:rPr lang="it-IT" sz="1400" spc="-10" dirty="0">
                <a:cs typeface="Arial MT"/>
              </a:rPr>
              <a:t>on</a:t>
            </a:r>
            <a:r>
              <a:rPr lang="it-IT" sz="1400" spc="5" dirty="0">
                <a:cs typeface="Arial MT"/>
              </a:rPr>
              <a:t>i</a:t>
            </a:r>
            <a:r>
              <a:rPr lang="it-IT" sz="1400" dirty="0">
                <a:cs typeface="Arial MT"/>
              </a:rPr>
              <a:t>,</a:t>
            </a:r>
            <a:r>
              <a:rPr lang="it-IT" sz="1400" spc="-45" dirty="0">
                <a:cs typeface="Arial MT"/>
              </a:rPr>
              <a:t> </a:t>
            </a:r>
            <a:r>
              <a:rPr lang="it-IT" sz="1400" dirty="0">
                <a:cs typeface="Arial MT"/>
              </a:rPr>
              <a:t>s</a:t>
            </a:r>
            <a:r>
              <a:rPr lang="it-IT" sz="1400" spc="-10" dirty="0">
                <a:cs typeface="Arial MT"/>
              </a:rPr>
              <a:t>o</a:t>
            </a:r>
            <a:r>
              <a:rPr lang="it-IT" sz="1400" spc="5" dirty="0">
                <a:cs typeface="Arial MT"/>
              </a:rPr>
              <a:t>l</a:t>
            </a:r>
            <a:r>
              <a:rPr lang="it-IT" sz="1400" dirty="0">
                <a:cs typeface="Arial MT"/>
              </a:rPr>
              <a:t>u</a:t>
            </a:r>
            <a:r>
              <a:rPr lang="it-IT" sz="1400" spc="-10" dirty="0">
                <a:cs typeface="Arial MT"/>
              </a:rPr>
              <a:t>z</a:t>
            </a:r>
            <a:r>
              <a:rPr lang="it-IT" sz="1400" spc="5" dirty="0">
                <a:cs typeface="Arial MT"/>
              </a:rPr>
              <a:t>i</a:t>
            </a:r>
            <a:r>
              <a:rPr lang="it-IT" sz="1400" spc="-10" dirty="0">
                <a:cs typeface="Arial MT"/>
              </a:rPr>
              <a:t>on</a:t>
            </a:r>
            <a:r>
              <a:rPr lang="it-IT" sz="1400" dirty="0">
                <a:cs typeface="Arial MT"/>
              </a:rPr>
              <a:t>i</a:t>
            </a:r>
            <a:r>
              <a:rPr lang="it-IT" sz="1400" spc="-35" dirty="0">
                <a:cs typeface="Arial MT"/>
              </a:rPr>
              <a:t> </a:t>
            </a:r>
            <a:r>
              <a:rPr lang="it-IT" sz="1400" dirty="0">
                <a:cs typeface="Arial MT"/>
              </a:rPr>
              <a:t>e</a:t>
            </a:r>
            <a:r>
              <a:rPr lang="it-IT" sz="1400" spc="-40" dirty="0">
                <a:cs typeface="Arial MT"/>
              </a:rPr>
              <a:t> </a:t>
            </a:r>
            <a:r>
              <a:rPr lang="it-IT" sz="1400" dirty="0">
                <a:cs typeface="Arial MT"/>
              </a:rPr>
              <a:t>a</a:t>
            </a:r>
            <a:r>
              <a:rPr lang="it-IT" sz="1400" spc="-15" dirty="0">
                <a:cs typeface="Arial MT"/>
              </a:rPr>
              <a:t>z</a:t>
            </a:r>
            <a:r>
              <a:rPr lang="it-IT" sz="1400" spc="-10" dirty="0">
                <a:cs typeface="Arial MT"/>
              </a:rPr>
              <a:t>i</a:t>
            </a:r>
            <a:r>
              <a:rPr lang="it-IT" sz="1400" dirty="0">
                <a:cs typeface="Arial MT"/>
              </a:rPr>
              <a:t>o</a:t>
            </a:r>
            <a:r>
              <a:rPr lang="it-IT" sz="1400" spc="-10" dirty="0">
                <a:cs typeface="Arial MT"/>
              </a:rPr>
              <a:t>n</a:t>
            </a:r>
            <a:r>
              <a:rPr lang="it-IT" sz="1400" spc="5" dirty="0">
                <a:cs typeface="Arial MT"/>
              </a:rPr>
              <a:t>i</a:t>
            </a:r>
            <a:r>
              <a:rPr lang="it-IT" sz="1400" dirty="0">
                <a:cs typeface="Arial MT"/>
              </a:rPr>
              <a:t>.</a:t>
            </a:r>
          </a:p>
        </p:txBody>
      </p:sp>
      <p:sp>
        <p:nvSpPr>
          <p:cNvPr id="9" name="Rettangolo 8">
            <a:extLst>
              <a:ext uri="{FF2B5EF4-FFF2-40B4-BE49-F238E27FC236}">
                <a16:creationId xmlns="" xmlns:a16="http://schemas.microsoft.com/office/drawing/2014/main" id="{7C1F7A2A-6030-ED18-4754-42EDF8FC1DBF}"/>
              </a:ext>
            </a:extLst>
          </p:cNvPr>
          <p:cNvSpPr/>
          <p:nvPr/>
        </p:nvSpPr>
        <p:spPr>
          <a:xfrm>
            <a:off x="293602" y="3876688"/>
            <a:ext cx="11727180" cy="46423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a:ln>
                  <a:noFill/>
                </a:ln>
                <a:solidFill>
                  <a:srgbClr val="FF0000"/>
                </a:solidFill>
                <a:effectLst/>
                <a:ea typeface="Verdana" pitchFamily="34" charset="0"/>
                <a:cs typeface="Verdana" pitchFamily="34" charset="0"/>
              </a:rPr>
              <a:t>COM</a:t>
            </a:r>
            <a:r>
              <a:rPr kumimoji="0" lang="it-IT" sz="1400" b="1" i="0" u="none" strike="noStrike" cap="none" normalizeH="0" baseline="0" dirty="0">
                <a:ln>
                  <a:noFill/>
                </a:ln>
                <a:solidFill>
                  <a:srgbClr val="FF0000"/>
                </a:solidFill>
                <a:effectLst/>
              </a:rPr>
              <a:t>PETENZA CHIAVE EUROPEA: </a:t>
            </a:r>
            <a:r>
              <a:rPr kumimoji="0" lang="it-IT" sz="1400" b="1" i="0" u="none" strike="noStrike" cap="none" normalizeH="0" baseline="0" dirty="0">
                <a:ln>
                  <a:noFill/>
                </a:ln>
                <a:solidFill>
                  <a:srgbClr val="FF0000"/>
                </a:solidFill>
                <a:effectLst/>
                <a:ea typeface="Times New Roman" pitchFamily="18" charset="0"/>
                <a:cs typeface="Arial Narrow" pitchFamily="34" charset="0"/>
              </a:rPr>
              <a:t>COMPETENZA IN MATERIA DI CONSAPEVOLEZZA ED ESPRESSIONE CULTURALI - IL CORPO E IL MOVIMENTO</a:t>
            </a:r>
            <a:endParaRPr kumimoji="0" lang="it-IT" sz="1400" b="0" i="0" u="none" strike="noStrike" cap="none" normalizeH="0" baseline="0" dirty="0">
              <a:ln>
                <a:noFill/>
              </a:ln>
              <a:solidFill>
                <a:srgbClr val="FF0000"/>
              </a:solidFill>
              <a:effectLst/>
              <a:cs typeface="Times New Roman" pitchFamily="18" charset="0"/>
            </a:endParaRPr>
          </a:p>
          <a:p>
            <a:pPr fontAlgn="base">
              <a:spcBef>
                <a:spcPct val="0"/>
              </a:spcBef>
              <a:spcAft>
                <a:spcPct val="0"/>
              </a:spcAft>
              <a:defRPr/>
            </a:pPr>
            <a:r>
              <a:rPr kumimoji="0" lang="it-IT" sz="1400" b="1" i="0" u="none" strike="noStrike" cap="none" normalizeH="0" baseline="0" dirty="0">
                <a:ln>
                  <a:noFill/>
                </a:ln>
                <a:solidFill>
                  <a:srgbClr val="FF0000"/>
                </a:solidFill>
                <a:effectLst/>
              </a:rPr>
              <a:t>Competenza specifica: </a:t>
            </a:r>
            <a:r>
              <a:rPr lang="it-IT" sz="1400" spc="-70" dirty="0">
                <a:solidFill>
                  <a:srgbClr val="000006"/>
                </a:solidFill>
                <a:cs typeface="Arial MT"/>
              </a:rPr>
              <a:t>Utilizzare</a:t>
            </a:r>
            <a:r>
              <a:rPr lang="it-IT" sz="1400" spc="110" dirty="0">
                <a:solidFill>
                  <a:srgbClr val="000006"/>
                </a:solidFill>
                <a:cs typeface="Arial MT"/>
              </a:rPr>
              <a:t> </a:t>
            </a:r>
            <a:r>
              <a:rPr lang="it-IT" sz="1400" spc="114" dirty="0">
                <a:solidFill>
                  <a:srgbClr val="000006"/>
                </a:solidFill>
                <a:cs typeface="Arial MT"/>
              </a:rPr>
              <a:t> </a:t>
            </a:r>
            <a:r>
              <a:rPr lang="it-IT" sz="1400" spc="-75" dirty="0">
                <a:solidFill>
                  <a:srgbClr val="000006"/>
                </a:solidFill>
                <a:cs typeface="Arial MT"/>
              </a:rPr>
              <a:t>nell’esperienza</a:t>
            </a:r>
            <a:r>
              <a:rPr lang="it-IT" sz="1400" spc="100" dirty="0">
                <a:solidFill>
                  <a:srgbClr val="000006"/>
                </a:solidFill>
                <a:cs typeface="Arial MT"/>
              </a:rPr>
              <a:t> </a:t>
            </a:r>
            <a:r>
              <a:rPr lang="it-IT" sz="1400" spc="105" dirty="0">
                <a:solidFill>
                  <a:srgbClr val="000006"/>
                </a:solidFill>
                <a:cs typeface="Arial MT"/>
              </a:rPr>
              <a:t> </a:t>
            </a:r>
            <a:r>
              <a:rPr lang="it-IT" sz="1400" spc="-65" dirty="0">
                <a:solidFill>
                  <a:srgbClr val="000006"/>
                </a:solidFill>
                <a:cs typeface="Arial MT"/>
              </a:rPr>
              <a:t>le </a:t>
            </a:r>
            <a:r>
              <a:rPr lang="it-IT" sz="1400" spc="-60" dirty="0">
                <a:solidFill>
                  <a:srgbClr val="000006"/>
                </a:solidFill>
                <a:cs typeface="Arial MT"/>
              </a:rPr>
              <a:t> </a:t>
            </a:r>
            <a:r>
              <a:rPr lang="it-IT" sz="1400" spc="-90" dirty="0">
                <a:solidFill>
                  <a:srgbClr val="000006"/>
                </a:solidFill>
                <a:cs typeface="Arial MT"/>
              </a:rPr>
              <a:t>conoscenze</a:t>
            </a:r>
            <a:r>
              <a:rPr lang="it-IT" sz="1400" spc="-85" dirty="0">
                <a:solidFill>
                  <a:srgbClr val="000006"/>
                </a:solidFill>
                <a:cs typeface="Arial MT"/>
              </a:rPr>
              <a:t> </a:t>
            </a:r>
            <a:r>
              <a:rPr lang="it-IT" sz="1400" spc="-70" dirty="0">
                <a:solidFill>
                  <a:srgbClr val="000006"/>
                </a:solidFill>
                <a:cs typeface="Arial MT"/>
              </a:rPr>
              <a:t>relative</a:t>
            </a:r>
            <a:r>
              <a:rPr lang="it-IT" sz="1400" spc="-65" dirty="0">
                <a:solidFill>
                  <a:srgbClr val="000006"/>
                </a:solidFill>
                <a:cs typeface="Arial MT"/>
              </a:rPr>
              <a:t> alla</a:t>
            </a:r>
            <a:r>
              <a:rPr lang="it-IT" sz="1400" spc="-60" dirty="0">
                <a:solidFill>
                  <a:srgbClr val="000006"/>
                </a:solidFill>
                <a:cs typeface="Arial MT"/>
              </a:rPr>
              <a:t> </a:t>
            </a:r>
            <a:r>
              <a:rPr lang="it-IT" sz="1400" spc="-75" dirty="0">
                <a:solidFill>
                  <a:srgbClr val="000006"/>
                </a:solidFill>
                <a:cs typeface="Arial MT"/>
              </a:rPr>
              <a:t>salute,</a:t>
            </a:r>
            <a:r>
              <a:rPr lang="it-IT" sz="1400" spc="-70" dirty="0">
                <a:solidFill>
                  <a:srgbClr val="000006"/>
                </a:solidFill>
                <a:cs typeface="Arial MT"/>
              </a:rPr>
              <a:t> </a:t>
            </a:r>
            <a:r>
              <a:rPr lang="it-IT" sz="1400" spc="-65" dirty="0">
                <a:solidFill>
                  <a:srgbClr val="000006"/>
                </a:solidFill>
                <a:cs typeface="Arial MT"/>
              </a:rPr>
              <a:t>alla </a:t>
            </a:r>
            <a:r>
              <a:rPr lang="it-IT" sz="1400" spc="-60" dirty="0">
                <a:solidFill>
                  <a:srgbClr val="000006"/>
                </a:solidFill>
                <a:cs typeface="Arial MT"/>
              </a:rPr>
              <a:t> </a:t>
            </a:r>
            <a:r>
              <a:rPr lang="it-IT" sz="1400" spc="-75" dirty="0">
                <a:solidFill>
                  <a:srgbClr val="000006"/>
                </a:solidFill>
                <a:cs typeface="Arial MT"/>
              </a:rPr>
              <a:t>sicurezza,</a:t>
            </a:r>
            <a:r>
              <a:rPr lang="it-IT" sz="1400" spc="105" dirty="0">
                <a:solidFill>
                  <a:srgbClr val="000006"/>
                </a:solidFill>
                <a:cs typeface="Arial MT"/>
              </a:rPr>
              <a:t> </a:t>
            </a:r>
            <a:r>
              <a:rPr lang="it-IT" sz="1400" spc="-70" dirty="0">
                <a:solidFill>
                  <a:srgbClr val="000006"/>
                </a:solidFill>
                <a:cs typeface="Arial MT"/>
              </a:rPr>
              <a:t>alla</a:t>
            </a:r>
            <a:r>
              <a:rPr lang="it-IT" sz="1400" spc="114" dirty="0">
                <a:solidFill>
                  <a:srgbClr val="000006"/>
                </a:solidFill>
                <a:cs typeface="Arial MT"/>
              </a:rPr>
              <a:t> </a:t>
            </a:r>
            <a:r>
              <a:rPr lang="it-IT" sz="1400" spc="-85" dirty="0">
                <a:solidFill>
                  <a:srgbClr val="000006"/>
                </a:solidFill>
                <a:cs typeface="Arial MT"/>
              </a:rPr>
              <a:t>prevenzione</a:t>
            </a:r>
            <a:r>
              <a:rPr lang="it-IT" sz="1400" spc="85" dirty="0">
                <a:solidFill>
                  <a:srgbClr val="000006"/>
                </a:solidFill>
                <a:cs typeface="Arial MT"/>
              </a:rPr>
              <a:t> </a:t>
            </a:r>
            <a:r>
              <a:rPr lang="it-IT" sz="1400" spc="-95" dirty="0">
                <a:solidFill>
                  <a:srgbClr val="000006"/>
                </a:solidFill>
                <a:cs typeface="Arial MT"/>
              </a:rPr>
              <a:t>e</a:t>
            </a:r>
            <a:r>
              <a:rPr lang="it-IT" sz="1400" spc="65" dirty="0">
                <a:solidFill>
                  <a:srgbClr val="000006"/>
                </a:solidFill>
                <a:cs typeface="Arial MT"/>
              </a:rPr>
              <a:t> </a:t>
            </a:r>
            <a:r>
              <a:rPr lang="it-IT" sz="1400" spc="-70" dirty="0">
                <a:solidFill>
                  <a:srgbClr val="000006"/>
                </a:solidFill>
                <a:cs typeface="Arial MT"/>
              </a:rPr>
              <a:t>ai </a:t>
            </a:r>
            <a:r>
              <a:rPr lang="it-IT" sz="1400" spc="-65" dirty="0">
                <a:solidFill>
                  <a:srgbClr val="000006"/>
                </a:solidFill>
                <a:cs typeface="Arial MT"/>
              </a:rPr>
              <a:t> </a:t>
            </a:r>
            <a:r>
              <a:rPr lang="it-IT" sz="1400" dirty="0">
                <a:solidFill>
                  <a:srgbClr val="000006"/>
                </a:solidFill>
                <a:cs typeface="Arial MT"/>
              </a:rPr>
              <a:t>c</a:t>
            </a:r>
            <a:r>
              <a:rPr lang="it-IT" sz="1400" spc="-5" dirty="0">
                <a:solidFill>
                  <a:srgbClr val="000006"/>
                </a:solidFill>
                <a:cs typeface="Arial MT"/>
              </a:rPr>
              <a:t>o</a:t>
            </a:r>
            <a:r>
              <a:rPr lang="it-IT" sz="1400" spc="5" dirty="0">
                <a:solidFill>
                  <a:srgbClr val="000006"/>
                </a:solidFill>
                <a:cs typeface="Arial MT"/>
              </a:rPr>
              <a:t>rr</a:t>
            </a:r>
            <a:r>
              <a:rPr lang="it-IT" sz="1400" spc="-5" dirty="0">
                <a:solidFill>
                  <a:srgbClr val="000006"/>
                </a:solidFill>
                <a:cs typeface="Arial MT"/>
              </a:rPr>
              <a:t>ett</a:t>
            </a:r>
            <a:r>
              <a:rPr lang="it-IT" sz="1400" dirty="0">
                <a:solidFill>
                  <a:srgbClr val="000006"/>
                </a:solidFill>
                <a:cs typeface="Arial MT"/>
              </a:rPr>
              <a:t>i</a:t>
            </a:r>
            <a:r>
              <a:rPr lang="it-IT" sz="1400" spc="-45" dirty="0">
                <a:solidFill>
                  <a:srgbClr val="000006"/>
                </a:solidFill>
                <a:cs typeface="Arial MT"/>
              </a:rPr>
              <a:t> </a:t>
            </a:r>
            <a:r>
              <a:rPr lang="it-IT" sz="1400" dirty="0">
                <a:solidFill>
                  <a:srgbClr val="000006"/>
                </a:solidFill>
                <a:cs typeface="Arial MT"/>
              </a:rPr>
              <a:t>s</a:t>
            </a:r>
            <a:r>
              <a:rPr lang="it-IT" sz="1400" spc="-5" dirty="0">
                <a:solidFill>
                  <a:srgbClr val="000006"/>
                </a:solidFill>
                <a:cs typeface="Arial MT"/>
              </a:rPr>
              <a:t>t</a:t>
            </a:r>
            <a:r>
              <a:rPr lang="it-IT" sz="1400" spc="-10" dirty="0">
                <a:solidFill>
                  <a:srgbClr val="000006"/>
                </a:solidFill>
                <a:cs typeface="Arial MT"/>
              </a:rPr>
              <a:t>i</a:t>
            </a:r>
            <a:r>
              <a:rPr lang="it-IT" sz="1400" dirty="0">
                <a:solidFill>
                  <a:srgbClr val="000006"/>
                </a:solidFill>
                <a:cs typeface="Arial MT"/>
              </a:rPr>
              <a:t>li</a:t>
            </a:r>
            <a:r>
              <a:rPr lang="it-IT" sz="1400" spc="-45" dirty="0">
                <a:solidFill>
                  <a:srgbClr val="000006"/>
                </a:solidFill>
                <a:cs typeface="Arial MT"/>
              </a:rPr>
              <a:t> </a:t>
            </a:r>
            <a:r>
              <a:rPr lang="it-IT" sz="1400" spc="-5" dirty="0">
                <a:solidFill>
                  <a:srgbClr val="000006"/>
                </a:solidFill>
                <a:cs typeface="Arial MT"/>
              </a:rPr>
              <a:t>d</a:t>
            </a:r>
            <a:r>
              <a:rPr lang="it-IT" sz="1400" dirty="0">
                <a:solidFill>
                  <a:srgbClr val="000006"/>
                </a:solidFill>
                <a:cs typeface="Arial MT"/>
              </a:rPr>
              <a:t>i</a:t>
            </a:r>
            <a:r>
              <a:rPr lang="it-IT" sz="1400" spc="-45" dirty="0">
                <a:solidFill>
                  <a:srgbClr val="000006"/>
                </a:solidFill>
                <a:cs typeface="Arial MT"/>
              </a:rPr>
              <a:t> </a:t>
            </a:r>
            <a:r>
              <a:rPr lang="it-IT" sz="1400" spc="-10" dirty="0">
                <a:solidFill>
                  <a:srgbClr val="000006"/>
                </a:solidFill>
                <a:cs typeface="Arial MT"/>
              </a:rPr>
              <a:t>v</a:t>
            </a:r>
            <a:r>
              <a:rPr lang="it-IT" sz="1400" dirty="0">
                <a:solidFill>
                  <a:srgbClr val="000006"/>
                </a:solidFill>
                <a:cs typeface="Arial MT"/>
              </a:rPr>
              <a:t>i</a:t>
            </a:r>
            <a:r>
              <a:rPr lang="it-IT" sz="1400" spc="-5" dirty="0">
                <a:solidFill>
                  <a:srgbClr val="000006"/>
                </a:solidFill>
                <a:cs typeface="Arial MT"/>
              </a:rPr>
              <a:t>ta</a:t>
            </a:r>
            <a:r>
              <a:rPr lang="it-IT" sz="1400" dirty="0">
                <a:solidFill>
                  <a:srgbClr val="000006"/>
                </a:solidFill>
                <a:cs typeface="Arial MT"/>
              </a:rPr>
              <a:t>.</a:t>
            </a:r>
            <a:endParaRPr lang="it-IT" sz="1400" spc="-5" dirty="0">
              <a:solidFill>
                <a:srgbClr val="000006"/>
              </a:solidFill>
              <a:cs typeface="Arial MT"/>
            </a:endParaRPr>
          </a:p>
        </p:txBody>
      </p:sp>
      <p:pic>
        <p:nvPicPr>
          <p:cNvPr id="10" name="Picture 2" descr="Risultati immagini per SICURA-MENTE NOI">
            <a:extLst>
              <a:ext uri="{FF2B5EF4-FFF2-40B4-BE49-F238E27FC236}">
                <a16:creationId xmlns="" xmlns:a16="http://schemas.microsoft.com/office/drawing/2014/main" id="{B1242A7A-3624-3895-32E2-020AAF440722}"/>
              </a:ext>
            </a:extLst>
          </p:cNvPr>
          <p:cNvPicPr>
            <a:picLocks noChangeAspect="1" noChangeArrowheads="1"/>
          </p:cNvPicPr>
          <p:nvPr/>
        </p:nvPicPr>
        <p:blipFill>
          <a:blip r:embed="rId2"/>
          <a:srcRect/>
          <a:stretch>
            <a:fillRect/>
          </a:stretch>
        </p:blipFill>
        <p:spPr bwMode="auto">
          <a:xfrm>
            <a:off x="7722405" y="636791"/>
            <a:ext cx="3909951" cy="875443"/>
          </a:xfrm>
          <a:prstGeom prst="rect">
            <a:avLst/>
          </a:prstGeom>
          <a:noFill/>
        </p:spPr>
      </p:pic>
      <p:sp>
        <p:nvSpPr>
          <p:cNvPr id="7" name="CasellaDiTesto 6">
            <a:extLst>
              <a:ext uri="{FF2B5EF4-FFF2-40B4-BE49-F238E27FC236}">
                <a16:creationId xmlns="" xmlns:a16="http://schemas.microsoft.com/office/drawing/2014/main" id="{96FAB6D5-DED9-644A-2C32-7C15F3A512A1}"/>
              </a:ext>
            </a:extLst>
          </p:cNvPr>
          <p:cNvSpPr txBox="1"/>
          <p:nvPr/>
        </p:nvSpPr>
        <p:spPr>
          <a:xfrm>
            <a:off x="788449" y="4669492"/>
            <a:ext cx="4894596" cy="1754326"/>
          </a:xfrm>
          <a:prstGeom prst="rect">
            <a:avLst/>
          </a:prstGeom>
          <a:noFill/>
        </p:spPr>
        <p:txBody>
          <a:bodyPr wrap="square">
            <a:spAutoFit/>
          </a:bodyPr>
          <a:lstStyle/>
          <a:p>
            <a:r>
              <a:rPr lang="it-IT" dirty="0"/>
              <a:t>«Se la sirena senti suonare </a:t>
            </a:r>
          </a:p>
          <a:p>
            <a:r>
              <a:rPr lang="it-IT" dirty="0"/>
              <a:t>c’è un pericolo, ma non ti allarmare. </a:t>
            </a:r>
          </a:p>
          <a:p>
            <a:r>
              <a:rPr lang="it-IT" dirty="0"/>
              <a:t>Metti in fila correttamente, </a:t>
            </a:r>
          </a:p>
          <a:p>
            <a:r>
              <a:rPr lang="it-IT" dirty="0"/>
              <a:t>ascolta l’insegnante attentamente, </a:t>
            </a:r>
          </a:p>
          <a:p>
            <a:r>
              <a:rPr lang="it-IT" dirty="0"/>
              <a:t>così nel punto di raccolta arriverai </a:t>
            </a:r>
          </a:p>
          <a:p>
            <a:r>
              <a:rPr lang="it-IT" dirty="0"/>
              <a:t>e con i tuoi compagni al sicuro sarai»</a:t>
            </a:r>
          </a:p>
        </p:txBody>
      </p:sp>
      <p:pic>
        <p:nvPicPr>
          <p:cNvPr id="11" name="Immagine 10" descr="Immagine che contiene Arte bambini, schizzo, disegno, arte&#10;&#10;Descrizione generata automaticamente">
            <a:extLst>
              <a:ext uri="{FF2B5EF4-FFF2-40B4-BE49-F238E27FC236}">
                <a16:creationId xmlns="" xmlns:a16="http://schemas.microsoft.com/office/drawing/2014/main" id="{46BC50E1-0107-5645-34A1-153D0F067C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6680294" y="3943330"/>
            <a:ext cx="2188292" cy="3309388"/>
          </a:xfrm>
          <a:prstGeom prst="rect">
            <a:avLst/>
          </a:prstGeom>
        </p:spPr>
      </p:pic>
    </p:spTree>
    <p:extLst>
      <p:ext uri="{BB962C8B-B14F-4D97-AF65-F5344CB8AC3E}">
        <p14:creationId xmlns:p14="http://schemas.microsoft.com/office/powerpoint/2010/main" val="1280798719"/>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6402</TotalTime>
  <Words>9500</Words>
  <Application>Microsoft Office PowerPoint</Application>
  <PresentationFormat>Personalizzato</PresentationFormat>
  <Paragraphs>719</Paragraphs>
  <Slides>37</Slides>
  <Notes>5</Notes>
  <HiddenSlides>0</HiddenSlides>
  <MMClips>0</MMClips>
  <ScaleCrop>false</ScaleCrop>
  <HeadingPairs>
    <vt:vector size="4" baseType="variant">
      <vt:variant>
        <vt:lpstr>Tema</vt:lpstr>
      </vt:variant>
      <vt:variant>
        <vt:i4>1</vt:i4>
      </vt:variant>
      <vt:variant>
        <vt:lpstr>Titoli diapositive</vt:lpstr>
      </vt:variant>
      <vt:variant>
        <vt:i4>37</vt:i4>
      </vt:variant>
    </vt:vector>
  </HeadingPairs>
  <TitlesOfParts>
    <vt:vector size="38" baseType="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Laura Nicchio</dc:creator>
  <cp:lastModifiedBy>ivana</cp:lastModifiedBy>
  <cp:revision>161</cp:revision>
  <cp:lastPrinted>2024-10-23T08:04:29Z</cp:lastPrinted>
  <dcterms:created xsi:type="dcterms:W3CDTF">2023-08-31T13:59:15Z</dcterms:created>
  <dcterms:modified xsi:type="dcterms:W3CDTF">2024-11-14T14:22:55Z</dcterms:modified>
</cp:coreProperties>
</file>